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04" r:id="rId1"/>
    <p:sldMasterId id="2147484039" r:id="rId2"/>
  </p:sldMasterIdLst>
  <p:notesMasterIdLst>
    <p:notesMasterId r:id="rId93"/>
  </p:notesMasterIdLst>
  <p:handoutMasterIdLst>
    <p:handoutMasterId r:id="rId94"/>
  </p:handoutMasterIdLst>
  <p:sldIdLst>
    <p:sldId id="503" r:id="rId3"/>
    <p:sldId id="599" r:id="rId4"/>
    <p:sldId id="595" r:id="rId5"/>
    <p:sldId id="1541" r:id="rId6"/>
    <p:sldId id="4875" r:id="rId7"/>
    <p:sldId id="4523" r:id="rId8"/>
    <p:sldId id="4878" r:id="rId9"/>
    <p:sldId id="4872" r:id="rId10"/>
    <p:sldId id="4873" r:id="rId11"/>
    <p:sldId id="4874" r:id="rId12"/>
    <p:sldId id="4877" r:id="rId13"/>
    <p:sldId id="4831" r:id="rId14"/>
    <p:sldId id="4870" r:id="rId15"/>
    <p:sldId id="4871" r:id="rId16"/>
    <p:sldId id="597" r:id="rId17"/>
    <p:sldId id="576" r:id="rId18"/>
    <p:sldId id="617" r:id="rId19"/>
    <p:sldId id="616" r:id="rId20"/>
    <p:sldId id="4876" r:id="rId21"/>
    <p:sldId id="4879" r:id="rId22"/>
    <p:sldId id="4880" r:id="rId23"/>
    <p:sldId id="4881" r:id="rId24"/>
    <p:sldId id="260" r:id="rId25"/>
    <p:sldId id="602" r:id="rId26"/>
    <p:sldId id="271" r:id="rId27"/>
    <p:sldId id="272" r:id="rId28"/>
    <p:sldId id="277" r:id="rId29"/>
    <p:sldId id="274" r:id="rId30"/>
    <p:sldId id="4882" r:id="rId31"/>
    <p:sldId id="603" r:id="rId32"/>
    <p:sldId id="4525" r:id="rId33"/>
    <p:sldId id="4526" r:id="rId34"/>
    <p:sldId id="4527" r:id="rId35"/>
    <p:sldId id="4528" r:id="rId36"/>
    <p:sldId id="4529" r:id="rId37"/>
    <p:sldId id="604" r:id="rId38"/>
    <p:sldId id="4530" r:id="rId39"/>
    <p:sldId id="4531" r:id="rId40"/>
    <p:sldId id="4532" r:id="rId41"/>
    <p:sldId id="4533" r:id="rId42"/>
    <p:sldId id="4534" r:id="rId43"/>
    <p:sldId id="605" r:id="rId44"/>
    <p:sldId id="4535" r:id="rId45"/>
    <p:sldId id="4536" r:id="rId46"/>
    <p:sldId id="4537" r:id="rId47"/>
    <p:sldId id="4538" r:id="rId48"/>
    <p:sldId id="4539" r:id="rId49"/>
    <p:sldId id="606" r:id="rId50"/>
    <p:sldId id="4540" r:id="rId51"/>
    <p:sldId id="4541" r:id="rId52"/>
    <p:sldId id="4542" r:id="rId53"/>
    <p:sldId id="4543" r:id="rId54"/>
    <p:sldId id="4544" r:id="rId55"/>
    <p:sldId id="607" r:id="rId56"/>
    <p:sldId id="4545" r:id="rId57"/>
    <p:sldId id="4546" r:id="rId58"/>
    <p:sldId id="4547" r:id="rId59"/>
    <p:sldId id="4548" r:id="rId60"/>
    <p:sldId id="4883" r:id="rId61"/>
    <p:sldId id="608" r:id="rId62"/>
    <p:sldId id="4884" r:id="rId63"/>
    <p:sldId id="4885" r:id="rId64"/>
    <p:sldId id="4886" r:id="rId65"/>
    <p:sldId id="4887" r:id="rId66"/>
    <p:sldId id="4549" r:id="rId67"/>
    <p:sldId id="609" r:id="rId68"/>
    <p:sldId id="4550" r:id="rId69"/>
    <p:sldId id="4551" r:id="rId70"/>
    <p:sldId id="4552" r:id="rId71"/>
    <p:sldId id="4553" r:id="rId72"/>
    <p:sldId id="4898" r:id="rId73"/>
    <p:sldId id="615" r:id="rId74"/>
    <p:sldId id="4900" r:id="rId75"/>
    <p:sldId id="4901" r:id="rId76"/>
    <p:sldId id="4902" r:id="rId77"/>
    <p:sldId id="4903" r:id="rId78"/>
    <p:sldId id="610" r:id="rId79"/>
    <p:sldId id="4892" r:id="rId80"/>
    <p:sldId id="611" r:id="rId81"/>
    <p:sldId id="4894" r:id="rId82"/>
    <p:sldId id="4895" r:id="rId83"/>
    <p:sldId id="4896" r:id="rId84"/>
    <p:sldId id="4897" r:id="rId85"/>
    <p:sldId id="4904" r:id="rId86"/>
    <p:sldId id="612" r:id="rId87"/>
    <p:sldId id="4888" r:id="rId88"/>
    <p:sldId id="4889" r:id="rId89"/>
    <p:sldId id="4890" r:id="rId90"/>
    <p:sldId id="4891" r:id="rId91"/>
    <p:sldId id="409" r:id="rId92"/>
  </p:sldIdLst>
  <p:sldSz cx="9144000" cy="6858000" type="screen4x3"/>
  <p:notesSz cx="7019925" cy="9305925"/>
  <p:embeddedFontLst>
    <p:embeddedFont>
      <p:font typeface="Calibri" panose="020F0502020204030204" pitchFamily="34" charset="0"/>
      <p:regular r:id="rId95"/>
      <p:bold r:id="rId96"/>
      <p:italic r:id="rId97"/>
      <p:boldItalic r:id="rId98"/>
    </p:embeddedFont>
    <p:embeddedFont>
      <p:font typeface="Calibri Light" panose="020F0302020204030204" pitchFamily="34" charset="0"/>
      <p:regular r:id="rId99"/>
      <p:italic r:id="rId100"/>
    </p:embeddedFont>
    <p:embeddedFont>
      <p:font typeface="Lato" panose="020F0502020204030203" pitchFamily="34" charset="0"/>
      <p:regular r:id="rId101"/>
      <p:bold r:id="rId102"/>
      <p:italic r:id="rId103"/>
      <p:boldItalic r:id="rId104"/>
    </p:embeddedFont>
    <p:embeddedFont>
      <p:font typeface="Lato" panose="020F0502020204030203" pitchFamily="34" charset="0"/>
      <p:regular r:id="rId101"/>
      <p:bold r:id="rId102"/>
      <p:italic r:id="rId103"/>
      <p:boldItalic r:id="rId104"/>
    </p:embeddedFont>
    <p:embeddedFont>
      <p:font typeface="Lato Black" panose="020F0502020204030204" pitchFamily="34" charset="0"/>
      <p:bold r:id="rId105"/>
      <p:italic r:id="rId106"/>
      <p:boldItalic r:id="rId107"/>
    </p:embeddedFont>
    <p:embeddedFont>
      <p:font typeface="News Gothic MT" panose="020B0503020103020203" pitchFamily="34" charset="0"/>
      <p:regular r:id="rId108"/>
      <p:bold r:id="rId109"/>
      <p:italic r:id="rId110"/>
      <p:boldItalic r:id="rId1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42" userDrawn="1">
          <p15:clr>
            <a:srgbClr val="A4A3A4"/>
          </p15:clr>
        </p15:guide>
        <p15:guide id="4" pos="5424" userDrawn="1">
          <p15:clr>
            <a:srgbClr val="A4A3A4"/>
          </p15:clr>
        </p15:guide>
        <p15:guide id="5" orient="horz" pos="3840" userDrawn="1">
          <p15:clr>
            <a:srgbClr val="A4A3A4"/>
          </p15:clr>
        </p15:guide>
        <p15:guide id="6" orient="horz" pos="624" userDrawn="1">
          <p15:clr>
            <a:srgbClr val="A4A3A4"/>
          </p15:clr>
        </p15:guide>
        <p15:guide id="8" pos="2034" userDrawn="1">
          <p15:clr>
            <a:srgbClr val="A4A3A4"/>
          </p15:clr>
        </p15:guide>
        <p15:guide id="9" pos="3726" userDrawn="1">
          <p15:clr>
            <a:srgbClr val="A4A3A4"/>
          </p15:clr>
        </p15:guide>
        <p15:guide id="10" orient="horz" pos="1944" userDrawn="1">
          <p15:clr>
            <a:srgbClr val="A4A3A4"/>
          </p15:clr>
        </p15:guide>
        <p15:guide id="11" pos="2712" userDrawn="1">
          <p15:clr>
            <a:srgbClr val="A4A3A4"/>
          </p15:clr>
        </p15:guide>
        <p15:guide id="12" pos="2328" userDrawn="1">
          <p15:clr>
            <a:srgbClr val="A4A3A4"/>
          </p15:clr>
        </p15:guide>
        <p15:guide id="13" orient="horz" pos="2328" userDrawn="1">
          <p15:clr>
            <a:srgbClr val="A4A3A4"/>
          </p15:clr>
        </p15:guide>
        <p15:guide id="14" pos="408" userDrawn="1">
          <p15:clr>
            <a:srgbClr val="A4A3A4"/>
          </p15:clr>
        </p15:guide>
        <p15:guide id="15" orient="horz" pos="1392" userDrawn="1">
          <p15:clr>
            <a:srgbClr val="A4A3A4"/>
          </p15:clr>
        </p15:guide>
        <p15:guide id="16" orient="horz" pos="744" userDrawn="1">
          <p15:clr>
            <a:srgbClr val="A4A3A4"/>
          </p15:clr>
        </p15:guide>
        <p15:guide id="18" pos="3408" userDrawn="1">
          <p15:clr>
            <a:srgbClr val="A4A3A4"/>
          </p15:clr>
        </p15:guide>
        <p15:guide id="19" pos="3000" userDrawn="1">
          <p15:clr>
            <a:srgbClr val="A4A3A4"/>
          </p15:clr>
        </p15:guide>
        <p15:guide id="20" orient="horz" pos="1488" userDrawn="1">
          <p15:clr>
            <a:srgbClr val="A4A3A4"/>
          </p15:clr>
        </p15:guide>
        <p15:guide id="21" orient="horz" pos="18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664702-1A83-E5FF-1948-0BB54ADE71F1}" name="Guest User" initials="GU" userId="S::urn:spo:anon#8b89728c15e694fdba914699dd84fbafadd1d353ad002e6e2255aa9aecff2b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A96"/>
    <a:srgbClr val="2E69B0"/>
    <a:srgbClr val="7B7C77"/>
    <a:srgbClr val="002060"/>
    <a:srgbClr val="00C2E5"/>
    <a:srgbClr val="003469"/>
    <a:srgbClr val="00B7E1"/>
    <a:srgbClr val="3170BD"/>
    <a:srgbClr val="4583CF"/>
    <a:srgbClr val="DE63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6" autoAdjust="0"/>
    <p:restoredTop sz="94310" autoAdjust="0"/>
  </p:normalViewPr>
  <p:slideViewPr>
    <p:cSldViewPr snapToGrid="0">
      <p:cViewPr varScale="1">
        <p:scale>
          <a:sx n="144" d="100"/>
          <a:sy n="144" d="100"/>
        </p:scale>
        <p:origin x="544" y="192"/>
      </p:cViewPr>
      <p:guideLst>
        <p:guide pos="342"/>
        <p:guide pos="5424"/>
        <p:guide orient="horz" pos="3840"/>
        <p:guide orient="horz" pos="624"/>
        <p:guide pos="2034"/>
        <p:guide pos="3726"/>
        <p:guide orient="horz" pos="1944"/>
        <p:guide pos="2712"/>
        <p:guide pos="2328"/>
        <p:guide orient="horz" pos="2328"/>
        <p:guide pos="408"/>
        <p:guide orient="horz" pos="1392"/>
        <p:guide orient="horz" pos="744"/>
        <p:guide pos="3408"/>
        <p:guide pos="3000"/>
        <p:guide orient="horz" pos="1488"/>
        <p:guide orient="horz" pos="1800"/>
      </p:guideLst>
    </p:cSldViewPr>
  </p:slideViewPr>
  <p:outlineViewPr>
    <p:cViewPr>
      <p:scale>
        <a:sx n="33" d="100"/>
        <a:sy n="33" d="100"/>
      </p:scale>
      <p:origin x="0" y="-123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07" d="100"/>
          <a:sy n="107" d="100"/>
        </p:scale>
        <p:origin x="1877"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font" Target="fonts/font13.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8.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font" Target="fonts/font1.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9.fntdata"/><Relationship Id="rId108" Type="http://schemas.openxmlformats.org/officeDocument/2006/relationships/font" Target="fonts/font14.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12.fntdata"/><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15.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3.fntdata"/><Relationship Id="rId104" Type="http://schemas.openxmlformats.org/officeDocument/2006/relationships/font" Target="fonts/font10.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16.fntdata"/><Relationship Id="rId115"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font" Target="fonts/font6.fntdata"/><Relationship Id="rId105"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font" Target="fonts/font4.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microsoft.com/office/2018/10/relationships/authors" Target="author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6912"/>
          </a:xfrm>
          <a:prstGeom prst="rect">
            <a:avLst/>
          </a:prstGeom>
        </p:spPr>
        <p:txBody>
          <a:bodyPr vert="horz" lIns="93272" tIns="46637" rIns="93272" bIns="46637" rtlCol="0"/>
          <a:lstStyle>
            <a:lvl1pPr algn="l">
              <a:defRPr sz="1200"/>
            </a:lvl1pPr>
          </a:lstStyle>
          <a:p>
            <a:endParaRPr lang="en-US" dirty="0"/>
          </a:p>
        </p:txBody>
      </p:sp>
      <p:sp>
        <p:nvSpPr>
          <p:cNvPr id="4" name="Footer Placeholder 3"/>
          <p:cNvSpPr>
            <a:spLocks noGrp="1"/>
          </p:cNvSpPr>
          <p:nvPr>
            <p:ph type="ftr" sz="quarter" idx="2"/>
          </p:nvPr>
        </p:nvSpPr>
        <p:spPr>
          <a:xfrm>
            <a:off x="1" y="8839015"/>
            <a:ext cx="3041968" cy="466911"/>
          </a:xfrm>
          <a:prstGeom prst="rect">
            <a:avLst/>
          </a:prstGeom>
        </p:spPr>
        <p:txBody>
          <a:bodyPr vert="horz" lIns="93272" tIns="46637" rIns="93272"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4" y="8839015"/>
            <a:ext cx="3041968" cy="466911"/>
          </a:xfrm>
          <a:prstGeom prst="rect">
            <a:avLst/>
          </a:prstGeom>
        </p:spPr>
        <p:txBody>
          <a:bodyPr vert="horz" lIns="93272" tIns="46637" rIns="93272" bIns="46637" rtlCol="0" anchor="b"/>
          <a:lstStyle>
            <a:lvl1pPr algn="r">
              <a:defRPr sz="1200"/>
            </a:lvl1pPr>
          </a:lstStyle>
          <a:p>
            <a:fld id="{8110298A-A03F-418F-998A-F7CA54F8BFE9}" type="slidenum">
              <a:rPr lang="en-US" smtClean="0"/>
              <a:t>‹#›</a:t>
            </a:fld>
            <a:endParaRPr lang="en-US" dirty="0"/>
          </a:p>
        </p:txBody>
      </p:sp>
    </p:spTree>
    <p:extLst>
      <p:ext uri="{BB962C8B-B14F-4D97-AF65-F5344CB8AC3E}">
        <p14:creationId xmlns:p14="http://schemas.microsoft.com/office/powerpoint/2010/main" val="1108489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6912"/>
          </a:xfrm>
          <a:prstGeom prst="rect">
            <a:avLst/>
          </a:prstGeom>
        </p:spPr>
        <p:txBody>
          <a:bodyPr vert="horz" lIns="93272" tIns="46637" rIns="93272" bIns="46637" rtlCol="0"/>
          <a:lstStyle>
            <a:lvl1pPr algn="l">
              <a:defRPr sz="1200"/>
            </a:lvl1pPr>
          </a:lstStyle>
          <a:p>
            <a:endParaRPr lang="id-ID"/>
          </a:p>
        </p:txBody>
      </p:sp>
      <p:sp>
        <p:nvSpPr>
          <p:cNvPr id="3" name="Date Placeholder 2"/>
          <p:cNvSpPr>
            <a:spLocks noGrp="1"/>
          </p:cNvSpPr>
          <p:nvPr>
            <p:ph type="dt" idx="1"/>
          </p:nvPr>
        </p:nvSpPr>
        <p:spPr>
          <a:xfrm>
            <a:off x="3976334" y="0"/>
            <a:ext cx="3041968" cy="466912"/>
          </a:xfrm>
          <a:prstGeom prst="rect">
            <a:avLst/>
          </a:prstGeom>
        </p:spPr>
        <p:txBody>
          <a:bodyPr vert="horz" lIns="93272" tIns="46637" rIns="93272" bIns="46637" rtlCol="0"/>
          <a:lstStyle>
            <a:lvl1pPr algn="r">
              <a:defRPr sz="1200"/>
            </a:lvl1pPr>
          </a:lstStyle>
          <a:p>
            <a:fld id="{CFFFF55F-8596-4ED6-A487-C5C49AFFE812}" type="datetimeFigureOut">
              <a:rPr lang="id-ID" smtClean="0"/>
              <a:t>09/05/22</a:t>
            </a:fld>
            <a:endParaRPr lang="id-ID"/>
          </a:p>
        </p:txBody>
      </p:sp>
      <p:sp>
        <p:nvSpPr>
          <p:cNvPr id="4" name="Slide Image Placeholder 3"/>
          <p:cNvSpPr>
            <a:spLocks noGrp="1" noRot="1" noChangeAspect="1"/>
          </p:cNvSpPr>
          <p:nvPr>
            <p:ph type="sldImg" idx="2"/>
          </p:nvPr>
        </p:nvSpPr>
        <p:spPr>
          <a:xfrm>
            <a:off x="1417638" y="1163638"/>
            <a:ext cx="4184650" cy="3140075"/>
          </a:xfrm>
          <a:prstGeom prst="rect">
            <a:avLst/>
          </a:prstGeom>
          <a:noFill/>
          <a:ln w="12700">
            <a:solidFill>
              <a:prstClr val="black"/>
            </a:solidFill>
          </a:ln>
        </p:spPr>
        <p:txBody>
          <a:bodyPr vert="horz" lIns="93272" tIns="46637" rIns="93272" bIns="46637" rtlCol="0" anchor="ctr"/>
          <a:lstStyle/>
          <a:p>
            <a:endParaRPr lang="id-ID"/>
          </a:p>
        </p:txBody>
      </p:sp>
      <p:sp>
        <p:nvSpPr>
          <p:cNvPr id="5" name="Notes Placeholder 4"/>
          <p:cNvSpPr>
            <a:spLocks noGrp="1"/>
          </p:cNvSpPr>
          <p:nvPr>
            <p:ph type="body" sz="quarter" idx="3"/>
          </p:nvPr>
        </p:nvSpPr>
        <p:spPr>
          <a:xfrm>
            <a:off x="701993" y="4478477"/>
            <a:ext cx="5615940" cy="3664208"/>
          </a:xfrm>
          <a:prstGeom prst="rect">
            <a:avLst/>
          </a:prstGeom>
        </p:spPr>
        <p:txBody>
          <a:bodyPr vert="horz" lIns="93272" tIns="46637" rIns="93272" bIns="466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1" y="8839015"/>
            <a:ext cx="3041968" cy="466911"/>
          </a:xfrm>
          <a:prstGeom prst="rect">
            <a:avLst/>
          </a:prstGeom>
        </p:spPr>
        <p:txBody>
          <a:bodyPr vert="horz" lIns="93272" tIns="46637" rIns="93272" bIns="46637" rtlCol="0" anchor="b"/>
          <a:lstStyle>
            <a:lvl1pPr algn="l">
              <a:defRPr sz="1200"/>
            </a:lvl1pPr>
          </a:lstStyle>
          <a:p>
            <a:endParaRPr lang="id-ID"/>
          </a:p>
        </p:txBody>
      </p:sp>
      <p:sp>
        <p:nvSpPr>
          <p:cNvPr id="7" name="Slide Number Placeholder 6"/>
          <p:cNvSpPr>
            <a:spLocks noGrp="1"/>
          </p:cNvSpPr>
          <p:nvPr>
            <p:ph type="sldNum" sz="quarter" idx="5"/>
          </p:nvPr>
        </p:nvSpPr>
        <p:spPr>
          <a:xfrm>
            <a:off x="3976334" y="8839015"/>
            <a:ext cx="3041968" cy="466911"/>
          </a:xfrm>
          <a:prstGeom prst="rect">
            <a:avLst/>
          </a:prstGeom>
        </p:spPr>
        <p:txBody>
          <a:bodyPr vert="horz" lIns="93272" tIns="46637" rIns="93272" bIns="46637" rtlCol="0" anchor="b"/>
          <a:lstStyle>
            <a:lvl1pPr algn="r">
              <a:defRPr sz="1200"/>
            </a:lvl1pPr>
          </a:lstStyle>
          <a:p>
            <a:fld id="{5350106B-FE1C-4EDD-AE60-AB8F600726B4}" type="slidenum">
              <a:rPr lang="id-ID" smtClean="0"/>
              <a:t>‹#›</a:t>
            </a:fld>
            <a:endParaRPr lang="id-ID"/>
          </a:p>
        </p:txBody>
      </p:sp>
    </p:spTree>
    <p:extLst>
      <p:ext uri="{BB962C8B-B14F-4D97-AF65-F5344CB8AC3E}">
        <p14:creationId xmlns:p14="http://schemas.microsoft.com/office/powerpoint/2010/main" val="193235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p:spPr>
        <p:txBody>
          <a:bodyPr/>
          <a:lstStyle/>
          <a:p>
            <a:pPr eaLnBrk="1" hangingPunct="1"/>
            <a:endParaRPr lang="en-US" altLang="en-US" sz="1600" dirty="0">
              <a:ea typeface="ヒラギノ角ゴ Pro W3"/>
              <a:cs typeface="ヒラギノ角ゴ Pro W3"/>
            </a:endParaRPr>
          </a:p>
        </p:txBody>
      </p:sp>
    </p:spTree>
    <p:extLst>
      <p:ext uri="{BB962C8B-B14F-4D97-AF65-F5344CB8AC3E}">
        <p14:creationId xmlns:p14="http://schemas.microsoft.com/office/powerpoint/2010/main" val="914741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p:spPr>
        <p:txBody>
          <a:bodyPr/>
          <a:lstStyle/>
          <a:p>
            <a:pPr eaLnBrk="1" hangingPunct="1"/>
            <a:endParaRPr lang="en-US" altLang="en-US" sz="1600" dirty="0">
              <a:ea typeface="ヒラギノ角ゴ Pro W3"/>
              <a:cs typeface="ヒラギノ角ゴ Pro W3"/>
            </a:endParaRPr>
          </a:p>
        </p:txBody>
      </p:sp>
    </p:spTree>
    <p:extLst>
      <p:ext uri="{BB962C8B-B14F-4D97-AF65-F5344CB8AC3E}">
        <p14:creationId xmlns:p14="http://schemas.microsoft.com/office/powerpoint/2010/main" val="14172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p:spPr>
        <p:txBody>
          <a:bodyPr/>
          <a:lstStyle/>
          <a:p>
            <a:pPr eaLnBrk="1" hangingPunct="1"/>
            <a:endParaRPr lang="en-US" altLang="en-US" sz="1600" dirty="0">
              <a:ea typeface="ヒラギノ角ゴ Pro W3"/>
              <a:cs typeface="ヒラギノ角ゴ Pro W3"/>
            </a:endParaRPr>
          </a:p>
        </p:txBody>
      </p:sp>
    </p:spTree>
    <p:extLst>
      <p:ext uri="{BB962C8B-B14F-4D97-AF65-F5344CB8AC3E}">
        <p14:creationId xmlns:p14="http://schemas.microsoft.com/office/powerpoint/2010/main" val="830799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p:spPr>
        <p:txBody>
          <a:bodyPr/>
          <a:lstStyle/>
          <a:p>
            <a:pPr eaLnBrk="1" hangingPunct="1"/>
            <a:endParaRPr lang="en-US" altLang="en-US" sz="1600" dirty="0">
              <a:ea typeface="ヒラギノ角ゴ Pro W3"/>
              <a:cs typeface="ヒラギノ角ゴ Pro W3"/>
            </a:endParaRPr>
          </a:p>
        </p:txBody>
      </p:sp>
    </p:spTree>
    <p:extLst>
      <p:ext uri="{BB962C8B-B14F-4D97-AF65-F5344CB8AC3E}">
        <p14:creationId xmlns:p14="http://schemas.microsoft.com/office/powerpoint/2010/main" val="218529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p:spPr>
        <p:txBody>
          <a:bodyPr/>
          <a:lstStyle/>
          <a:p>
            <a:pPr eaLnBrk="1" hangingPunct="1"/>
            <a:endParaRPr lang="en-US" altLang="en-US" sz="1600" dirty="0">
              <a:ea typeface="ヒラギノ角ゴ Pro W3"/>
              <a:cs typeface="ヒラギノ角ゴ Pro W3"/>
            </a:endParaRPr>
          </a:p>
        </p:txBody>
      </p:sp>
    </p:spTree>
    <p:extLst>
      <p:ext uri="{BB962C8B-B14F-4D97-AF65-F5344CB8AC3E}">
        <p14:creationId xmlns:p14="http://schemas.microsoft.com/office/powerpoint/2010/main" val="3933971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p:spPr>
        <p:txBody>
          <a:bodyPr/>
          <a:lstStyle/>
          <a:p>
            <a:pPr eaLnBrk="1" hangingPunct="1"/>
            <a:endParaRPr lang="en-US" altLang="en-US" sz="1600" dirty="0">
              <a:ea typeface="ヒラギノ角ゴ Pro W3"/>
              <a:cs typeface="ヒラギノ角ゴ Pro W3"/>
            </a:endParaRPr>
          </a:p>
        </p:txBody>
      </p:sp>
    </p:spTree>
    <p:extLst>
      <p:ext uri="{BB962C8B-B14F-4D97-AF65-F5344CB8AC3E}">
        <p14:creationId xmlns:p14="http://schemas.microsoft.com/office/powerpoint/2010/main" val="502194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p:spPr>
        <p:txBody>
          <a:bodyPr/>
          <a:lstStyle/>
          <a:p>
            <a:pPr eaLnBrk="1" hangingPunct="1"/>
            <a:endParaRPr lang="en-US" altLang="en-US" sz="1600" dirty="0">
              <a:ea typeface="ヒラギノ角ゴ Pro W3"/>
              <a:cs typeface="ヒラギノ角ゴ Pro W3"/>
            </a:endParaRPr>
          </a:p>
        </p:txBody>
      </p:sp>
    </p:spTree>
    <p:extLst>
      <p:ext uri="{BB962C8B-B14F-4D97-AF65-F5344CB8AC3E}">
        <p14:creationId xmlns:p14="http://schemas.microsoft.com/office/powerpoint/2010/main" val="4098406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0953D-71E2-4F02-9528-5789CD980E2A}" type="slidenum">
              <a:rPr lang="en-GB" smtClean="0"/>
              <a:t>12</a:t>
            </a:fld>
            <a:endParaRPr lang="en-GB" dirty="0"/>
          </a:p>
        </p:txBody>
      </p:sp>
    </p:spTree>
    <p:extLst>
      <p:ext uri="{BB962C8B-B14F-4D97-AF65-F5344CB8AC3E}">
        <p14:creationId xmlns:p14="http://schemas.microsoft.com/office/powerpoint/2010/main" val="2034495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E - Cov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73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EA913244-B2E7-4D21-AC18-3CBE1B92B9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11" name="TextBox 10">
            <a:extLst>
              <a:ext uri="{FF2B5EF4-FFF2-40B4-BE49-F238E27FC236}">
                <a16:creationId xmlns:a16="http://schemas.microsoft.com/office/drawing/2014/main" id="{1D3CCD4B-3B7F-4AF8-BB42-83088FA86D47}"/>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17893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0293CD48-4A1B-41C7-AD63-1E2CEB79BA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9" name="TextBox 8">
            <a:extLst>
              <a:ext uri="{FF2B5EF4-FFF2-40B4-BE49-F238E27FC236}">
                <a16:creationId xmlns:a16="http://schemas.microsoft.com/office/drawing/2014/main" id="{F8FA6CF8-90D8-4B68-A833-260BECF12EDF}"/>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3708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FAF68AB1-5710-429F-A809-CF83CAE5C10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9" name="TextBox 8">
            <a:extLst>
              <a:ext uri="{FF2B5EF4-FFF2-40B4-BE49-F238E27FC236}">
                <a16:creationId xmlns:a16="http://schemas.microsoft.com/office/drawing/2014/main" id="{0735A5EB-B8CD-47AC-9857-3B520099F8AD}"/>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825694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5D615512-87BF-4489-94E7-1D77F81AEB49}"/>
              </a:ext>
            </a:extLst>
          </p:cNvPr>
          <p:cNvSpPr>
            <a:spLocks noGrp="1"/>
          </p:cNvSpPr>
          <p:nvPr>
            <p:ph type="pic" sz="quarter" idx="17"/>
          </p:nvPr>
        </p:nvSpPr>
        <p:spPr bwMode="auto">
          <a:xfrm>
            <a:off x="279797" y="380999"/>
            <a:ext cx="8584406" cy="6096000"/>
          </a:xfrm>
          <a:custGeom>
            <a:avLst/>
            <a:gdLst>
              <a:gd name="connsiteX0" fmla="*/ 0 w 11445875"/>
              <a:gd name="connsiteY0" fmla="*/ 0 h 6096000"/>
              <a:gd name="connsiteX1" fmla="*/ 11445875 w 11445875"/>
              <a:gd name="connsiteY1" fmla="*/ 0 h 6096000"/>
              <a:gd name="connsiteX2" fmla="*/ 11445875 w 11445875"/>
              <a:gd name="connsiteY2" fmla="*/ 6096000 h 6096000"/>
              <a:gd name="connsiteX3" fmla="*/ 0 w 11445875"/>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11445875" h="6096000">
                <a:moveTo>
                  <a:pt x="0" y="0"/>
                </a:moveTo>
                <a:lnTo>
                  <a:pt x="11445875" y="0"/>
                </a:lnTo>
                <a:lnTo>
                  <a:pt x="11445875" y="6096000"/>
                </a:lnTo>
                <a:lnTo>
                  <a:pt x="0" y="60960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Tree>
    <p:extLst>
      <p:ext uri="{BB962C8B-B14F-4D97-AF65-F5344CB8AC3E}">
        <p14:creationId xmlns:p14="http://schemas.microsoft.com/office/powerpoint/2010/main" val="22778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97679A3-5B51-467E-AD2D-537F0F6CB8C3}"/>
              </a:ext>
            </a:extLst>
          </p:cNvPr>
          <p:cNvSpPr>
            <a:spLocks noGrp="1"/>
          </p:cNvSpPr>
          <p:nvPr>
            <p:ph type="pic" sz="quarter" idx="10"/>
          </p:nvPr>
        </p:nvSpPr>
        <p:spPr>
          <a:xfrm>
            <a:off x="4671392" y="1494182"/>
            <a:ext cx="1813890" cy="3869635"/>
          </a:xfrm>
          <a:custGeom>
            <a:avLst/>
            <a:gdLst>
              <a:gd name="connsiteX0" fmla="*/ 0 w 2418520"/>
              <a:gd name="connsiteY0" fmla="*/ 0 h 3869635"/>
              <a:gd name="connsiteX1" fmla="*/ 2418520 w 2418520"/>
              <a:gd name="connsiteY1" fmla="*/ 0 h 3869635"/>
              <a:gd name="connsiteX2" fmla="*/ 2418520 w 2418520"/>
              <a:gd name="connsiteY2" fmla="*/ 3869635 h 3869635"/>
              <a:gd name="connsiteX3" fmla="*/ 0 w 2418520"/>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2418520" h="3869635">
                <a:moveTo>
                  <a:pt x="0" y="0"/>
                </a:moveTo>
                <a:lnTo>
                  <a:pt x="2418520" y="0"/>
                </a:lnTo>
                <a:lnTo>
                  <a:pt x="2418520" y="3869635"/>
                </a:lnTo>
                <a:lnTo>
                  <a:pt x="0" y="3869635"/>
                </a:lnTo>
                <a:close/>
              </a:path>
            </a:pathLst>
          </a:custGeom>
        </p:spPr>
        <p:txBody>
          <a:bodyPr wrap="square">
            <a:noAutofit/>
          </a:bodyPr>
          <a:lstStyle/>
          <a:p>
            <a:endParaRPr lang="id-ID"/>
          </a:p>
        </p:txBody>
      </p:sp>
      <p:sp>
        <p:nvSpPr>
          <p:cNvPr id="6" name="Picture Placeholder 5">
            <a:extLst>
              <a:ext uri="{FF2B5EF4-FFF2-40B4-BE49-F238E27FC236}">
                <a16:creationId xmlns:a16="http://schemas.microsoft.com/office/drawing/2014/main" id="{C8A4AD5C-8E7D-437A-8129-5B2E958A543F}"/>
              </a:ext>
            </a:extLst>
          </p:cNvPr>
          <p:cNvSpPr>
            <a:spLocks noGrp="1"/>
          </p:cNvSpPr>
          <p:nvPr>
            <p:ph type="pic" sz="quarter" idx="11"/>
          </p:nvPr>
        </p:nvSpPr>
        <p:spPr>
          <a:xfrm>
            <a:off x="6654249" y="1494183"/>
            <a:ext cx="1813890" cy="3869635"/>
          </a:xfrm>
          <a:custGeom>
            <a:avLst/>
            <a:gdLst>
              <a:gd name="connsiteX0" fmla="*/ 0 w 2418520"/>
              <a:gd name="connsiteY0" fmla="*/ 0 h 3869635"/>
              <a:gd name="connsiteX1" fmla="*/ 2418520 w 2418520"/>
              <a:gd name="connsiteY1" fmla="*/ 0 h 3869635"/>
              <a:gd name="connsiteX2" fmla="*/ 2418520 w 2418520"/>
              <a:gd name="connsiteY2" fmla="*/ 3869635 h 3869635"/>
              <a:gd name="connsiteX3" fmla="*/ 0 w 2418520"/>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2418520" h="3869635">
                <a:moveTo>
                  <a:pt x="0" y="0"/>
                </a:moveTo>
                <a:lnTo>
                  <a:pt x="2418520" y="0"/>
                </a:lnTo>
                <a:lnTo>
                  <a:pt x="2418520" y="3869635"/>
                </a:lnTo>
                <a:lnTo>
                  <a:pt x="0" y="3869635"/>
                </a:lnTo>
                <a:close/>
              </a:path>
            </a:pathLst>
          </a:custGeom>
        </p:spPr>
        <p:txBody>
          <a:bodyPr wrap="square">
            <a:noAutofit/>
          </a:bodyPr>
          <a:lstStyle/>
          <a:p>
            <a:endParaRPr lang="id-ID"/>
          </a:p>
        </p:txBody>
      </p:sp>
      <p:pic>
        <p:nvPicPr>
          <p:cNvPr id="10" name="Picture 9">
            <a:extLst>
              <a:ext uri="{FF2B5EF4-FFF2-40B4-BE49-F238E27FC236}">
                <a16:creationId xmlns:a16="http://schemas.microsoft.com/office/drawing/2014/main" id="{83B8E193-9BB9-411D-9B13-13BCF387B6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11" name="TextBox 10">
            <a:extLst>
              <a:ext uri="{FF2B5EF4-FFF2-40B4-BE49-F238E27FC236}">
                <a16:creationId xmlns:a16="http://schemas.microsoft.com/office/drawing/2014/main" id="{B017BFE5-5523-481B-AC9F-E232B8FA8095}"/>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892591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EBF1AA-5511-4664-AC94-8FF51B1C5EA9}"/>
              </a:ext>
            </a:extLst>
          </p:cNvPr>
          <p:cNvSpPr/>
          <p:nvPr userDrawn="1"/>
        </p:nvSpPr>
        <p:spPr>
          <a:xfrm>
            <a:off x="1" y="0"/>
            <a:ext cx="9143999" cy="6858000"/>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060110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 - Big picture centered">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C1E0E71-5B85-406F-BE23-4D2270C4D18C}"/>
              </a:ext>
            </a:extLst>
          </p:cNvPr>
          <p:cNvSpPr>
            <a:spLocks noGrp="1"/>
          </p:cNvSpPr>
          <p:nvPr>
            <p:ph type="pic" sz="quarter" idx="10"/>
          </p:nvPr>
        </p:nvSpPr>
        <p:spPr bwMode="auto">
          <a:xfrm>
            <a:off x="542925" y="762000"/>
            <a:ext cx="8058150" cy="533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noAutofit/>
          </a:bodyPr>
          <a:lstStyle/>
          <a:p>
            <a:endParaRPr lang="en-US" dirty="0"/>
          </a:p>
        </p:txBody>
      </p:sp>
    </p:spTree>
    <p:extLst>
      <p:ext uri="{BB962C8B-B14F-4D97-AF65-F5344CB8AC3E}">
        <p14:creationId xmlns:p14="http://schemas.microsoft.com/office/powerpoint/2010/main" val="1206033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 - Picture half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496AB6-106B-48F6-B112-C78B78C6CE29}"/>
              </a:ext>
            </a:extLst>
          </p:cNvPr>
          <p:cNvSpPr>
            <a:spLocks noGrp="1"/>
          </p:cNvSpPr>
          <p:nvPr>
            <p:ph type="pic" sz="quarter" idx="10"/>
          </p:nvPr>
        </p:nvSpPr>
        <p:spPr>
          <a:xfrm>
            <a:off x="5302743" y="856034"/>
            <a:ext cx="3841258" cy="6001966"/>
          </a:xfrm>
        </p:spPr>
        <p:txBody>
          <a:bodyPr/>
          <a:lstStyle/>
          <a:p>
            <a:endParaRPr lang="en-US" dirty="0"/>
          </a:p>
        </p:txBody>
      </p:sp>
      <p:sp>
        <p:nvSpPr>
          <p:cNvPr id="7" name="Rectangle 6">
            <a:extLst>
              <a:ext uri="{FF2B5EF4-FFF2-40B4-BE49-F238E27FC236}">
                <a16:creationId xmlns:a16="http://schemas.microsoft.com/office/drawing/2014/main" id="{B810B77B-51B4-4710-8024-19E2F3539290}"/>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B5D352F-BB8C-4455-ABF4-9AB0919183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8" name="TextBox 7">
            <a:extLst>
              <a:ext uri="{FF2B5EF4-FFF2-40B4-BE49-F238E27FC236}">
                <a16:creationId xmlns:a16="http://schemas.microsoft.com/office/drawing/2014/main" id="{3DB321A1-0CF0-4634-88FA-690A2CD2939A}"/>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2544311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 - Blank with logo and page numb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1769AC-11DB-4AB7-AF3E-04D07B62FA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360920" y="6537960"/>
            <a:ext cx="1707357" cy="283464"/>
          </a:xfrm>
          <a:prstGeom prst="rect">
            <a:avLst/>
          </a:prstGeom>
        </p:spPr>
      </p:pic>
      <p:sp>
        <p:nvSpPr>
          <p:cNvPr id="5" name="TextBox 4">
            <a:extLst>
              <a:ext uri="{FF2B5EF4-FFF2-40B4-BE49-F238E27FC236}">
                <a16:creationId xmlns:a16="http://schemas.microsoft.com/office/drawing/2014/main" id="{5794567A-7EFA-4AEB-82D0-1D932EDBC1E1}"/>
              </a:ext>
            </a:extLst>
          </p:cNvPr>
          <p:cNvSpPr txBox="1"/>
          <p:nvPr userDrawn="1"/>
        </p:nvSpPr>
        <p:spPr>
          <a:xfrm>
            <a:off x="0" y="6583680"/>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2210965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4A0F1BC-B81E-4B79-8C7E-7AC2FFFCB3FB}" type="datetime1">
              <a:rPr lang="en-US" smtClean="0"/>
              <a:t>5/9/22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228F20-9BE8-C549-B4DA-35384EC6BE1B}" type="slidenum">
              <a:rPr lang="en-US" smtClean="0"/>
              <a:t>‹#›</a:t>
            </a:fld>
            <a:endParaRPr lang="en-US" dirty="0"/>
          </a:p>
        </p:txBody>
      </p:sp>
    </p:spTree>
    <p:extLst>
      <p:ext uri="{BB962C8B-B14F-4D97-AF65-F5344CB8AC3E}">
        <p14:creationId xmlns:p14="http://schemas.microsoft.com/office/powerpoint/2010/main" val="2765281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E - Cover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BB9A7D-6673-46DE-9110-DC60184F7F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3" name="TextBox 2">
            <a:extLst>
              <a:ext uri="{FF2B5EF4-FFF2-40B4-BE49-F238E27FC236}">
                <a16:creationId xmlns:a16="http://schemas.microsoft.com/office/drawing/2014/main" id="{C30F3543-A024-4275-A93C-786A63935639}"/>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3198535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D1DF8-022A-406E-A92F-7AED1990DE7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6481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with No Wave">
    <p:bg>
      <p:bgPr>
        <a:solidFill>
          <a:schemeClr val="bg1">
            <a:alpha val="80000"/>
          </a:schemeClr>
        </a:solid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A9D03482-F7CD-F746-BD9D-E99D344F72DC}"/>
              </a:ext>
            </a:extLst>
          </p:cNvPr>
          <p:cNvSpPr>
            <a:spLocks noGrp="1"/>
          </p:cNvSpPr>
          <p:nvPr>
            <p:ph type="body" sz="quarter" idx="10" hasCustomPrompt="1"/>
          </p:nvPr>
        </p:nvSpPr>
        <p:spPr>
          <a:xfrm>
            <a:off x="780033" y="489942"/>
            <a:ext cx="7585681" cy="1799548"/>
          </a:xfrm>
          <a:prstGeom prst="rect">
            <a:avLst/>
          </a:prstGeom>
        </p:spPr>
        <p:txBody>
          <a:bodyPr/>
          <a:lstStyle>
            <a:lvl1pPr marL="0" indent="0" algn="l">
              <a:lnSpc>
                <a:spcPts val="3750"/>
              </a:lnSpc>
              <a:buNone/>
              <a:defRPr sz="3300" b="1">
                <a:solidFill>
                  <a:schemeClr val="tx2"/>
                </a:solidFill>
                <a:latin typeface="News Gothic MT" panose="020B0503020103020203" pitchFamily="34" charset="0"/>
              </a:defRPr>
            </a:lvl1pPr>
            <a:lvl2pPr marL="342900" indent="0">
              <a:buNone/>
              <a:defRPr sz="2850">
                <a:solidFill>
                  <a:schemeClr val="bg1"/>
                </a:solidFill>
                <a:latin typeface="News Gothic MT" panose="020B0503020103020203" pitchFamily="34" charset="0"/>
              </a:defRPr>
            </a:lvl2pPr>
            <a:lvl3pPr marL="685800" indent="0">
              <a:buNone/>
              <a:defRPr sz="2850">
                <a:solidFill>
                  <a:schemeClr val="bg1"/>
                </a:solidFill>
                <a:latin typeface="News Gothic MT" panose="020B0503020103020203" pitchFamily="34" charset="0"/>
              </a:defRPr>
            </a:lvl3pPr>
            <a:lvl4pPr marL="1028700" indent="0">
              <a:buNone/>
              <a:defRPr sz="2850">
                <a:solidFill>
                  <a:schemeClr val="bg1"/>
                </a:solidFill>
                <a:latin typeface="News Gothic MT" panose="020B0503020103020203" pitchFamily="34" charset="0"/>
              </a:defRPr>
            </a:lvl4pPr>
            <a:lvl5pPr marL="1371600" indent="0">
              <a:buNone/>
              <a:defRPr sz="2850">
                <a:solidFill>
                  <a:schemeClr val="bg1"/>
                </a:solidFill>
                <a:latin typeface="News Gothic MT" panose="020B0503020103020203" pitchFamily="34" charset="0"/>
              </a:defRPr>
            </a:lvl5pPr>
          </a:lstStyle>
          <a:p>
            <a:pPr lvl="0"/>
            <a:r>
              <a:rPr lang="en-US" dirty="0"/>
              <a:t>Insert Headline Text Here</a:t>
            </a:r>
          </a:p>
        </p:txBody>
      </p:sp>
    </p:spTree>
    <p:extLst>
      <p:ext uri="{BB962C8B-B14F-4D97-AF65-F5344CB8AC3E}">
        <p14:creationId xmlns:p14="http://schemas.microsoft.com/office/powerpoint/2010/main" val="427363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6 (NO IMAG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075248-FF05-D540-995E-70CCB5DDA58A}"/>
              </a:ext>
            </a:extLst>
          </p:cNvPr>
          <p:cNvPicPr>
            <a:picLocks noChangeAspect="1"/>
          </p:cNvPicPr>
          <p:nvPr userDrawn="1"/>
        </p:nvPicPr>
        <p:blipFill>
          <a:blip r:embed="rId2">
            <a:alphaModFix amt="50000"/>
          </a:blip>
          <a:srcRect/>
          <a:stretch/>
        </p:blipFill>
        <p:spPr>
          <a:xfrm>
            <a:off x="538144" y="737603"/>
            <a:ext cx="8067713" cy="5452595"/>
          </a:xfrm>
          <a:prstGeom prst="rect">
            <a:avLst/>
          </a:prstGeom>
        </p:spPr>
      </p:pic>
      <p:sp>
        <p:nvSpPr>
          <p:cNvPr id="7" name="Title Placeholder 1">
            <a:extLst>
              <a:ext uri="{FF2B5EF4-FFF2-40B4-BE49-F238E27FC236}">
                <a16:creationId xmlns:a16="http://schemas.microsoft.com/office/drawing/2014/main" id="{E1BC295F-07E6-4E46-BB6B-B7D724955B00}"/>
              </a:ext>
            </a:extLst>
          </p:cNvPr>
          <p:cNvSpPr>
            <a:spLocks noGrp="1"/>
          </p:cNvSpPr>
          <p:nvPr>
            <p:ph type="title" hasCustomPrompt="1"/>
          </p:nvPr>
        </p:nvSpPr>
        <p:spPr>
          <a:xfrm>
            <a:off x="1205821" y="2387157"/>
            <a:ext cx="6732357" cy="2915692"/>
          </a:xfrm>
          <a:prstGeom prst="rect">
            <a:avLst/>
          </a:prstGeom>
        </p:spPr>
        <p:txBody>
          <a:bodyPr vert="horz" lIns="91440" tIns="45720" rIns="91440" bIns="45720" rtlCol="0" anchor="t">
            <a:normAutofit/>
          </a:bodyPr>
          <a:lstStyle>
            <a:lvl1pPr algn="ctr">
              <a:lnSpc>
                <a:spcPts val="3750"/>
              </a:lnSpc>
              <a:defRPr sz="3300" b="1">
                <a:solidFill>
                  <a:schemeClr val="bg1"/>
                </a:solidFill>
              </a:defRPr>
            </a:lvl1pPr>
          </a:lstStyle>
          <a:p>
            <a:r>
              <a:rPr lang="en-US" dirty="0"/>
              <a:t>Section Title or Big Statement here (Place </a:t>
            </a:r>
            <a:r>
              <a:rPr lang="en-US" dirty="0" err="1"/>
              <a:t>fullscreen</a:t>
            </a:r>
            <a:r>
              <a:rPr lang="en-US" dirty="0"/>
              <a:t> image as background)</a:t>
            </a:r>
          </a:p>
        </p:txBody>
      </p:sp>
      <p:pic>
        <p:nvPicPr>
          <p:cNvPr id="3" name="Picture 2">
            <a:extLst>
              <a:ext uri="{FF2B5EF4-FFF2-40B4-BE49-F238E27FC236}">
                <a16:creationId xmlns:a16="http://schemas.microsoft.com/office/drawing/2014/main" id="{808EF832-61EA-194C-8D3B-1510C2460096}"/>
              </a:ext>
            </a:extLst>
          </p:cNvPr>
          <p:cNvPicPr>
            <a:picLocks noChangeAspect="1"/>
          </p:cNvPicPr>
          <p:nvPr userDrawn="1"/>
        </p:nvPicPr>
        <p:blipFill>
          <a:blip r:embed="rId3"/>
          <a:srcRect/>
          <a:stretch/>
        </p:blipFill>
        <p:spPr>
          <a:xfrm>
            <a:off x="4468206" y="1229224"/>
            <a:ext cx="207587" cy="784977"/>
          </a:xfrm>
          <a:prstGeom prst="rect">
            <a:avLst/>
          </a:prstGeom>
        </p:spPr>
      </p:pic>
    </p:spTree>
    <p:extLst>
      <p:ext uri="{BB962C8B-B14F-4D97-AF65-F5344CB8AC3E}">
        <p14:creationId xmlns:p14="http://schemas.microsoft.com/office/powerpoint/2010/main" val="293892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9889-FC57-45F5-8E6B-EF6BA069C2B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016DE0-5A95-4FED-A379-61B3B8E7AA7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74012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50673-86D0-4FD4-A34E-204E09F28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DC3508-8BF5-4CB9-891D-11EA2CE6F4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23FCA-B788-485A-8369-67ED9ED01607}"/>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5/9/22</a:t>
            </a:fld>
            <a:endParaRPr lang="en-US" dirty="0"/>
          </a:p>
        </p:txBody>
      </p:sp>
      <p:sp>
        <p:nvSpPr>
          <p:cNvPr id="5" name="Footer Placeholder 4">
            <a:extLst>
              <a:ext uri="{FF2B5EF4-FFF2-40B4-BE49-F238E27FC236}">
                <a16:creationId xmlns:a16="http://schemas.microsoft.com/office/drawing/2014/main" id="{D5FA2244-FAFB-4178-8187-74ED576C5ECE}"/>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F2E02A3-868C-4D83-845B-9B41BBDDA652}"/>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413182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8C7B-D8EE-4A11-9FBB-9C2C86DF4CD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920D6D-499A-44D0-90C1-ECC243EC296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41DFC5-981A-4E6D-BD59-AB52ACF5E5A4}"/>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5/9/22</a:t>
            </a:fld>
            <a:endParaRPr lang="en-US" dirty="0"/>
          </a:p>
        </p:txBody>
      </p:sp>
      <p:sp>
        <p:nvSpPr>
          <p:cNvPr id="5" name="Footer Placeholder 4">
            <a:extLst>
              <a:ext uri="{FF2B5EF4-FFF2-40B4-BE49-F238E27FC236}">
                <a16:creationId xmlns:a16="http://schemas.microsoft.com/office/drawing/2014/main" id="{C5207274-6461-4202-9A05-E9FA54805FD0}"/>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F60D9A0-5933-4CD1-841F-4844F7EFA0D4}"/>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4106900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E438-5CB8-4717-B90F-BA35D71E74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8382D8-2935-4BA9-BF3A-2E232AB3FE0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B899D-0E63-4ED0-879E-CE64139B3C7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16A84-ED2F-44DA-B9B7-B1A93F1DAF86}"/>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5/9/22</a:t>
            </a:fld>
            <a:endParaRPr lang="en-US" dirty="0"/>
          </a:p>
        </p:txBody>
      </p:sp>
      <p:sp>
        <p:nvSpPr>
          <p:cNvPr id="6" name="Footer Placeholder 5">
            <a:extLst>
              <a:ext uri="{FF2B5EF4-FFF2-40B4-BE49-F238E27FC236}">
                <a16:creationId xmlns:a16="http://schemas.microsoft.com/office/drawing/2014/main" id="{EED08883-4071-40FB-A56B-04155E9BAB37}"/>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25ED62D-FEEC-4D48-9CA4-87A63DAEE071}"/>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2149815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8A1F-76E9-4BB5-B00B-8D6ED9C3D4D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292A78-684A-49C9-AAD2-83436027ADD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6A4DBE-6D7F-4469-B511-BE7F7F8D562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AF256-281F-4D63-8561-AB72F718E69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10F18D-750E-44B6-B59D-ED1BE07869C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BE305F-F1D2-42A5-8E32-30826B12D8C3}"/>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5/9/22</a:t>
            </a:fld>
            <a:endParaRPr lang="en-US" dirty="0"/>
          </a:p>
        </p:txBody>
      </p:sp>
      <p:sp>
        <p:nvSpPr>
          <p:cNvPr id="8" name="Footer Placeholder 7">
            <a:extLst>
              <a:ext uri="{FF2B5EF4-FFF2-40B4-BE49-F238E27FC236}">
                <a16:creationId xmlns:a16="http://schemas.microsoft.com/office/drawing/2014/main" id="{7285990E-30D2-488C-9391-97778671863D}"/>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D06DD978-F9B2-45EF-899B-33CF1AFAF6C2}"/>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3313140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B2FE-91F6-4C55-B549-C4CB1CDF0E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D46C1B-ABB9-4D8E-895F-FB93B403B19E}"/>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5/9/22</a:t>
            </a:fld>
            <a:endParaRPr lang="en-US" dirty="0"/>
          </a:p>
        </p:txBody>
      </p:sp>
      <p:sp>
        <p:nvSpPr>
          <p:cNvPr id="4" name="Footer Placeholder 3">
            <a:extLst>
              <a:ext uri="{FF2B5EF4-FFF2-40B4-BE49-F238E27FC236}">
                <a16:creationId xmlns:a16="http://schemas.microsoft.com/office/drawing/2014/main" id="{70CF55CB-8C35-4DE5-BD37-E8FF98FCC0FD}"/>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159D995-57F1-4641-8F98-E3CDEC1B9160}"/>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845452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2D7B0-1671-441F-AD3E-662C60909F0B}"/>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5/9/22</a:t>
            </a:fld>
            <a:endParaRPr lang="en-US" dirty="0"/>
          </a:p>
        </p:txBody>
      </p:sp>
      <p:sp>
        <p:nvSpPr>
          <p:cNvPr id="3" name="Footer Placeholder 2">
            <a:extLst>
              <a:ext uri="{FF2B5EF4-FFF2-40B4-BE49-F238E27FC236}">
                <a16:creationId xmlns:a16="http://schemas.microsoft.com/office/drawing/2014/main" id="{AA5E9D7F-C30B-4F18-813C-20ACBCA5566C}"/>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FA34576-3BDF-4B70-AFE7-614E997F5828}"/>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2276983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 - Skinny pic bann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496AB6-106B-48F6-B112-C78B78C6CE29}"/>
              </a:ext>
            </a:extLst>
          </p:cNvPr>
          <p:cNvSpPr>
            <a:spLocks noGrp="1"/>
          </p:cNvSpPr>
          <p:nvPr>
            <p:ph type="pic" sz="quarter" idx="10"/>
          </p:nvPr>
        </p:nvSpPr>
        <p:spPr>
          <a:xfrm>
            <a:off x="0" y="762000"/>
            <a:ext cx="9143999" cy="1790700"/>
          </a:xfrm>
        </p:spPr>
        <p:txBody>
          <a:bodyPr/>
          <a:lstStyle/>
          <a:p>
            <a:endParaRPr lang="en-US" dirty="0"/>
          </a:p>
        </p:txBody>
      </p:sp>
      <p:sp>
        <p:nvSpPr>
          <p:cNvPr id="7" name="Rectangle 6">
            <a:extLst>
              <a:ext uri="{FF2B5EF4-FFF2-40B4-BE49-F238E27FC236}">
                <a16:creationId xmlns:a16="http://schemas.microsoft.com/office/drawing/2014/main" id="{80B53035-DB7B-4B36-8B45-7B5F726A4A47}"/>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2D19DD4-BCDC-410A-9A8F-B39B05A3D8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9" name="TextBox 8">
            <a:extLst>
              <a:ext uri="{FF2B5EF4-FFF2-40B4-BE49-F238E27FC236}">
                <a16:creationId xmlns:a16="http://schemas.microsoft.com/office/drawing/2014/main" id="{E9D15A78-35C5-4233-AA5C-B5CB4B8E1838}"/>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2528019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E6F62-EC34-4E3F-882B-F1F5FFF86D0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D7C9A-4A78-44B3-A9BC-15BB9C6AFA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0B6C5E-1550-44F1-A23A-63123F4256D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87F91-EA52-4C10-9568-28CE1CD31F11}"/>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5/9/22</a:t>
            </a:fld>
            <a:endParaRPr lang="en-US" dirty="0"/>
          </a:p>
        </p:txBody>
      </p:sp>
      <p:sp>
        <p:nvSpPr>
          <p:cNvPr id="6" name="Footer Placeholder 5">
            <a:extLst>
              <a:ext uri="{FF2B5EF4-FFF2-40B4-BE49-F238E27FC236}">
                <a16:creationId xmlns:a16="http://schemas.microsoft.com/office/drawing/2014/main" id="{2300E8F3-2A81-4884-A8F5-DD2AA9D6626B}"/>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14B664E-F9DA-4345-A543-DA2AF20E609C}"/>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399990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9D13-746D-40DA-9186-BD6013A2EB3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5F7F1D-EC95-4831-A49B-7FAFE1BBBA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669678-CEE6-46F5-915D-E46E84F2B0D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2F8D1-F3E1-4B81-A528-D1A784597EB6}"/>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5/9/22</a:t>
            </a:fld>
            <a:endParaRPr lang="en-US" dirty="0"/>
          </a:p>
        </p:txBody>
      </p:sp>
      <p:sp>
        <p:nvSpPr>
          <p:cNvPr id="6" name="Footer Placeholder 5">
            <a:extLst>
              <a:ext uri="{FF2B5EF4-FFF2-40B4-BE49-F238E27FC236}">
                <a16:creationId xmlns:a16="http://schemas.microsoft.com/office/drawing/2014/main" id="{76B2D116-61EF-4859-B627-3FE9A598CFC1}"/>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F654A9C-98F9-4B0D-9387-822C263E0223}"/>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1308817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1337-273D-48D2-8C16-B201143FA4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DB092A-0FFC-4896-BDEC-BBBF91C009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F324F-146B-47BB-A954-307EDC70E6FD}"/>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5/9/22</a:t>
            </a:fld>
            <a:endParaRPr lang="en-US" dirty="0"/>
          </a:p>
        </p:txBody>
      </p:sp>
      <p:sp>
        <p:nvSpPr>
          <p:cNvPr id="5" name="Footer Placeholder 4">
            <a:extLst>
              <a:ext uri="{FF2B5EF4-FFF2-40B4-BE49-F238E27FC236}">
                <a16:creationId xmlns:a16="http://schemas.microsoft.com/office/drawing/2014/main" id="{21B00A64-E328-41E3-B7DA-5040A40D7721}"/>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8E4E864-C6BE-4B3D-9C9E-E8D467BEF175}"/>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2741579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F1D784-DECE-4DD3-9D52-ED55D1C2D5A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BBBE89-D2D3-4877-A9DC-3FE4DEC8676B}"/>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7354-5536-4DE5-A77A-CA186B98EAD6}"/>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5/9/22</a:t>
            </a:fld>
            <a:endParaRPr lang="en-US" dirty="0"/>
          </a:p>
        </p:txBody>
      </p:sp>
      <p:sp>
        <p:nvSpPr>
          <p:cNvPr id="5" name="Footer Placeholder 4">
            <a:extLst>
              <a:ext uri="{FF2B5EF4-FFF2-40B4-BE49-F238E27FC236}">
                <a16:creationId xmlns:a16="http://schemas.microsoft.com/office/drawing/2014/main" id="{1DEA5DCF-79B7-4177-9F0B-A06A03C33D14}"/>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4523851-C948-409E-BCF8-053A13263289}"/>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321058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 - Picture quarter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496AB6-106B-48F6-B112-C78B78C6CE29}"/>
              </a:ext>
            </a:extLst>
          </p:cNvPr>
          <p:cNvSpPr>
            <a:spLocks noGrp="1"/>
          </p:cNvSpPr>
          <p:nvPr>
            <p:ph type="pic" sz="quarter" idx="10"/>
          </p:nvPr>
        </p:nvSpPr>
        <p:spPr>
          <a:xfrm>
            <a:off x="6632447" y="0"/>
            <a:ext cx="2511553" cy="6858000"/>
          </a:xfrm>
        </p:spPr>
        <p:txBody>
          <a:bodyPr/>
          <a:lstStyle/>
          <a:p>
            <a:endParaRPr lang="en-US" dirty="0"/>
          </a:p>
        </p:txBody>
      </p:sp>
      <p:sp>
        <p:nvSpPr>
          <p:cNvPr id="9" name="Rectangle 8">
            <a:extLst>
              <a:ext uri="{FF2B5EF4-FFF2-40B4-BE49-F238E27FC236}">
                <a16:creationId xmlns:a16="http://schemas.microsoft.com/office/drawing/2014/main" id="{A95D47E4-7A41-4919-8783-37300ED58237}"/>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A633D0E-A266-4A23-A448-1FBE3B2CEB1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8" name="TextBox 7">
            <a:extLst>
              <a:ext uri="{FF2B5EF4-FFF2-40B4-BE49-F238E27FC236}">
                <a16:creationId xmlns:a16="http://schemas.microsoft.com/office/drawing/2014/main" id="{62ED6030-7371-4507-A023-69CC3950B680}"/>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68303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2E7FFC4-1474-44E0-89BD-1D0A77CE7757}"/>
              </a:ext>
            </a:extLst>
          </p:cNvPr>
          <p:cNvSpPr>
            <a:spLocks noGrp="1"/>
          </p:cNvSpPr>
          <p:nvPr>
            <p:ph type="pic" sz="quarter" idx="10"/>
          </p:nvPr>
        </p:nvSpPr>
        <p:spPr>
          <a:xfrm>
            <a:off x="4322763" y="762000"/>
            <a:ext cx="1922462" cy="1674813"/>
          </a:xfrm>
        </p:spPr>
        <p:txBody>
          <a:bodyPr/>
          <a:lstStyle/>
          <a:p>
            <a:endParaRPr lang="en-US" dirty="0"/>
          </a:p>
        </p:txBody>
      </p:sp>
      <p:sp>
        <p:nvSpPr>
          <p:cNvPr id="12" name="Picture Placeholder 11">
            <a:extLst>
              <a:ext uri="{FF2B5EF4-FFF2-40B4-BE49-F238E27FC236}">
                <a16:creationId xmlns:a16="http://schemas.microsoft.com/office/drawing/2014/main" id="{0016C335-4F6F-4599-A9BD-D61AE8BE5B99}"/>
              </a:ext>
            </a:extLst>
          </p:cNvPr>
          <p:cNvSpPr>
            <a:spLocks noGrp="1"/>
          </p:cNvSpPr>
          <p:nvPr>
            <p:ph type="pic" sz="quarter" idx="11"/>
          </p:nvPr>
        </p:nvSpPr>
        <p:spPr>
          <a:xfrm>
            <a:off x="4322763" y="2620963"/>
            <a:ext cx="1922462" cy="3468687"/>
          </a:xfrm>
        </p:spPr>
        <p:txBody>
          <a:bodyPr/>
          <a:lstStyle/>
          <a:p>
            <a:endParaRPr lang="en-US" dirty="0"/>
          </a:p>
        </p:txBody>
      </p:sp>
      <p:sp>
        <p:nvSpPr>
          <p:cNvPr id="14" name="Picture Placeholder 13">
            <a:extLst>
              <a:ext uri="{FF2B5EF4-FFF2-40B4-BE49-F238E27FC236}">
                <a16:creationId xmlns:a16="http://schemas.microsoft.com/office/drawing/2014/main" id="{7D03668C-786F-4F66-A30A-7C9C8FCE4645}"/>
              </a:ext>
            </a:extLst>
          </p:cNvPr>
          <p:cNvSpPr>
            <a:spLocks noGrp="1"/>
          </p:cNvSpPr>
          <p:nvPr>
            <p:ph type="pic" sz="quarter" idx="12"/>
          </p:nvPr>
        </p:nvSpPr>
        <p:spPr>
          <a:xfrm>
            <a:off x="6423025" y="768350"/>
            <a:ext cx="2720975" cy="5321300"/>
          </a:xfrm>
        </p:spPr>
        <p:txBody>
          <a:bodyPr/>
          <a:lstStyle/>
          <a:p>
            <a:endParaRPr lang="en-US" dirty="0"/>
          </a:p>
        </p:txBody>
      </p:sp>
      <p:sp>
        <p:nvSpPr>
          <p:cNvPr id="7" name="Rectangle 6">
            <a:extLst>
              <a:ext uri="{FF2B5EF4-FFF2-40B4-BE49-F238E27FC236}">
                <a16:creationId xmlns:a16="http://schemas.microsoft.com/office/drawing/2014/main" id="{6AD17ABF-E5FE-4F89-ADAE-32B176423962}"/>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6FE324D-3CC3-4EC8-A45F-6150C27F246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11" name="TextBox 10">
            <a:extLst>
              <a:ext uri="{FF2B5EF4-FFF2-40B4-BE49-F238E27FC236}">
                <a16:creationId xmlns:a16="http://schemas.microsoft.com/office/drawing/2014/main" id="{AD38A8C4-73D2-497B-B77D-7A8DBCEA8A82}"/>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255291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 - Text with tabl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C7CB3E6-5805-4BD6-8997-9930E6A0275B}"/>
              </a:ext>
            </a:extLst>
          </p:cNvPr>
          <p:cNvSpPr>
            <a:spLocks noGrp="1"/>
          </p:cNvSpPr>
          <p:nvPr>
            <p:ph type="pic" sz="quarter" idx="10"/>
          </p:nvPr>
        </p:nvSpPr>
        <p:spPr>
          <a:xfrm>
            <a:off x="3695700" y="2145792"/>
            <a:ext cx="4905375" cy="3950208"/>
          </a:xfrm>
        </p:spPr>
        <p:txBody>
          <a:bodyPr/>
          <a:lstStyle/>
          <a:p>
            <a:endParaRPr lang="en-US" dirty="0"/>
          </a:p>
        </p:txBody>
      </p:sp>
      <p:sp>
        <p:nvSpPr>
          <p:cNvPr id="15" name="Text Placeholder 14">
            <a:extLst>
              <a:ext uri="{FF2B5EF4-FFF2-40B4-BE49-F238E27FC236}">
                <a16:creationId xmlns:a16="http://schemas.microsoft.com/office/drawing/2014/main" id="{9E43BBD5-8A74-4448-A9AC-C9DF0CFA4ECE}"/>
              </a:ext>
            </a:extLst>
          </p:cNvPr>
          <p:cNvSpPr>
            <a:spLocks noGrp="1"/>
          </p:cNvSpPr>
          <p:nvPr>
            <p:ph type="body" sz="quarter" idx="11" hasCustomPrompt="1"/>
          </p:nvPr>
        </p:nvSpPr>
        <p:spPr>
          <a:xfrm>
            <a:off x="542925" y="971715"/>
            <a:ext cx="3152773" cy="333425"/>
          </a:xfrm>
        </p:spPr>
        <p:txBody>
          <a:bodyPr>
            <a:noAutofit/>
          </a:bodyPr>
          <a:lstStyle>
            <a:lvl1pPr marL="0" indent="0">
              <a:buNone/>
              <a:defRPr sz="2400" b="1" cap="all" baseline="0">
                <a:solidFill>
                  <a:srgbClr val="002060"/>
                </a:solidFill>
                <a:latin typeface="Lato" panose="020F0502020204030203" pitchFamily="34" charset="0"/>
              </a:defRPr>
            </a:lvl1pPr>
            <a:lvl2pPr marL="457200" indent="0">
              <a:buNone/>
              <a:defRPr/>
            </a:lvl2pPr>
          </a:lstStyle>
          <a:p>
            <a:pPr lvl="0"/>
            <a:r>
              <a:rPr lang="en-US" dirty="0"/>
              <a:t>title</a:t>
            </a:r>
          </a:p>
        </p:txBody>
      </p:sp>
      <p:sp>
        <p:nvSpPr>
          <p:cNvPr id="17" name="Text Placeholder 16">
            <a:extLst>
              <a:ext uri="{FF2B5EF4-FFF2-40B4-BE49-F238E27FC236}">
                <a16:creationId xmlns:a16="http://schemas.microsoft.com/office/drawing/2014/main" id="{A5B75F4C-CA2F-400B-B0AE-AC984683A19C}"/>
              </a:ext>
            </a:extLst>
          </p:cNvPr>
          <p:cNvSpPr>
            <a:spLocks noGrp="1"/>
          </p:cNvSpPr>
          <p:nvPr>
            <p:ph type="body" sz="quarter" idx="12" hasCustomPrompt="1"/>
          </p:nvPr>
        </p:nvSpPr>
        <p:spPr>
          <a:xfrm>
            <a:off x="542925" y="1346645"/>
            <a:ext cx="3152775" cy="333375"/>
          </a:xfrm>
        </p:spPr>
        <p:txBody>
          <a:bodyPr>
            <a:normAutofit/>
          </a:bodyPr>
          <a:lstStyle>
            <a:lvl1pPr marL="0" indent="0">
              <a:buNone/>
              <a:defRPr sz="1500">
                <a:solidFill>
                  <a:schemeClr val="bg1">
                    <a:lumMod val="50000"/>
                  </a:schemeClr>
                </a:solidFill>
                <a:latin typeface="Lato" panose="020F0502020204030203" pitchFamily="34" charset="0"/>
              </a:defRPr>
            </a:lvl1pPr>
            <a:lvl2pPr marL="457200" indent="0">
              <a:buNone/>
              <a:defRPr/>
            </a:lvl2pPr>
          </a:lstStyle>
          <a:p>
            <a:pPr lvl="0"/>
            <a:r>
              <a:rPr lang="en-US" dirty="0"/>
              <a:t>Subtitle</a:t>
            </a:r>
          </a:p>
        </p:txBody>
      </p:sp>
      <p:sp>
        <p:nvSpPr>
          <p:cNvPr id="19" name="Text Placeholder 18">
            <a:extLst>
              <a:ext uri="{FF2B5EF4-FFF2-40B4-BE49-F238E27FC236}">
                <a16:creationId xmlns:a16="http://schemas.microsoft.com/office/drawing/2014/main" id="{4A92CB31-7F10-4AFD-8BD1-F8B3ECD11B79}"/>
              </a:ext>
            </a:extLst>
          </p:cNvPr>
          <p:cNvSpPr>
            <a:spLocks noGrp="1"/>
          </p:cNvSpPr>
          <p:nvPr>
            <p:ph type="body" sz="quarter" idx="13" hasCustomPrompt="1"/>
          </p:nvPr>
        </p:nvSpPr>
        <p:spPr>
          <a:xfrm>
            <a:off x="542925" y="2209800"/>
            <a:ext cx="2676525" cy="1276350"/>
          </a:xfrm>
        </p:spPr>
        <p:txBody>
          <a:bodyPr>
            <a:normAutofit/>
          </a:bodyPr>
          <a:lstStyle>
            <a:lvl1pPr marL="0" indent="0">
              <a:lnSpc>
                <a:spcPct val="130000"/>
              </a:lnSpc>
              <a:buNone/>
              <a:defRPr sz="1100" b="1">
                <a:solidFill>
                  <a:srgbClr val="002060"/>
                </a:solidFill>
                <a:latin typeface="Lato" panose="020F0502020204030203" pitchFamily="34" charset="0"/>
              </a:defRPr>
            </a:lvl1pPr>
          </a:lstStyle>
          <a:p>
            <a:pPr lvl="0"/>
            <a:r>
              <a:rPr lang="en-US" dirty="0"/>
              <a:t>Callout</a:t>
            </a:r>
          </a:p>
        </p:txBody>
      </p:sp>
      <p:sp>
        <p:nvSpPr>
          <p:cNvPr id="21" name="Text Placeholder 20">
            <a:extLst>
              <a:ext uri="{FF2B5EF4-FFF2-40B4-BE49-F238E27FC236}">
                <a16:creationId xmlns:a16="http://schemas.microsoft.com/office/drawing/2014/main" id="{3BD6C5E1-6054-4D8C-866E-21998CE2351A}"/>
              </a:ext>
            </a:extLst>
          </p:cNvPr>
          <p:cNvSpPr>
            <a:spLocks noGrp="1"/>
          </p:cNvSpPr>
          <p:nvPr>
            <p:ph type="body" sz="quarter" idx="14" hasCustomPrompt="1"/>
          </p:nvPr>
        </p:nvSpPr>
        <p:spPr>
          <a:xfrm>
            <a:off x="542925" y="3486150"/>
            <a:ext cx="2686050" cy="2609850"/>
          </a:xfrm>
        </p:spPr>
        <p:txBody>
          <a:bodyPr>
            <a:normAutofit/>
          </a:bodyPr>
          <a:lstStyle>
            <a:lvl1pPr marL="0" indent="0">
              <a:lnSpc>
                <a:spcPct val="130000"/>
              </a:lnSpc>
              <a:buNone/>
              <a:defRPr sz="950">
                <a:solidFill>
                  <a:schemeClr val="tx1"/>
                </a:solidFill>
                <a:latin typeface="Lato" panose="020F0502020204030203" pitchFamily="34" charset="0"/>
              </a:defRPr>
            </a:lvl1pPr>
          </a:lstStyle>
          <a:p>
            <a:pPr lvl="0"/>
            <a:r>
              <a:rPr lang="en-US" dirty="0"/>
              <a:t>Body text</a:t>
            </a:r>
          </a:p>
        </p:txBody>
      </p:sp>
      <p:sp>
        <p:nvSpPr>
          <p:cNvPr id="9" name="Rectangle 8">
            <a:extLst>
              <a:ext uri="{FF2B5EF4-FFF2-40B4-BE49-F238E27FC236}">
                <a16:creationId xmlns:a16="http://schemas.microsoft.com/office/drawing/2014/main" id="{CD1FC746-A587-45DE-AEEC-C69EE88000B1}"/>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C25C1C9-47D1-4CD0-B144-F0223E8E2B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11" name="TextBox 10">
            <a:extLst>
              <a:ext uri="{FF2B5EF4-FFF2-40B4-BE49-F238E27FC236}">
                <a16:creationId xmlns:a16="http://schemas.microsoft.com/office/drawing/2014/main" id="{98EABDA7-48A9-4A6E-A613-77780094ABE4}"/>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78814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 - All tex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E43BBD5-8A74-4448-A9AC-C9DF0CFA4ECE}"/>
              </a:ext>
            </a:extLst>
          </p:cNvPr>
          <p:cNvSpPr>
            <a:spLocks noGrp="1"/>
          </p:cNvSpPr>
          <p:nvPr>
            <p:ph type="body" sz="quarter" idx="11" hasCustomPrompt="1"/>
          </p:nvPr>
        </p:nvSpPr>
        <p:spPr>
          <a:xfrm>
            <a:off x="542925" y="971715"/>
            <a:ext cx="3152773" cy="333425"/>
          </a:xfrm>
        </p:spPr>
        <p:txBody>
          <a:bodyPr>
            <a:noAutofit/>
          </a:bodyPr>
          <a:lstStyle>
            <a:lvl1pPr marL="0" indent="0">
              <a:buNone/>
              <a:defRPr sz="2400" b="1" cap="all" baseline="0">
                <a:solidFill>
                  <a:srgbClr val="002060"/>
                </a:solidFill>
                <a:latin typeface="Lato" panose="020F0502020204030203" pitchFamily="34" charset="0"/>
              </a:defRPr>
            </a:lvl1pPr>
            <a:lvl2pPr marL="457200" indent="0">
              <a:buNone/>
              <a:defRPr/>
            </a:lvl2pPr>
          </a:lstStyle>
          <a:p>
            <a:pPr lvl="0"/>
            <a:r>
              <a:rPr lang="en-US" dirty="0"/>
              <a:t>title</a:t>
            </a:r>
          </a:p>
        </p:txBody>
      </p:sp>
      <p:sp>
        <p:nvSpPr>
          <p:cNvPr id="17" name="Text Placeholder 16">
            <a:extLst>
              <a:ext uri="{FF2B5EF4-FFF2-40B4-BE49-F238E27FC236}">
                <a16:creationId xmlns:a16="http://schemas.microsoft.com/office/drawing/2014/main" id="{A5B75F4C-CA2F-400B-B0AE-AC984683A19C}"/>
              </a:ext>
            </a:extLst>
          </p:cNvPr>
          <p:cNvSpPr>
            <a:spLocks noGrp="1"/>
          </p:cNvSpPr>
          <p:nvPr>
            <p:ph type="body" sz="quarter" idx="12" hasCustomPrompt="1"/>
          </p:nvPr>
        </p:nvSpPr>
        <p:spPr>
          <a:xfrm>
            <a:off x="542925" y="1346645"/>
            <a:ext cx="3152775" cy="333375"/>
          </a:xfrm>
        </p:spPr>
        <p:txBody>
          <a:bodyPr>
            <a:normAutofit/>
          </a:bodyPr>
          <a:lstStyle>
            <a:lvl1pPr marL="0" indent="0">
              <a:buNone/>
              <a:defRPr sz="1500">
                <a:solidFill>
                  <a:schemeClr val="bg1">
                    <a:lumMod val="50000"/>
                  </a:schemeClr>
                </a:solidFill>
                <a:latin typeface="Lato" panose="020F0502020204030203" pitchFamily="34" charset="0"/>
              </a:defRPr>
            </a:lvl1pPr>
            <a:lvl2pPr marL="457200" indent="0">
              <a:buNone/>
              <a:defRPr/>
            </a:lvl2pPr>
          </a:lstStyle>
          <a:p>
            <a:pPr lvl="0"/>
            <a:r>
              <a:rPr lang="en-US" dirty="0"/>
              <a:t>Subtitle</a:t>
            </a:r>
          </a:p>
        </p:txBody>
      </p:sp>
      <p:sp>
        <p:nvSpPr>
          <p:cNvPr id="21" name="Text Placeholder 20">
            <a:extLst>
              <a:ext uri="{FF2B5EF4-FFF2-40B4-BE49-F238E27FC236}">
                <a16:creationId xmlns:a16="http://schemas.microsoft.com/office/drawing/2014/main" id="{3BD6C5E1-6054-4D8C-866E-21998CE2351A}"/>
              </a:ext>
            </a:extLst>
          </p:cNvPr>
          <p:cNvSpPr>
            <a:spLocks noGrp="1"/>
          </p:cNvSpPr>
          <p:nvPr>
            <p:ph type="body" sz="quarter" idx="14" hasCustomPrompt="1"/>
          </p:nvPr>
        </p:nvSpPr>
        <p:spPr>
          <a:xfrm>
            <a:off x="542925" y="2552700"/>
            <a:ext cx="3667262" cy="3543300"/>
          </a:xfrm>
        </p:spPr>
        <p:txBody>
          <a:bodyPr>
            <a:normAutofit/>
          </a:bodyPr>
          <a:lstStyle>
            <a:lvl1pPr marL="0" indent="0">
              <a:lnSpc>
                <a:spcPct val="130000"/>
              </a:lnSpc>
              <a:buNone/>
              <a:defRPr sz="950">
                <a:solidFill>
                  <a:schemeClr val="tx1"/>
                </a:solidFill>
                <a:latin typeface="Lato" panose="020F0502020204030203" pitchFamily="34" charset="0"/>
              </a:defRPr>
            </a:lvl1pPr>
          </a:lstStyle>
          <a:p>
            <a:pPr lvl="0"/>
            <a:r>
              <a:rPr lang="en-US" dirty="0"/>
              <a:t>Body text</a:t>
            </a:r>
          </a:p>
        </p:txBody>
      </p:sp>
      <p:sp>
        <p:nvSpPr>
          <p:cNvPr id="9" name="Rectangle 8">
            <a:extLst>
              <a:ext uri="{FF2B5EF4-FFF2-40B4-BE49-F238E27FC236}">
                <a16:creationId xmlns:a16="http://schemas.microsoft.com/office/drawing/2014/main" id="{CD1FC746-A587-45DE-AEEC-C69EE88000B1}"/>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0">
            <a:extLst>
              <a:ext uri="{FF2B5EF4-FFF2-40B4-BE49-F238E27FC236}">
                <a16:creationId xmlns:a16="http://schemas.microsoft.com/office/drawing/2014/main" id="{06B37FF0-AC22-419F-A2EE-AD837928FC93}"/>
              </a:ext>
            </a:extLst>
          </p:cNvPr>
          <p:cNvSpPr>
            <a:spLocks noGrp="1"/>
          </p:cNvSpPr>
          <p:nvPr>
            <p:ph type="body" sz="quarter" idx="15" hasCustomPrompt="1"/>
          </p:nvPr>
        </p:nvSpPr>
        <p:spPr>
          <a:xfrm>
            <a:off x="4927236" y="2552700"/>
            <a:ext cx="3666744" cy="3543300"/>
          </a:xfrm>
        </p:spPr>
        <p:txBody>
          <a:bodyPr>
            <a:normAutofit/>
          </a:bodyPr>
          <a:lstStyle>
            <a:lvl1pPr marL="0" indent="0">
              <a:lnSpc>
                <a:spcPct val="130000"/>
              </a:lnSpc>
              <a:buNone/>
              <a:defRPr sz="950">
                <a:solidFill>
                  <a:schemeClr val="tx1"/>
                </a:solidFill>
                <a:latin typeface="Lato" panose="020F0502020204030203" pitchFamily="34" charset="0"/>
              </a:defRPr>
            </a:lvl1pPr>
          </a:lstStyle>
          <a:p>
            <a:pPr lvl="0"/>
            <a:r>
              <a:rPr lang="en-US" dirty="0"/>
              <a:t>Body text</a:t>
            </a:r>
          </a:p>
        </p:txBody>
      </p:sp>
      <p:pic>
        <p:nvPicPr>
          <p:cNvPr id="13" name="Picture 12">
            <a:extLst>
              <a:ext uri="{FF2B5EF4-FFF2-40B4-BE49-F238E27FC236}">
                <a16:creationId xmlns:a16="http://schemas.microsoft.com/office/drawing/2014/main" id="{9391D50D-2B35-4070-83C1-5D597E263BB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14" name="TextBox 13">
            <a:extLst>
              <a:ext uri="{FF2B5EF4-FFF2-40B4-BE49-F238E27FC236}">
                <a16:creationId xmlns:a16="http://schemas.microsoft.com/office/drawing/2014/main" id="{E1D60A2A-1B3E-4581-BA03-B3C593DDC56B}"/>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89912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E - 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29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29CF91D-2AF3-45C7-9877-5118C77569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9" name="TextBox 8">
            <a:extLst>
              <a:ext uri="{FF2B5EF4-FFF2-40B4-BE49-F238E27FC236}">
                <a16:creationId xmlns:a16="http://schemas.microsoft.com/office/drawing/2014/main" id="{98806C5A-A927-4A50-AD08-E26B18088FEB}"/>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428763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84A04-ADF8-4F71-8E46-54AE3D544DC4}" type="datetime1">
              <a:rPr lang="en-US" smtClean="0"/>
              <a:t>5/9/22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71395546"/>
      </p:ext>
    </p:extLst>
  </p:cSld>
  <p:clrMap bg1="lt1" tx1="dk1" bg2="lt2" tx2="dk2" accent1="accent1" accent2="accent2" accent3="accent3" accent4="accent4" accent5="accent5" accent6="accent6" hlink="hlink" folHlink="folHlink"/>
  <p:sldLayoutIdLst>
    <p:sldLayoutId id="2147484037" r:id="rId1"/>
    <p:sldLayoutId id="2147484051" r:id="rId2"/>
    <p:sldLayoutId id="2147484035" r:id="rId3"/>
    <p:sldLayoutId id="2147484034" r:id="rId4"/>
    <p:sldLayoutId id="2147484010" r:id="rId5"/>
    <p:sldLayoutId id="2147484036" r:id="rId6"/>
    <p:sldLayoutId id="2147484038" r:id="rId7"/>
    <p:sldLayoutId id="2147484011" r:id="rId8"/>
    <p:sldLayoutId id="2147484008" r:id="rId9"/>
    <p:sldLayoutId id="2147484009" r:id="rId10"/>
    <p:sldLayoutId id="2147484012" r:id="rId11"/>
    <p:sldLayoutId id="2147484013" r:id="rId12"/>
    <p:sldLayoutId id="2147484017" r:id="rId13"/>
    <p:sldLayoutId id="2147484033" r:id="rId14"/>
    <p:sldLayoutId id="2147483798" r:id="rId15"/>
    <p:sldLayoutId id="2147484052" r:id="rId16"/>
    <p:sldLayoutId id="2147484053" r:id="rId17"/>
    <p:sldLayoutId id="2147484054" r:id="rId18"/>
    <p:sldLayoutId id="2147484055" r:id="rId19"/>
    <p:sldLayoutId id="2147484056" r:id="rId20"/>
    <p:sldLayoutId id="2147484057" r:id="rId21"/>
    <p:sldLayoutId id="2147484058"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342" userDrawn="1">
          <p15:clr>
            <a:srgbClr val="F26B43"/>
          </p15:clr>
        </p15:guide>
        <p15:guide id="3" pos="2034" userDrawn="1">
          <p15:clr>
            <a:srgbClr val="F26B43"/>
          </p15:clr>
        </p15:guide>
        <p15:guide id="4" pos="3726" userDrawn="1">
          <p15:clr>
            <a:srgbClr val="F26B43"/>
          </p15:clr>
        </p15:guide>
        <p15:guide id="5" pos="5418" userDrawn="1">
          <p15:clr>
            <a:srgbClr val="F26B43"/>
          </p15:clr>
        </p15:guide>
        <p15:guide id="6" orient="horz" pos="2712" userDrawn="1">
          <p15:clr>
            <a:srgbClr val="F26B43"/>
          </p15:clr>
        </p15:guide>
        <p15:guide id="7" orient="horz" pos="1608" userDrawn="1">
          <p15:clr>
            <a:srgbClr val="F26B43"/>
          </p15:clr>
        </p15:guide>
        <p15:guide id="8" orient="horz" pos="480" userDrawn="1">
          <p15:clr>
            <a:srgbClr val="F26B43"/>
          </p15:clr>
        </p15:guide>
        <p15:guide id="9" pos="2880" userDrawn="1">
          <p15:clr>
            <a:srgbClr val="F26B43"/>
          </p15:clr>
        </p15:guide>
        <p15:guide id="10"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E2DCBD-EF34-4084-BCDB-2A97D1C7F20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7E7B56-B973-4F59-BC00-9595A7E0BA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80E4063-A582-4D83-B0B4-550487F02CE4}"/>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8" name="TextBox 7">
            <a:extLst>
              <a:ext uri="{FF2B5EF4-FFF2-40B4-BE49-F238E27FC236}">
                <a16:creationId xmlns:a16="http://schemas.microsoft.com/office/drawing/2014/main" id="{8E37403E-700E-41B0-B825-272725A009A1}"/>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3261530978"/>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slide" Target="slide54.xml"/><Relationship Id="rId7" Type="http://schemas.openxmlformats.org/officeDocument/2006/relationships/slide" Target="slide63.xml"/><Relationship Id="rId2" Type="http://schemas.openxmlformats.org/officeDocument/2006/relationships/slide" Target="slide19.xml"/><Relationship Id="rId1" Type="http://schemas.openxmlformats.org/officeDocument/2006/relationships/slideLayout" Target="../slideLayouts/slideLayout16.xml"/><Relationship Id="rId6" Type="http://schemas.openxmlformats.org/officeDocument/2006/relationships/slide" Target="slide78.xml"/><Relationship Id="rId5" Type="http://schemas.openxmlformats.org/officeDocument/2006/relationships/slide" Target="slide71.xm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A picture containing ground, building, train, indoor&#10;&#10;Description automatically generated">
            <a:extLst>
              <a:ext uri="{FF2B5EF4-FFF2-40B4-BE49-F238E27FC236}">
                <a16:creationId xmlns:a16="http://schemas.microsoft.com/office/drawing/2014/main" id="{42D2B40A-1983-4621-B9C8-D0BD8CE4D5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3651"/>
          <a:stretch/>
        </p:blipFill>
        <p:spPr>
          <a:xfrm>
            <a:off x="0" y="1266161"/>
            <a:ext cx="9144000" cy="2215826"/>
          </a:xfrm>
          <a:prstGeom prst="rect">
            <a:avLst/>
          </a:prstGeom>
        </p:spPr>
      </p:pic>
      <p:sp>
        <p:nvSpPr>
          <p:cNvPr id="60" name="Shape 1606">
            <a:extLst>
              <a:ext uri="{FF2B5EF4-FFF2-40B4-BE49-F238E27FC236}">
                <a16:creationId xmlns:a16="http://schemas.microsoft.com/office/drawing/2014/main" id="{1EAF9C51-E747-4840-82C6-64E5AF2B2822}"/>
              </a:ext>
            </a:extLst>
          </p:cNvPr>
          <p:cNvSpPr/>
          <p:nvPr/>
        </p:nvSpPr>
        <p:spPr>
          <a:xfrm>
            <a:off x="-1" y="1266161"/>
            <a:ext cx="9144000" cy="2215826"/>
          </a:xfrm>
          <a:prstGeom prst="rect">
            <a:avLst/>
          </a:prstGeom>
          <a:solidFill>
            <a:schemeClr val="accent5">
              <a:lumMod val="50000"/>
              <a:alpha val="87000"/>
            </a:schemeClr>
          </a:solidFill>
          <a:ln w="12700">
            <a:miter lim="400000"/>
          </a:ln>
        </p:spPr>
        <p:txBody>
          <a:bodyPr lIns="25400" tIns="25400" rIns="25400" bIns="25400" anchor="ctr"/>
          <a:lstStyle/>
          <a:p>
            <a:pPr>
              <a:defRPr sz="3200">
                <a:solidFill>
                  <a:srgbClr val="FFFFFF"/>
                </a:solidFill>
              </a:defRPr>
            </a:pPr>
            <a:endParaRPr sz="1600" dirty="0"/>
          </a:p>
        </p:txBody>
      </p:sp>
      <p:sp>
        <p:nvSpPr>
          <p:cNvPr id="45" name="TextBox 44">
            <a:extLst>
              <a:ext uri="{FF2B5EF4-FFF2-40B4-BE49-F238E27FC236}">
                <a16:creationId xmlns:a16="http://schemas.microsoft.com/office/drawing/2014/main" id="{F00A83B3-7E81-4398-B724-576A95EB503E}"/>
              </a:ext>
            </a:extLst>
          </p:cNvPr>
          <p:cNvSpPr txBox="1"/>
          <p:nvPr/>
        </p:nvSpPr>
        <p:spPr>
          <a:xfrm>
            <a:off x="1" y="1743196"/>
            <a:ext cx="9143999" cy="1261756"/>
          </a:xfrm>
          <a:prstGeom prst="rect">
            <a:avLst/>
          </a:prstGeom>
          <a:noFill/>
          <a:ln>
            <a:noFill/>
          </a:ln>
        </p:spPr>
        <p:txBody>
          <a:bodyPr wrap="square" lIns="0" tIns="0" rIns="0" bIns="0" rtlCol="0" anchor="ctr" anchorCtr="0">
            <a:spAutoFit/>
          </a:bodyPr>
          <a:lstStyle/>
          <a:p>
            <a:pPr algn="ctr">
              <a:lnSpc>
                <a:spcPct val="120000"/>
              </a:lnSpc>
            </a:pPr>
            <a:r>
              <a:rPr lang="en-US" sz="3600" b="1" dirty="0">
                <a:solidFill>
                  <a:schemeClr val="bg1"/>
                </a:solidFill>
                <a:latin typeface="Lato" panose="020F0502020204030203" pitchFamily="34" charset="0"/>
              </a:rPr>
              <a:t>CALIFORNIA LODGING</a:t>
            </a:r>
            <a:br>
              <a:rPr lang="en-US" sz="3600" b="1" dirty="0">
                <a:solidFill>
                  <a:schemeClr val="bg1"/>
                </a:solidFill>
                <a:latin typeface="Lato" panose="020F0502020204030203" pitchFamily="34" charset="0"/>
              </a:rPr>
            </a:br>
            <a:r>
              <a:rPr lang="en-US" sz="3600" b="1" dirty="0">
                <a:solidFill>
                  <a:schemeClr val="bg1"/>
                </a:solidFill>
                <a:latin typeface="Lato" panose="020F0502020204030203" pitchFamily="34" charset="0"/>
              </a:rPr>
              <a:t>FORECAST UPDATE</a:t>
            </a:r>
          </a:p>
        </p:txBody>
      </p:sp>
      <p:sp>
        <p:nvSpPr>
          <p:cNvPr id="47" name="TextBox 46">
            <a:extLst>
              <a:ext uri="{FF2B5EF4-FFF2-40B4-BE49-F238E27FC236}">
                <a16:creationId xmlns:a16="http://schemas.microsoft.com/office/drawing/2014/main" id="{D283E2A4-8ED5-4F61-9CD6-36F3DBB82E87}"/>
              </a:ext>
            </a:extLst>
          </p:cNvPr>
          <p:cNvSpPr txBox="1"/>
          <p:nvPr/>
        </p:nvSpPr>
        <p:spPr>
          <a:xfrm>
            <a:off x="2" y="6617685"/>
            <a:ext cx="9143998" cy="138499"/>
          </a:xfrm>
          <a:prstGeom prst="rect">
            <a:avLst/>
          </a:prstGeom>
          <a:noFill/>
        </p:spPr>
        <p:txBody>
          <a:bodyPr wrap="square" lIns="0" tIns="0" rIns="0" bIns="0" rtlCol="0">
            <a:spAutoFit/>
          </a:bodyPr>
          <a:lstStyle/>
          <a:p>
            <a:pPr algn="ctr"/>
            <a:r>
              <a:rPr lang="en-US" sz="900" spc="220" dirty="0">
                <a:solidFill>
                  <a:schemeClr val="bg2">
                    <a:lumMod val="50000"/>
                  </a:schemeClr>
                </a:solidFill>
                <a:latin typeface="Lato" panose="020F0502020204030203"/>
                <a:ea typeface="PT Sans" panose="020B0503020203020204" pitchFamily="34" charset="0"/>
                <a:cs typeface="Lato" charset="0"/>
              </a:rPr>
              <a:t>WWW.TOURISMECONOMICS.COM</a:t>
            </a:r>
          </a:p>
        </p:txBody>
      </p:sp>
      <p:pic>
        <p:nvPicPr>
          <p:cNvPr id="5" name="Picture 4">
            <a:extLst>
              <a:ext uri="{FF2B5EF4-FFF2-40B4-BE49-F238E27FC236}">
                <a16:creationId xmlns:a16="http://schemas.microsoft.com/office/drawing/2014/main" id="{16F76564-1CC7-4E69-A64A-31CE5EF5BB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340"/>
          <a:stretch/>
        </p:blipFill>
        <p:spPr>
          <a:xfrm>
            <a:off x="3136991" y="5784058"/>
            <a:ext cx="3457366" cy="756939"/>
          </a:xfrm>
          <a:prstGeom prst="rect">
            <a:avLst/>
          </a:prstGeom>
        </p:spPr>
      </p:pic>
      <p:sp>
        <p:nvSpPr>
          <p:cNvPr id="8" name="Rectangle 7">
            <a:extLst>
              <a:ext uri="{FF2B5EF4-FFF2-40B4-BE49-F238E27FC236}">
                <a16:creationId xmlns:a16="http://schemas.microsoft.com/office/drawing/2014/main" id="{0B008B03-D937-4095-B6EF-3A2FB69DD3C3}"/>
              </a:ext>
            </a:extLst>
          </p:cNvPr>
          <p:cNvSpPr/>
          <p:nvPr/>
        </p:nvSpPr>
        <p:spPr>
          <a:xfrm>
            <a:off x="0" y="3669883"/>
            <a:ext cx="9042400" cy="1007712"/>
          </a:xfrm>
          <a:prstGeom prst="rect">
            <a:avLst/>
          </a:prstGeom>
        </p:spPr>
        <p:txBody>
          <a:bodyPr wrap="square" lIns="0" tIns="0" rIns="0" bIns="0">
            <a:spAutoFit/>
          </a:bodyPr>
          <a:lstStyle/>
          <a:p>
            <a:pPr algn="ctr">
              <a:lnSpc>
                <a:spcPct val="120000"/>
              </a:lnSpc>
            </a:pPr>
            <a:r>
              <a:rPr lang="en-US" sz="1400" dirty="0">
                <a:solidFill>
                  <a:schemeClr val="bg2">
                    <a:lumMod val="50000"/>
                  </a:schemeClr>
                </a:solidFill>
                <a:latin typeface="Lato" panose="020F0502020204030203" pitchFamily="34" charset="0"/>
                <a:ea typeface="PT Sans" panose="020B0503020203020204" pitchFamily="34" charset="0"/>
              </a:rPr>
              <a:t>Prepared for:</a:t>
            </a:r>
          </a:p>
          <a:p>
            <a:pPr algn="ctr">
              <a:lnSpc>
                <a:spcPct val="120000"/>
              </a:lnSpc>
            </a:pPr>
            <a:r>
              <a:rPr lang="en-US" sz="1400" dirty="0">
                <a:solidFill>
                  <a:schemeClr val="bg2">
                    <a:lumMod val="50000"/>
                  </a:schemeClr>
                </a:solidFill>
                <a:latin typeface="Lato" panose="020F0502020204030203" pitchFamily="34" charset="0"/>
                <a:ea typeface="PT Sans" panose="020B0503020203020204" pitchFamily="34" charset="0"/>
              </a:rPr>
              <a:t>Visit California</a:t>
            </a:r>
          </a:p>
          <a:p>
            <a:pPr algn="ctr">
              <a:lnSpc>
                <a:spcPct val="120000"/>
              </a:lnSpc>
            </a:pPr>
            <a:r>
              <a:rPr lang="en-US" sz="1400" dirty="0">
                <a:solidFill>
                  <a:schemeClr val="bg2">
                    <a:lumMod val="50000"/>
                  </a:schemeClr>
                </a:solidFill>
                <a:latin typeface="Lato" panose="020F0502020204030203" pitchFamily="34" charset="0"/>
                <a:ea typeface="PT Sans" panose="020B0503020203020204" pitchFamily="34" charset="0"/>
              </a:rPr>
              <a:t> April 2022</a:t>
            </a:r>
          </a:p>
          <a:p>
            <a:pPr algn="ctr">
              <a:lnSpc>
                <a:spcPct val="120000"/>
              </a:lnSpc>
            </a:pPr>
            <a:endParaRPr lang="en-US" sz="1400" dirty="0">
              <a:solidFill>
                <a:schemeClr val="bg2">
                  <a:lumMod val="50000"/>
                </a:schemeClr>
              </a:solidFill>
              <a:latin typeface="Lato" panose="020F0502020204030203" pitchFamily="34" charset="0"/>
              <a:ea typeface="PT Sans" panose="020B0503020203020204" pitchFamily="34" charset="0"/>
            </a:endParaRPr>
          </a:p>
        </p:txBody>
      </p:sp>
    </p:spTree>
    <p:extLst>
      <p:ext uri="{BB962C8B-B14F-4D97-AF65-F5344CB8AC3E}">
        <p14:creationId xmlns:p14="http://schemas.microsoft.com/office/powerpoint/2010/main" val="210362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46D807-89C2-47EE-85F8-99D4A821E07B}"/>
              </a:ext>
            </a:extLst>
          </p:cNvPr>
          <p:cNvSpPr txBox="1"/>
          <p:nvPr/>
        </p:nvSpPr>
        <p:spPr>
          <a:xfrm>
            <a:off x="639648" y="1032344"/>
            <a:ext cx="6856305" cy="632674"/>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UNEMPLOYMENT RATE</a:t>
            </a:r>
          </a:p>
          <a:p>
            <a:pPr>
              <a:lnSpc>
                <a:spcPts val="2625"/>
              </a:lnSpc>
            </a:pPr>
            <a:r>
              <a:rPr lang="en-US" dirty="0">
                <a:solidFill>
                  <a:srgbClr val="7B7C77"/>
                </a:solidFill>
                <a:latin typeface="Lato" panose="020F0502020204030203" pitchFamily="34" charset="0"/>
              </a:rPr>
              <a:t>Unemployment rate from 15% to 4% in record time</a:t>
            </a:r>
          </a:p>
        </p:txBody>
      </p:sp>
      <p:pic>
        <p:nvPicPr>
          <p:cNvPr id="4" name="Picture 3">
            <a:extLst>
              <a:ext uri="{FF2B5EF4-FFF2-40B4-BE49-F238E27FC236}">
                <a16:creationId xmlns:a16="http://schemas.microsoft.com/office/drawing/2014/main" id="{678ED361-3C78-4147-B11F-7E8245162CA8}"/>
              </a:ext>
            </a:extLst>
          </p:cNvPr>
          <p:cNvPicPr>
            <a:picLocks noChangeAspect="1"/>
          </p:cNvPicPr>
          <p:nvPr/>
        </p:nvPicPr>
        <p:blipFill>
          <a:blip r:embed="rId3"/>
          <a:stretch>
            <a:fillRect/>
          </a:stretch>
        </p:blipFill>
        <p:spPr>
          <a:xfrm>
            <a:off x="639648" y="1665018"/>
            <a:ext cx="6292850" cy="5035550"/>
          </a:xfrm>
          <a:prstGeom prst="rect">
            <a:avLst/>
          </a:prstGeom>
        </p:spPr>
      </p:pic>
    </p:spTree>
    <p:extLst>
      <p:ext uri="{BB962C8B-B14F-4D97-AF65-F5344CB8AC3E}">
        <p14:creationId xmlns:p14="http://schemas.microsoft.com/office/powerpoint/2010/main" val="130930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46D807-89C2-47EE-85F8-99D4A821E07B}"/>
              </a:ext>
            </a:extLst>
          </p:cNvPr>
          <p:cNvSpPr txBox="1"/>
          <p:nvPr/>
        </p:nvSpPr>
        <p:spPr>
          <a:xfrm>
            <a:off x="639648" y="1032344"/>
            <a:ext cx="6856305" cy="632674"/>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CONSUMER SPENDING</a:t>
            </a:r>
          </a:p>
          <a:p>
            <a:pPr>
              <a:lnSpc>
                <a:spcPts val="2625"/>
              </a:lnSpc>
            </a:pPr>
            <a:r>
              <a:rPr lang="en-US" dirty="0">
                <a:solidFill>
                  <a:srgbClr val="7B7C77"/>
                </a:solidFill>
                <a:latin typeface="Lato" panose="020F0502020204030203" pitchFamily="34" charset="0"/>
              </a:rPr>
              <a:t>Above-trend consumer spending growth in 2022</a:t>
            </a:r>
          </a:p>
        </p:txBody>
      </p:sp>
      <p:sp>
        <p:nvSpPr>
          <p:cNvPr id="6" name="TextBox 5">
            <a:extLst>
              <a:ext uri="{FF2B5EF4-FFF2-40B4-BE49-F238E27FC236}">
                <a16:creationId xmlns:a16="http://schemas.microsoft.com/office/drawing/2014/main" id="{24215DD9-95D8-49FA-8D9B-E09A85303897}"/>
              </a:ext>
            </a:extLst>
          </p:cNvPr>
          <p:cNvSpPr txBox="1"/>
          <p:nvPr/>
        </p:nvSpPr>
        <p:spPr>
          <a:xfrm>
            <a:off x="6638544" y="2450778"/>
            <a:ext cx="2287453" cy="1384995"/>
          </a:xfrm>
          <a:prstGeom prst="rect">
            <a:avLst/>
          </a:prstGeom>
          <a:solidFill>
            <a:schemeClr val="accent1">
              <a:lumMod val="20000"/>
              <a:lumOff val="80000"/>
            </a:schemeClr>
          </a:solidFill>
        </p:spPr>
        <p:txBody>
          <a:bodyPr wrap="square">
            <a:spAutoFit/>
          </a:bodyPr>
          <a:lstStyle/>
          <a:p>
            <a:r>
              <a:rPr lang="en-US" sz="1400" dirty="0">
                <a:solidFill>
                  <a:srgbClr val="002060"/>
                </a:solidFill>
              </a:rPr>
              <a:t>Russia-Ukraine war will weigh on consumer spending, but excess savings and robust wage growth will soften the blow. Consumer spending will grow 3.4%.</a:t>
            </a:r>
          </a:p>
        </p:txBody>
      </p:sp>
      <p:pic>
        <p:nvPicPr>
          <p:cNvPr id="4" name="Picture 3">
            <a:extLst>
              <a:ext uri="{FF2B5EF4-FFF2-40B4-BE49-F238E27FC236}">
                <a16:creationId xmlns:a16="http://schemas.microsoft.com/office/drawing/2014/main" id="{13FA1B71-7F69-4388-BF1A-E54CFF8A7FE4}"/>
              </a:ext>
            </a:extLst>
          </p:cNvPr>
          <p:cNvPicPr>
            <a:picLocks noChangeAspect="1"/>
          </p:cNvPicPr>
          <p:nvPr/>
        </p:nvPicPr>
        <p:blipFill>
          <a:blip r:embed="rId3"/>
          <a:stretch>
            <a:fillRect/>
          </a:stretch>
        </p:blipFill>
        <p:spPr>
          <a:xfrm>
            <a:off x="517584" y="2104844"/>
            <a:ext cx="6061958" cy="4276105"/>
          </a:xfrm>
          <a:prstGeom prst="rect">
            <a:avLst/>
          </a:prstGeom>
        </p:spPr>
      </p:pic>
    </p:spTree>
    <p:extLst>
      <p:ext uri="{BB962C8B-B14F-4D97-AF65-F5344CB8AC3E}">
        <p14:creationId xmlns:p14="http://schemas.microsoft.com/office/powerpoint/2010/main" val="56737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8B9BFB1-8B2C-41D6-879E-56D825D7F39D}"/>
              </a:ext>
            </a:extLst>
          </p:cNvPr>
          <p:cNvSpPr txBox="1"/>
          <p:nvPr/>
        </p:nvSpPr>
        <p:spPr>
          <a:xfrm>
            <a:off x="639648" y="1035069"/>
            <a:ext cx="5207360" cy="627223"/>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OUTLOOK TABLE</a:t>
            </a:r>
          </a:p>
          <a:p>
            <a:pPr>
              <a:lnSpc>
                <a:spcPts val="2625"/>
              </a:lnSpc>
            </a:pPr>
            <a:r>
              <a:rPr lang="en-US" sz="1600" dirty="0">
                <a:solidFill>
                  <a:srgbClr val="7B7C77"/>
                </a:solidFill>
                <a:latin typeface="Lato" panose="020F0502020204030203" pitchFamily="34" charset="0"/>
              </a:rPr>
              <a:t>Five-year forecast</a:t>
            </a:r>
          </a:p>
        </p:txBody>
      </p:sp>
      <p:pic>
        <p:nvPicPr>
          <p:cNvPr id="6" name="Picture 5">
            <a:extLst>
              <a:ext uri="{FF2B5EF4-FFF2-40B4-BE49-F238E27FC236}">
                <a16:creationId xmlns:a16="http://schemas.microsoft.com/office/drawing/2014/main" id="{CB41642F-AD85-4DAE-8786-D75661BF770A}"/>
              </a:ext>
            </a:extLst>
          </p:cNvPr>
          <p:cNvPicPr>
            <a:picLocks noChangeAspect="1"/>
          </p:cNvPicPr>
          <p:nvPr/>
        </p:nvPicPr>
        <p:blipFill>
          <a:blip r:embed="rId3"/>
          <a:stretch>
            <a:fillRect/>
          </a:stretch>
        </p:blipFill>
        <p:spPr>
          <a:xfrm>
            <a:off x="575530" y="1829790"/>
            <a:ext cx="6470983" cy="4597636"/>
          </a:xfrm>
          <a:prstGeom prst="rect">
            <a:avLst/>
          </a:prstGeom>
        </p:spPr>
      </p:pic>
    </p:spTree>
    <p:extLst>
      <p:ext uri="{BB962C8B-B14F-4D97-AF65-F5344CB8AC3E}">
        <p14:creationId xmlns:p14="http://schemas.microsoft.com/office/powerpoint/2010/main" val="3610021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3144A3-BB4B-4D1A-8308-4071F19DD6E9}"/>
              </a:ext>
            </a:extLst>
          </p:cNvPr>
          <p:cNvSpPr txBox="1"/>
          <p:nvPr/>
        </p:nvSpPr>
        <p:spPr>
          <a:xfrm>
            <a:off x="639648" y="1032344"/>
            <a:ext cx="5989752" cy="632674"/>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COVID-19 DEVELOPMENTS</a:t>
            </a:r>
          </a:p>
          <a:p>
            <a:pPr>
              <a:lnSpc>
                <a:spcPts val="2625"/>
              </a:lnSpc>
            </a:pPr>
            <a:r>
              <a:rPr lang="en-US" dirty="0">
                <a:solidFill>
                  <a:srgbClr val="7B7C77"/>
                </a:solidFill>
                <a:latin typeface="Lato" panose="020F0502020204030203" pitchFamily="34" charset="0"/>
              </a:rPr>
              <a:t>Covid is a factor, but situation is rapidly improving</a:t>
            </a:r>
          </a:p>
        </p:txBody>
      </p:sp>
      <p:pic>
        <p:nvPicPr>
          <p:cNvPr id="4" name="Picture 3">
            <a:extLst>
              <a:ext uri="{FF2B5EF4-FFF2-40B4-BE49-F238E27FC236}">
                <a16:creationId xmlns:a16="http://schemas.microsoft.com/office/drawing/2014/main" id="{11D67C9B-791D-48F7-94D3-11C5D9ED9B55}"/>
              </a:ext>
            </a:extLst>
          </p:cNvPr>
          <p:cNvPicPr>
            <a:picLocks noChangeAspect="1"/>
          </p:cNvPicPr>
          <p:nvPr/>
        </p:nvPicPr>
        <p:blipFill>
          <a:blip r:embed="rId2"/>
          <a:stretch>
            <a:fillRect/>
          </a:stretch>
        </p:blipFill>
        <p:spPr>
          <a:xfrm>
            <a:off x="511220" y="1755116"/>
            <a:ext cx="8470900" cy="4762500"/>
          </a:xfrm>
          <a:prstGeom prst="rect">
            <a:avLst/>
          </a:prstGeom>
        </p:spPr>
      </p:pic>
    </p:spTree>
    <p:extLst>
      <p:ext uri="{BB962C8B-B14F-4D97-AF65-F5344CB8AC3E}">
        <p14:creationId xmlns:p14="http://schemas.microsoft.com/office/powerpoint/2010/main" val="4049083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CuadroTexto">
            <a:extLst>
              <a:ext uri="{FF2B5EF4-FFF2-40B4-BE49-F238E27FC236}">
                <a16:creationId xmlns:a16="http://schemas.microsoft.com/office/drawing/2014/main" id="{0A0DE54E-A5CF-4823-AD3E-E55767D4D06D}"/>
              </a:ext>
            </a:extLst>
          </p:cNvPr>
          <p:cNvSpPr txBox="1"/>
          <p:nvPr/>
        </p:nvSpPr>
        <p:spPr>
          <a:xfrm>
            <a:off x="489555" y="2523451"/>
            <a:ext cx="3360737" cy="937180"/>
          </a:xfrm>
          <a:prstGeom prst="rect">
            <a:avLst/>
          </a:prstGeom>
          <a:noFill/>
        </p:spPr>
        <p:txBody>
          <a:bodyPr wrap="square">
            <a:spAutoFit/>
          </a:bodyPr>
          <a:lstStyle/>
          <a:p>
            <a:pPr lvl="0" defTabSz="457200" eaLnBrk="1" fontAlgn="auto" hangingPunct="1">
              <a:lnSpc>
                <a:spcPts val="1700"/>
              </a:lnSpc>
              <a:spcBef>
                <a:spcPts val="0"/>
              </a:spcBef>
              <a:spcAft>
                <a:spcPts val="0"/>
              </a:spcAft>
              <a:defRPr/>
            </a:pPr>
            <a:r>
              <a:rPr lang="en-US" sz="1000" dirty="0">
                <a:solidFill>
                  <a:prstClr val="white">
                    <a:lumMod val="50000"/>
                  </a:prstClr>
                </a:solidFill>
                <a:latin typeface="Lato" charset="0"/>
                <a:ea typeface="Lato" charset="0"/>
                <a:cs typeface="Lato" charset="0"/>
              </a:rPr>
              <a:t>R</a:t>
            </a:r>
            <a:r>
              <a:rPr lang="en-US" sz="1000" b="0" dirty="0">
                <a:solidFill>
                  <a:prstClr val="white">
                    <a:lumMod val="50000"/>
                  </a:prstClr>
                </a:solidFill>
                <a:latin typeface="Lato" charset="0"/>
                <a:ea typeface="Lato" charset="0"/>
                <a:cs typeface="Lato" charset="0"/>
              </a:rPr>
              <a:t>oom demand in California increased 39.5% through February compared to the same period last year, ahead of the 29.3% increase in US room demand and behind the 41.4% increase in Pacific US room demand.</a:t>
            </a:r>
            <a:endParaRPr lang="en-US" sz="1000" b="0" dirty="0">
              <a:solidFill>
                <a:prstClr val="white">
                  <a:lumMod val="50000"/>
                </a:prstClr>
              </a:solidFill>
              <a:latin typeface="Lato" charset="0"/>
            </a:endParaRPr>
          </a:p>
        </p:txBody>
      </p:sp>
      <p:sp>
        <p:nvSpPr>
          <p:cNvPr id="8" name="TextBox 7">
            <a:extLst>
              <a:ext uri="{FF2B5EF4-FFF2-40B4-BE49-F238E27FC236}">
                <a16:creationId xmlns:a16="http://schemas.microsoft.com/office/drawing/2014/main" id="{DE914D3C-2A74-46F8-A673-A4510A4151DD}"/>
              </a:ext>
            </a:extLst>
          </p:cNvPr>
          <p:cNvSpPr txBox="1"/>
          <p:nvPr/>
        </p:nvSpPr>
        <p:spPr>
          <a:xfrm>
            <a:off x="489555" y="2329840"/>
            <a:ext cx="2254361" cy="293607"/>
          </a:xfrm>
          <a:prstGeom prst="rect">
            <a:avLst/>
          </a:prstGeom>
          <a:noFill/>
        </p:spPr>
        <p:txBody>
          <a:bodyPr wrap="square" rtlCol="0">
            <a:spAutoFit/>
          </a:bodyPr>
          <a:lstStyle/>
          <a:p>
            <a:pPr marL="0" marR="0" lvl="0" indent="0" algn="l" defTabSz="457200" rtl="0" eaLnBrk="1" fontAlgn="auto" latinLnBrk="0" hangingPunct="1">
              <a:lnSpc>
                <a:spcPts val="1733"/>
              </a:lnSpc>
              <a:spcBef>
                <a:spcPts val="0"/>
              </a:spcBef>
              <a:spcAft>
                <a:spcPts val="0"/>
              </a:spcAft>
              <a:buClrTx/>
              <a:buSzTx/>
              <a:buFontTx/>
              <a:buNone/>
              <a:tabLst/>
              <a:defRPr/>
            </a:pPr>
            <a:r>
              <a:rPr lang="en-US" sz="1200" b="1" dirty="0">
                <a:solidFill>
                  <a:srgbClr val="1F4E79"/>
                </a:solidFill>
                <a:latin typeface="Lato" charset="0"/>
                <a:ea typeface="Lato" charset="0"/>
                <a:cs typeface="Lato" charset="0"/>
              </a:rPr>
              <a:t>Room demand</a:t>
            </a:r>
            <a:endParaRPr kumimoji="0" lang="en-US" sz="1200" b="1" i="0" u="none" strike="noStrike" kern="1200" cap="none" spc="0" normalizeH="0" baseline="0" noProof="0" dirty="0">
              <a:ln>
                <a:noFill/>
              </a:ln>
              <a:solidFill>
                <a:srgbClr val="1F4E79"/>
              </a:solidFill>
              <a:effectLst/>
              <a:uLnTx/>
              <a:uFillTx/>
              <a:latin typeface="Lato" charset="0"/>
              <a:ea typeface="Lato" charset="0"/>
              <a:cs typeface="Lato" charset="0"/>
            </a:endParaRPr>
          </a:p>
        </p:txBody>
      </p:sp>
      <p:sp>
        <p:nvSpPr>
          <p:cNvPr id="10" name="7 CuadroTexto">
            <a:extLst>
              <a:ext uri="{FF2B5EF4-FFF2-40B4-BE49-F238E27FC236}">
                <a16:creationId xmlns:a16="http://schemas.microsoft.com/office/drawing/2014/main" id="{D0EC6F94-3003-4734-94F6-1F02436D7CD5}"/>
              </a:ext>
            </a:extLst>
          </p:cNvPr>
          <p:cNvSpPr txBox="1"/>
          <p:nvPr/>
        </p:nvSpPr>
        <p:spPr>
          <a:xfrm>
            <a:off x="489555" y="3710774"/>
            <a:ext cx="3360737" cy="937180"/>
          </a:xfrm>
          <a:prstGeom prst="rect">
            <a:avLst/>
          </a:prstGeom>
          <a:noFill/>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lang="en-US" sz="1000" dirty="0">
                <a:solidFill>
                  <a:prstClr val="white">
                    <a:lumMod val="50000"/>
                  </a:prstClr>
                </a:solidFill>
                <a:latin typeface="Lato" charset="0"/>
                <a:ea typeface="Lato" charset="0"/>
                <a:cs typeface="Lato" charset="0"/>
              </a:rPr>
              <a:t>California remained on its steady recovery path toward pre-pandemic February 2019 occupancy of 73.9%. </a:t>
            </a:r>
            <a:r>
              <a:rPr kumimoji="0" lang="en-US" sz="1000" b="0" i="0" u="none" strike="noStrike" kern="1200" cap="none" spc="0" normalizeH="0" baseline="0" noProof="0" dirty="0">
                <a:ln>
                  <a:noFill/>
                </a:ln>
                <a:solidFill>
                  <a:prstClr val="white">
                    <a:lumMod val="50000"/>
                  </a:prstClr>
                </a:solidFill>
                <a:effectLst/>
                <a:uLnTx/>
                <a:uFillTx/>
                <a:latin typeface="Lato" charset="0"/>
                <a:ea typeface="Lato" charset="0"/>
                <a:cs typeface="Lato" charset="0"/>
              </a:rPr>
              <a:t>Occupancy in California stood at 63.0% in February compared to 48.2% last year.</a:t>
            </a:r>
          </a:p>
        </p:txBody>
      </p:sp>
      <p:sp>
        <p:nvSpPr>
          <p:cNvPr id="11" name="TextBox 10">
            <a:extLst>
              <a:ext uri="{FF2B5EF4-FFF2-40B4-BE49-F238E27FC236}">
                <a16:creationId xmlns:a16="http://schemas.microsoft.com/office/drawing/2014/main" id="{C6FB95E1-D8E3-4335-ABCA-1BE3FA180BAB}"/>
              </a:ext>
            </a:extLst>
          </p:cNvPr>
          <p:cNvSpPr txBox="1"/>
          <p:nvPr/>
        </p:nvSpPr>
        <p:spPr>
          <a:xfrm>
            <a:off x="489555" y="3525400"/>
            <a:ext cx="1766400" cy="293607"/>
          </a:xfrm>
          <a:prstGeom prst="rect">
            <a:avLst/>
          </a:prstGeom>
          <a:noFill/>
        </p:spPr>
        <p:txBody>
          <a:bodyPr wrap="square" rtlCol="0">
            <a:spAutoFit/>
          </a:bodyPr>
          <a:lstStyle/>
          <a:p>
            <a:pPr marL="0" marR="0" lvl="0" indent="0" algn="l" defTabSz="457200" rtl="0" eaLnBrk="1" fontAlgn="auto" latinLnBrk="0" hangingPunct="1">
              <a:lnSpc>
                <a:spcPts val="1733"/>
              </a:lnSpc>
              <a:spcBef>
                <a:spcPts val="0"/>
              </a:spcBef>
              <a:spcAft>
                <a:spcPts val="0"/>
              </a:spcAft>
              <a:buClrTx/>
              <a:buSzTx/>
              <a:buFontTx/>
              <a:buNone/>
              <a:tabLst/>
              <a:defRPr/>
            </a:pPr>
            <a:r>
              <a:rPr lang="en-US" sz="1200" b="1" dirty="0">
                <a:solidFill>
                  <a:srgbClr val="1F4E79"/>
                </a:solidFill>
                <a:latin typeface="Lato" charset="0"/>
                <a:ea typeface="Lato" charset="0"/>
                <a:cs typeface="Lato" charset="0"/>
              </a:rPr>
              <a:t>Occupancy</a:t>
            </a:r>
            <a:endParaRPr kumimoji="0" lang="en-US" sz="1200" b="1" i="0" u="none" strike="noStrike" kern="1200" cap="none" spc="0" normalizeH="0" baseline="0" noProof="0" dirty="0">
              <a:ln>
                <a:noFill/>
              </a:ln>
              <a:solidFill>
                <a:srgbClr val="1F4E79"/>
              </a:solidFill>
              <a:effectLst/>
              <a:uLnTx/>
              <a:uFillTx/>
              <a:latin typeface="Lato" charset="0"/>
              <a:ea typeface="Lato" charset="0"/>
              <a:cs typeface="Lato" charset="0"/>
            </a:endParaRPr>
          </a:p>
        </p:txBody>
      </p:sp>
      <p:sp>
        <p:nvSpPr>
          <p:cNvPr id="37" name="7 CuadroTexto">
            <a:extLst>
              <a:ext uri="{FF2B5EF4-FFF2-40B4-BE49-F238E27FC236}">
                <a16:creationId xmlns:a16="http://schemas.microsoft.com/office/drawing/2014/main" id="{2B5AE952-6E69-4E18-829B-3FAA8940C878}"/>
              </a:ext>
            </a:extLst>
          </p:cNvPr>
          <p:cNvSpPr txBox="1"/>
          <p:nvPr/>
        </p:nvSpPr>
        <p:spPr>
          <a:xfrm>
            <a:off x="489556" y="4913643"/>
            <a:ext cx="3360737" cy="1155188"/>
          </a:xfrm>
          <a:prstGeom prst="rect">
            <a:avLst/>
          </a:prstGeom>
          <a:noFill/>
        </p:spPr>
        <p:txBody>
          <a:bodyPr wrap="square" lIns="91440" tIns="45720" rIns="91440" bIns="45720" anchor="t">
            <a:spAutoFit/>
          </a:bodyPr>
          <a:lstStyle/>
          <a:p>
            <a:pPr lvl="0" defTabSz="457200" eaLnBrk="1" fontAlgn="auto" hangingPunct="1">
              <a:lnSpc>
                <a:spcPts val="1700"/>
              </a:lnSpc>
              <a:spcBef>
                <a:spcPts val="0"/>
              </a:spcBef>
              <a:spcAft>
                <a:spcPts val="0"/>
              </a:spcAft>
              <a:defRPr/>
            </a:pPr>
            <a:r>
              <a:rPr lang="en-US" sz="1000" dirty="0">
                <a:solidFill>
                  <a:prstClr val="white">
                    <a:lumMod val="50000"/>
                  </a:prstClr>
                </a:solidFill>
                <a:latin typeface="Lato" charset="0"/>
                <a:ea typeface="Lato" charset="0"/>
                <a:cs typeface="Lato" charset="0"/>
              </a:rPr>
              <a:t>February ADR stood at $173 surpassing the $169 pre-pandemic February 2019 ADR. In the first two months of the year, California RevPAR grew 92.5% compared to the same time period last year, significantly outperforming the US RevPAR growth of 70.9%.</a:t>
            </a:r>
          </a:p>
        </p:txBody>
      </p:sp>
      <p:sp>
        <p:nvSpPr>
          <p:cNvPr id="38" name="TextBox 37">
            <a:extLst>
              <a:ext uri="{FF2B5EF4-FFF2-40B4-BE49-F238E27FC236}">
                <a16:creationId xmlns:a16="http://schemas.microsoft.com/office/drawing/2014/main" id="{2F98CF99-E01D-4954-A56A-940685210C20}"/>
              </a:ext>
            </a:extLst>
          </p:cNvPr>
          <p:cNvSpPr txBox="1"/>
          <p:nvPr/>
        </p:nvSpPr>
        <p:spPr>
          <a:xfrm>
            <a:off x="489555" y="4686524"/>
            <a:ext cx="2544781" cy="293607"/>
          </a:xfrm>
          <a:prstGeom prst="rect">
            <a:avLst/>
          </a:prstGeom>
          <a:noFill/>
        </p:spPr>
        <p:txBody>
          <a:bodyPr wrap="square" rtlCol="0">
            <a:spAutoFit/>
          </a:bodyPr>
          <a:lstStyle/>
          <a:p>
            <a:pPr marL="0" marR="0" lvl="0" indent="0" algn="l" defTabSz="457200" rtl="0" eaLnBrk="1" fontAlgn="auto" latinLnBrk="0" hangingPunct="1">
              <a:lnSpc>
                <a:spcPts val="1733"/>
              </a:lnSpc>
              <a:spcBef>
                <a:spcPts val="0"/>
              </a:spcBef>
              <a:spcAft>
                <a:spcPts val="0"/>
              </a:spcAft>
              <a:buClrTx/>
              <a:buSzTx/>
              <a:buFontTx/>
              <a:buNone/>
              <a:tabLst/>
              <a:defRPr/>
            </a:pPr>
            <a:r>
              <a:rPr lang="en-US" sz="1200" b="1" dirty="0">
                <a:solidFill>
                  <a:srgbClr val="1F4E79"/>
                </a:solidFill>
                <a:latin typeface="Lato" charset="0"/>
                <a:ea typeface="Lato" charset="0"/>
                <a:cs typeface="Lato" charset="0"/>
              </a:rPr>
              <a:t>ADR &amp; RevPAR</a:t>
            </a:r>
            <a:endParaRPr kumimoji="0" lang="en-US" sz="1200" b="1" i="0" u="none" strike="noStrike" kern="1200" cap="none" spc="0" normalizeH="0" baseline="0" noProof="0" dirty="0">
              <a:ln>
                <a:noFill/>
              </a:ln>
              <a:solidFill>
                <a:srgbClr val="1F4E79"/>
              </a:solidFill>
              <a:effectLst/>
              <a:uLnTx/>
              <a:uFillTx/>
              <a:latin typeface="Lato" charset="0"/>
              <a:ea typeface="Lato" charset="0"/>
              <a:cs typeface="Lato" charset="0"/>
            </a:endParaRPr>
          </a:p>
        </p:txBody>
      </p:sp>
      <p:sp>
        <p:nvSpPr>
          <p:cNvPr id="30" name="Rectangle 29">
            <a:extLst>
              <a:ext uri="{FF2B5EF4-FFF2-40B4-BE49-F238E27FC236}">
                <a16:creationId xmlns:a16="http://schemas.microsoft.com/office/drawing/2014/main" id="{F9D5C4BE-729A-4D59-8468-CB33550AC6DE}"/>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dirty="0">
                <a:latin typeface="Calibri" panose="020F0502020204030204"/>
                <a:cs typeface="Calibri"/>
              </a:rPr>
              <a:t>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DDFDCD11-DDEF-4E1A-8B49-480F368DBFB4}"/>
              </a:ext>
            </a:extLst>
          </p:cNvPr>
          <p:cNvSpPr txBox="1"/>
          <p:nvPr/>
        </p:nvSpPr>
        <p:spPr>
          <a:xfrm>
            <a:off x="639648" y="1015256"/>
            <a:ext cx="3589452" cy="666849"/>
          </a:xfrm>
          <a:prstGeom prst="rect">
            <a:avLst/>
          </a:prstGeom>
          <a:noFill/>
          <a:ln>
            <a:noFill/>
          </a:ln>
        </p:spPr>
        <p:txBody>
          <a:bodyPr wrap="square" lIns="0" tIns="0" rIns="0" bIns="0" rtlCol="0" anchor="ctr" anchorCtr="0">
            <a:spAutoFit/>
          </a:bodyPr>
          <a:lstStyle/>
          <a:p>
            <a:pPr marL="0" marR="0" lvl="0" indent="0" algn="l" defTabSz="457200" rtl="0" eaLnBrk="1" fontAlgn="auto" latinLnBrk="0" hangingPunct="1">
              <a:lnSpc>
                <a:spcPts val="2625"/>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HOTEL PERFORMANCE</a:t>
            </a:r>
          </a:p>
          <a:p>
            <a:pPr marL="0" marR="0" lvl="0" indent="0" algn="l" defTabSz="457200" rtl="0" eaLnBrk="1" fontAlgn="auto" latinLnBrk="0" hangingPunct="1">
              <a:lnSpc>
                <a:spcPts val="2625"/>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SUMMARY</a:t>
            </a:r>
          </a:p>
        </p:txBody>
      </p:sp>
      <p:sp>
        <p:nvSpPr>
          <p:cNvPr id="13" name="7 CuadroTexto">
            <a:extLst>
              <a:ext uri="{FF2B5EF4-FFF2-40B4-BE49-F238E27FC236}">
                <a16:creationId xmlns:a16="http://schemas.microsoft.com/office/drawing/2014/main" id="{ECA2E979-B967-47CD-A730-D616AE32F08A}"/>
              </a:ext>
            </a:extLst>
          </p:cNvPr>
          <p:cNvSpPr txBox="1"/>
          <p:nvPr/>
        </p:nvSpPr>
        <p:spPr>
          <a:xfrm>
            <a:off x="4372338" y="5108709"/>
            <a:ext cx="1791222" cy="207749"/>
          </a:xfrm>
          <a:prstGeom prst="rect">
            <a:avLst/>
          </a:prstGeom>
          <a:noFill/>
        </p:spPr>
        <p:txBody>
          <a:bodyPr wrap="square">
            <a:spAutoFit/>
          </a:bodyPr>
          <a:lstStyle/>
          <a:p>
            <a:pPr marL="0" marR="0" lvl="0" indent="0" algn="l" defTabSz="457200" rtl="0" eaLnBrk="1" fontAlgn="auto" latinLnBrk="0" hangingPunct="1">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a:t>
            </a:r>
            <a:r>
              <a:rPr lang="en-US" sz="750" dirty="0">
                <a:solidFill>
                  <a:srgbClr val="7F7F7F"/>
                </a:solidFill>
                <a:latin typeface="Lato" panose="020F0502020204030203" pitchFamily="34" charset="0"/>
                <a:ea typeface="Lato" panose="020F0502020204030203" pitchFamily="34" charset="0"/>
                <a:cs typeface="Lato" panose="020F0502020204030203" pitchFamily="34" charset="0"/>
              </a:rPr>
              <a:t>STR</a:t>
            </a:r>
            <a:endPar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6" name="Picture 5">
            <a:extLst>
              <a:ext uri="{FF2B5EF4-FFF2-40B4-BE49-F238E27FC236}">
                <a16:creationId xmlns:a16="http://schemas.microsoft.com/office/drawing/2014/main" id="{53FA2962-4B76-4A8B-B8C1-F5CE9106B51C}"/>
              </a:ext>
            </a:extLst>
          </p:cNvPr>
          <p:cNvPicPr>
            <a:picLocks noChangeAspect="1"/>
          </p:cNvPicPr>
          <p:nvPr/>
        </p:nvPicPr>
        <p:blipFill>
          <a:blip r:embed="rId2"/>
          <a:stretch>
            <a:fillRect/>
          </a:stretch>
        </p:blipFill>
        <p:spPr>
          <a:xfrm>
            <a:off x="4372338" y="2386799"/>
            <a:ext cx="4584700" cy="2647950"/>
          </a:xfrm>
          <a:prstGeom prst="rect">
            <a:avLst/>
          </a:prstGeom>
        </p:spPr>
      </p:pic>
    </p:spTree>
    <p:extLst>
      <p:ext uri="{BB962C8B-B14F-4D97-AF65-F5344CB8AC3E}">
        <p14:creationId xmlns:p14="http://schemas.microsoft.com/office/powerpoint/2010/main" val="379214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FD50FB-EB95-4090-A4E0-0E2A154A52FF}"/>
              </a:ext>
            </a:extLst>
          </p:cNvPr>
          <p:cNvSpPr/>
          <p:nvPr/>
        </p:nvSpPr>
        <p:spPr>
          <a:xfrm>
            <a:off x="0" y="1704896"/>
            <a:ext cx="7802880" cy="1436528"/>
          </a:xfrm>
          <a:prstGeom prst="rect">
            <a:avLst/>
          </a:prstGeom>
          <a:solidFill>
            <a:srgbClr val="00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a:extLst>
              <a:ext uri="{FF2B5EF4-FFF2-40B4-BE49-F238E27FC236}">
                <a16:creationId xmlns:a16="http://schemas.microsoft.com/office/drawing/2014/main" id="{63D0452C-ED3A-4129-9FE5-78F0443DBB17}"/>
              </a:ext>
            </a:extLst>
          </p:cNvPr>
          <p:cNvSpPr txBox="1"/>
          <p:nvPr/>
        </p:nvSpPr>
        <p:spPr>
          <a:xfrm>
            <a:off x="1699219" y="1846079"/>
            <a:ext cx="4695141" cy="1154162"/>
          </a:xfrm>
          <a:prstGeom prst="rect">
            <a:avLst/>
          </a:prstGeom>
          <a:noFill/>
          <a:ln>
            <a:noFill/>
          </a:ln>
        </p:spPr>
        <p:txBody>
          <a:bodyPr wrap="square" lIns="0" tIns="0" rIns="0" bIns="0" rtlCol="0" anchor="ctr" anchorCtr="0">
            <a:spAutoFit/>
          </a:bodyPr>
          <a:lstStyle/>
          <a:p>
            <a:pPr algn="ctr">
              <a:lnSpc>
                <a:spcPts val="4500"/>
              </a:lnSpc>
            </a:pPr>
            <a:r>
              <a:rPr lang="en-US" sz="4050" b="1" dirty="0">
                <a:solidFill>
                  <a:schemeClr val="bg1"/>
                </a:solidFill>
                <a:latin typeface="Lato" panose="020F0502020204030203" pitchFamily="34" charset="0"/>
              </a:rPr>
              <a:t>CALIFORNIA FORECAST</a:t>
            </a:r>
          </a:p>
        </p:txBody>
      </p:sp>
    </p:spTree>
    <p:extLst>
      <p:ext uri="{BB962C8B-B14F-4D97-AF65-F5344CB8AC3E}">
        <p14:creationId xmlns:p14="http://schemas.microsoft.com/office/powerpoint/2010/main" val="4204510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California</a:t>
            </a:r>
          </a:p>
        </p:txBody>
      </p:sp>
      <p:pic>
        <p:nvPicPr>
          <p:cNvPr id="3" name="Picture 2">
            <a:extLst>
              <a:ext uri="{FF2B5EF4-FFF2-40B4-BE49-F238E27FC236}">
                <a16:creationId xmlns:a16="http://schemas.microsoft.com/office/drawing/2014/main" id="{22475728-EA0D-4356-958D-0E0E400A30B3}"/>
              </a:ext>
            </a:extLst>
          </p:cNvPr>
          <p:cNvPicPr/>
          <p:nvPr/>
        </p:nvPicPr>
        <p:blipFill>
          <a:blip r:embed="rId2"/>
          <a:stretch>
            <a:fillRect/>
          </a:stretch>
        </p:blipFill>
        <p:spPr>
          <a:xfrm>
            <a:off x="1371600" y="1920240"/>
            <a:ext cx="6530376" cy="4480418"/>
          </a:xfrm>
          <a:prstGeom prst="rect">
            <a:avLst/>
          </a:prstGeom>
        </p:spPr>
      </p:pic>
    </p:spTree>
    <p:extLst>
      <p:ext uri="{BB962C8B-B14F-4D97-AF65-F5344CB8AC3E}">
        <p14:creationId xmlns:p14="http://schemas.microsoft.com/office/powerpoint/2010/main" val="2573892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California gateway regions</a:t>
            </a:r>
          </a:p>
        </p:txBody>
      </p:sp>
      <p:pic>
        <p:nvPicPr>
          <p:cNvPr id="3" name="Picture 2">
            <a:extLst>
              <a:ext uri="{FF2B5EF4-FFF2-40B4-BE49-F238E27FC236}">
                <a16:creationId xmlns:a16="http://schemas.microsoft.com/office/drawing/2014/main" id="{BAB550A7-2E73-4432-8125-57D5E326DDC0}"/>
              </a:ext>
            </a:extLst>
          </p:cNvPr>
          <p:cNvPicPr/>
          <p:nvPr/>
        </p:nvPicPr>
        <p:blipFill>
          <a:blip r:embed="rId2"/>
          <a:stretch>
            <a:fillRect/>
          </a:stretch>
        </p:blipFill>
        <p:spPr>
          <a:xfrm>
            <a:off x="1371600" y="1920240"/>
            <a:ext cx="6530376" cy="4640332"/>
          </a:xfrm>
          <a:prstGeom prst="rect">
            <a:avLst/>
          </a:prstGeom>
        </p:spPr>
      </p:pic>
    </p:spTree>
    <p:extLst>
      <p:ext uri="{BB962C8B-B14F-4D97-AF65-F5344CB8AC3E}">
        <p14:creationId xmlns:p14="http://schemas.microsoft.com/office/powerpoint/2010/main" val="871554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4028944"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California non-gateway regions</a:t>
            </a:r>
          </a:p>
        </p:txBody>
      </p:sp>
      <p:pic>
        <p:nvPicPr>
          <p:cNvPr id="3" name="Picture 2">
            <a:extLst>
              <a:ext uri="{FF2B5EF4-FFF2-40B4-BE49-F238E27FC236}">
                <a16:creationId xmlns:a16="http://schemas.microsoft.com/office/drawing/2014/main" id="{6D74CD9C-B95B-4E82-B148-022A28E907E3}"/>
              </a:ext>
            </a:extLst>
          </p:cNvPr>
          <p:cNvPicPr/>
          <p:nvPr/>
        </p:nvPicPr>
        <p:blipFill>
          <a:blip r:embed="rId2"/>
          <a:stretch>
            <a:fillRect/>
          </a:stretch>
        </p:blipFill>
        <p:spPr>
          <a:xfrm>
            <a:off x="1371600" y="1920240"/>
            <a:ext cx="6530376" cy="4640332"/>
          </a:xfrm>
          <a:prstGeom prst="rect">
            <a:avLst/>
          </a:prstGeom>
        </p:spPr>
      </p:pic>
    </p:spTree>
    <p:extLst>
      <p:ext uri="{BB962C8B-B14F-4D97-AF65-F5344CB8AC3E}">
        <p14:creationId xmlns:p14="http://schemas.microsoft.com/office/powerpoint/2010/main" val="3866294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California Summary: Occupancy</a:t>
            </a:r>
          </a:p>
        </p:txBody>
      </p:sp>
      <p:sp>
        <p:nvSpPr>
          <p:cNvPr id="3" name="TextBox 2">
            <a:extLst>
              <a:ext uri="{FF2B5EF4-FFF2-40B4-BE49-F238E27FC236}">
                <a16:creationId xmlns:a16="http://schemas.microsoft.com/office/drawing/2014/main" id="{E1A62C72-9841-FF40-BF89-5CD558454039}"/>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7" name="Picture 6">
            <a:extLst>
              <a:ext uri="{FF2B5EF4-FFF2-40B4-BE49-F238E27FC236}">
                <a16:creationId xmlns:a16="http://schemas.microsoft.com/office/drawing/2014/main" id="{E74B6A11-7FBC-444B-82F8-D695929425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3678" y="1739045"/>
            <a:ext cx="7680960" cy="4608576"/>
          </a:xfrm>
          <a:prstGeom prst="rect">
            <a:avLst/>
          </a:prstGeom>
        </p:spPr>
      </p:pic>
    </p:spTree>
    <p:extLst>
      <p:ext uri="{BB962C8B-B14F-4D97-AF65-F5344CB8AC3E}">
        <p14:creationId xmlns:p14="http://schemas.microsoft.com/office/powerpoint/2010/main" val="271062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4F057A-089B-4C0E-B982-18A89F9394E8}"/>
              </a:ext>
            </a:extLst>
          </p:cNvPr>
          <p:cNvSpPr/>
          <p:nvPr/>
        </p:nvSpPr>
        <p:spPr>
          <a:xfrm>
            <a:off x="647700" y="2557691"/>
            <a:ext cx="3698669" cy="2087303"/>
          </a:xfrm>
          <a:prstGeom prst="rect">
            <a:avLst/>
          </a:prstGeom>
        </p:spPr>
        <p:txBody>
          <a:bodyPr wrap="square" lIns="0" tIns="0" rIns="0" bIns="0">
            <a:spAutoFit/>
          </a:bodyPr>
          <a:lstStyle/>
          <a:p>
            <a:pPr>
              <a:lnSpc>
                <a:spcPct val="120000"/>
              </a:lnSpc>
            </a:pPr>
            <a:r>
              <a:rPr lang="en-US" sz="950" dirty="0">
                <a:solidFill>
                  <a:srgbClr val="7B7C77"/>
                </a:solidFill>
                <a:latin typeface="Lato" panose="020F0502020204030203"/>
                <a:ea typeface="PT Sans" panose="020B0503020203020204" pitchFamily="34" charset="0"/>
              </a:rPr>
              <a:t>Visit California engaged Tourism Economics to prepare a custom forecast of key lodging sector indictors for twelve California regions (consistent with the market as defined by STR). The analysis relies on:</a:t>
            </a:r>
          </a:p>
          <a:p>
            <a:pPr>
              <a:lnSpc>
                <a:spcPct val="120000"/>
              </a:lnSpc>
            </a:pPr>
            <a:endParaRPr lang="en-US" sz="950" dirty="0">
              <a:solidFill>
                <a:srgbClr val="7B7C77"/>
              </a:solidFill>
              <a:latin typeface="Lato" panose="020F0502020204030203"/>
              <a:ea typeface="PT Sans" panose="020B0503020203020204" pitchFamily="34" charset="0"/>
            </a:endParaRPr>
          </a:p>
          <a:p>
            <a:pPr marL="171450" indent="-171450">
              <a:lnSpc>
                <a:spcPct val="120000"/>
              </a:lnSpc>
              <a:buFont typeface="Arial" panose="020B0604020202020204" pitchFamily="34" charset="0"/>
              <a:buChar char="•"/>
            </a:pPr>
            <a:r>
              <a:rPr lang="en-US" sz="950" dirty="0">
                <a:solidFill>
                  <a:srgbClr val="7B7C77"/>
                </a:solidFill>
                <a:latin typeface="Lato" panose="020F0502020204030203"/>
                <a:ea typeface="PT Sans" panose="020B0503020203020204" pitchFamily="34" charset="0"/>
              </a:rPr>
              <a:t>Data provided by Visit California, such as historical guest hotel metrics;</a:t>
            </a:r>
          </a:p>
          <a:p>
            <a:pPr marL="171450" indent="-171450">
              <a:lnSpc>
                <a:spcPct val="120000"/>
              </a:lnSpc>
              <a:buFont typeface="Arial" panose="020B0604020202020204" pitchFamily="34" charset="0"/>
              <a:buChar char="•"/>
            </a:pPr>
            <a:r>
              <a:rPr lang="en-US" sz="950" dirty="0">
                <a:solidFill>
                  <a:srgbClr val="7B7C77"/>
                </a:solidFill>
                <a:latin typeface="Lato" panose="020F0502020204030203"/>
                <a:ea typeface="PT Sans" panose="020B0503020203020204" pitchFamily="34" charset="0"/>
              </a:rPr>
              <a:t>Tourism Economics’ prior research on California’s tourism economy;</a:t>
            </a:r>
          </a:p>
          <a:p>
            <a:pPr marL="171450" indent="-171450">
              <a:lnSpc>
                <a:spcPct val="120000"/>
              </a:lnSpc>
              <a:buFont typeface="Arial" panose="020B0604020202020204" pitchFamily="34" charset="0"/>
              <a:buChar char="•"/>
            </a:pPr>
            <a:r>
              <a:rPr lang="en-US" sz="950" dirty="0">
                <a:solidFill>
                  <a:srgbClr val="7B7C77"/>
                </a:solidFill>
                <a:latin typeface="Lato" panose="020F0502020204030203"/>
                <a:ea typeface="PT Sans" panose="020B0503020203020204" pitchFamily="34" charset="0"/>
              </a:rPr>
              <a:t>STR hotel data through February 2022;</a:t>
            </a:r>
          </a:p>
          <a:p>
            <a:pPr marL="171450" indent="-171450">
              <a:lnSpc>
                <a:spcPct val="120000"/>
              </a:lnSpc>
              <a:buFont typeface="Arial" panose="020B0604020202020204" pitchFamily="34" charset="0"/>
              <a:buChar char="•"/>
            </a:pPr>
            <a:r>
              <a:rPr lang="en-US" sz="950" dirty="0">
                <a:solidFill>
                  <a:srgbClr val="7B7C77"/>
                </a:solidFill>
                <a:latin typeface="Lato" panose="020F0502020204030203"/>
                <a:ea typeface="PT Sans" panose="020B0503020203020204" pitchFamily="34" charset="0"/>
              </a:rPr>
              <a:t>Economic forecasts prepared by Oxford Economics, parent company of Tourism Economics; and, </a:t>
            </a:r>
          </a:p>
          <a:p>
            <a:pPr marL="171450" indent="-171450">
              <a:lnSpc>
                <a:spcPct val="120000"/>
              </a:lnSpc>
              <a:buFont typeface="Arial" panose="020B0604020202020204" pitchFamily="34" charset="0"/>
              <a:buChar char="•"/>
            </a:pPr>
            <a:r>
              <a:rPr lang="en-US" sz="950" dirty="0">
                <a:solidFill>
                  <a:srgbClr val="7B7C77"/>
                </a:solidFill>
                <a:latin typeface="Lato" panose="020F0502020204030203"/>
                <a:ea typeface="PT Sans" panose="020B0503020203020204" pitchFamily="34" charset="0"/>
              </a:rPr>
              <a:t>Assumptions on the future path of tourism sector recovery.</a:t>
            </a:r>
          </a:p>
        </p:txBody>
      </p:sp>
      <p:sp>
        <p:nvSpPr>
          <p:cNvPr id="11" name="TextBox 10">
            <a:extLst>
              <a:ext uri="{FF2B5EF4-FFF2-40B4-BE49-F238E27FC236}">
                <a16:creationId xmlns:a16="http://schemas.microsoft.com/office/drawing/2014/main" id="{0A312487-292F-4849-B73F-D18364008A95}"/>
              </a:ext>
            </a:extLst>
          </p:cNvPr>
          <p:cNvSpPr txBox="1"/>
          <p:nvPr/>
        </p:nvSpPr>
        <p:spPr>
          <a:xfrm>
            <a:off x="647700" y="1224686"/>
            <a:ext cx="2561672" cy="333425"/>
          </a:xfrm>
          <a:prstGeom prst="rect">
            <a:avLst/>
          </a:prstGeom>
          <a:noFill/>
          <a:ln>
            <a:noFill/>
          </a:ln>
        </p:spPr>
        <p:txBody>
          <a:bodyPr wrap="square" lIns="0" tIns="0" rIns="0" bIns="0" rtlCol="0" anchor="ctr" anchorCtr="0">
            <a:spAutoFit/>
          </a:bodyPr>
          <a:lstStyle/>
          <a:p>
            <a:pPr>
              <a:lnSpc>
                <a:spcPts val="2625"/>
              </a:lnSpc>
            </a:pPr>
            <a:r>
              <a:rPr lang="en-US" sz="2600" dirty="0">
                <a:solidFill>
                  <a:srgbClr val="003469"/>
                </a:solidFill>
                <a:latin typeface="Lato Black" panose="020F0A02020204030203" pitchFamily="34" charset="0"/>
              </a:rPr>
              <a:t>CONTEXT</a:t>
            </a:r>
          </a:p>
        </p:txBody>
      </p:sp>
      <p:sp>
        <p:nvSpPr>
          <p:cNvPr id="9" name="Rectangle 8">
            <a:extLst>
              <a:ext uri="{FF2B5EF4-FFF2-40B4-BE49-F238E27FC236}">
                <a16:creationId xmlns:a16="http://schemas.microsoft.com/office/drawing/2014/main" id="{135F65EF-B2B3-4885-8DE5-B6C3926E47D5}"/>
              </a:ext>
            </a:extLst>
          </p:cNvPr>
          <p:cNvSpPr/>
          <p:nvPr/>
        </p:nvSpPr>
        <p:spPr>
          <a:xfrm>
            <a:off x="4572000" y="2557691"/>
            <a:ext cx="3503221" cy="3636958"/>
          </a:xfrm>
          <a:prstGeom prst="rect">
            <a:avLst/>
          </a:prstGeom>
        </p:spPr>
        <p:txBody>
          <a:bodyPr wrap="square" lIns="0" tIns="0" rIns="0" bIns="0">
            <a:spAutoFit/>
          </a:bodyPr>
          <a:lstStyle/>
          <a:p>
            <a:pPr>
              <a:lnSpc>
                <a:spcPct val="120000"/>
              </a:lnSpc>
            </a:pPr>
            <a:r>
              <a:rPr lang="en-US" sz="950" dirty="0">
                <a:solidFill>
                  <a:srgbClr val="7B7C77"/>
                </a:solidFill>
                <a:latin typeface="Lato" panose="020F0502020204030203"/>
                <a:ea typeface="PT Sans" panose="020B0503020203020204" pitchFamily="34" charset="0"/>
              </a:rPr>
              <a:t>The US economy faces shifting headwinds. The Omicron wave has now been largely contained but higher inflation and greater uncertainty triggered by Russia’s invasion of Ukraine have emerged as key risks. We anticipate real GDP will grow 3.4% this year and slow to 2.1% in 2023, but risks are tilted to the downside given the intensifying inflation shock, a growing fiscal drag, and a more hawkish Fed.</a:t>
            </a:r>
          </a:p>
          <a:p>
            <a:pPr>
              <a:lnSpc>
                <a:spcPct val="110000"/>
              </a:lnSpc>
            </a:pPr>
            <a:endParaRPr lang="en-US" sz="950" dirty="0">
              <a:solidFill>
                <a:srgbClr val="7B7C77"/>
              </a:solidFill>
              <a:latin typeface="Lato" panose="020F0502020204030203"/>
              <a:ea typeface="PT Sans" panose="020B0503020203020204" pitchFamily="34" charset="0"/>
            </a:endParaRPr>
          </a:p>
          <a:p>
            <a:pPr>
              <a:lnSpc>
                <a:spcPct val="120000"/>
              </a:lnSpc>
            </a:pPr>
            <a:r>
              <a:rPr lang="en-US" sz="950" dirty="0">
                <a:solidFill>
                  <a:srgbClr val="7B7C77"/>
                </a:solidFill>
                <a:latin typeface="Lato" panose="020F0502020204030203"/>
                <a:ea typeface="PT Sans" panose="020B0503020203020204" pitchFamily="34" charset="0"/>
              </a:rPr>
              <a:t>The worsening inflation outlook stemming from the Russia-Ukraine war will weigh on consumer spending in the coming quarters, though we expect excess savings and robust wage growth will soften the blow. Overall, we still see robust consumer spending growth of 3.4% this year, which will continue to support robust domestic US travel including California’s lodging sector.</a:t>
            </a:r>
          </a:p>
          <a:p>
            <a:pPr>
              <a:lnSpc>
                <a:spcPct val="110000"/>
              </a:lnSpc>
            </a:pPr>
            <a:endParaRPr lang="en-US" sz="950" dirty="0">
              <a:solidFill>
                <a:srgbClr val="7B7C77"/>
              </a:solidFill>
              <a:latin typeface="Lato" panose="020F0502020204030203"/>
              <a:ea typeface="PT Sans" panose="020B0503020203020204" pitchFamily="34" charset="0"/>
            </a:endParaRPr>
          </a:p>
          <a:p>
            <a:pPr>
              <a:lnSpc>
                <a:spcPct val="120000"/>
              </a:lnSpc>
            </a:pPr>
            <a:r>
              <a:rPr lang="en-US" sz="950" dirty="0">
                <a:solidFill>
                  <a:srgbClr val="7B7C77"/>
                </a:solidFill>
                <a:latin typeface="Lato" panose="020F0502020204030203"/>
                <a:ea typeface="PT Sans" panose="020B0503020203020204" pitchFamily="34" charset="0"/>
              </a:rPr>
              <a:t>California’s lodging sector continued to outperform our expectations in the first two months of the year. Current forecast anticipates close to 2,100 more daily rooms in demand this year compared to our forecast in December. Recent performance coupled with inflationary pressures resulted in an ADR upgrade to $174 from $167 this year. Risks are skewed to the downside.</a:t>
            </a:r>
          </a:p>
        </p:txBody>
      </p:sp>
    </p:spTree>
    <p:extLst>
      <p:ext uri="{BB962C8B-B14F-4D97-AF65-F5344CB8AC3E}">
        <p14:creationId xmlns:p14="http://schemas.microsoft.com/office/powerpoint/2010/main" val="3225191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California Summary: Revenue</a:t>
            </a:r>
          </a:p>
        </p:txBody>
      </p:sp>
      <p:sp>
        <p:nvSpPr>
          <p:cNvPr id="3" name="TextBox 2">
            <a:extLst>
              <a:ext uri="{FF2B5EF4-FFF2-40B4-BE49-F238E27FC236}">
                <a16:creationId xmlns:a16="http://schemas.microsoft.com/office/drawing/2014/main" id="{E1A62C72-9841-FF40-BF89-5CD558454039}"/>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7" name="Picture 6">
            <a:extLst>
              <a:ext uri="{FF2B5EF4-FFF2-40B4-BE49-F238E27FC236}">
                <a16:creationId xmlns:a16="http://schemas.microsoft.com/office/drawing/2014/main" id="{E74B6A11-7FBC-444B-82F8-D695929425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5361" y="1802129"/>
            <a:ext cx="7680960" cy="4608576"/>
          </a:xfrm>
          <a:prstGeom prst="rect">
            <a:avLst/>
          </a:prstGeom>
        </p:spPr>
      </p:pic>
    </p:spTree>
    <p:extLst>
      <p:ext uri="{BB962C8B-B14F-4D97-AF65-F5344CB8AC3E}">
        <p14:creationId xmlns:p14="http://schemas.microsoft.com/office/powerpoint/2010/main" val="122951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California Summary: Room Demand (Daily)</a:t>
            </a:r>
          </a:p>
        </p:txBody>
      </p:sp>
      <p:sp>
        <p:nvSpPr>
          <p:cNvPr id="3" name="TextBox 2">
            <a:extLst>
              <a:ext uri="{FF2B5EF4-FFF2-40B4-BE49-F238E27FC236}">
                <a16:creationId xmlns:a16="http://schemas.microsoft.com/office/drawing/2014/main" id="{E1A62C72-9841-FF40-BF89-5CD558454039}"/>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7" name="Picture 6">
            <a:extLst>
              <a:ext uri="{FF2B5EF4-FFF2-40B4-BE49-F238E27FC236}">
                <a16:creationId xmlns:a16="http://schemas.microsoft.com/office/drawing/2014/main" id="{E74B6A11-7FBC-444B-82F8-D695929425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5361" y="1802129"/>
            <a:ext cx="7680960" cy="4608576"/>
          </a:xfrm>
          <a:prstGeom prst="rect">
            <a:avLst/>
          </a:prstGeom>
        </p:spPr>
      </p:pic>
    </p:spTree>
    <p:extLst>
      <p:ext uri="{BB962C8B-B14F-4D97-AF65-F5344CB8AC3E}">
        <p14:creationId xmlns:p14="http://schemas.microsoft.com/office/powerpoint/2010/main" val="289168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FD50FB-EB95-4090-A4E0-0E2A154A52FF}"/>
              </a:ext>
            </a:extLst>
          </p:cNvPr>
          <p:cNvSpPr/>
          <p:nvPr/>
        </p:nvSpPr>
        <p:spPr>
          <a:xfrm>
            <a:off x="0" y="1704896"/>
            <a:ext cx="7802880" cy="1436528"/>
          </a:xfrm>
          <a:prstGeom prst="rect">
            <a:avLst/>
          </a:prstGeom>
          <a:solidFill>
            <a:srgbClr val="00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a:extLst>
              <a:ext uri="{FF2B5EF4-FFF2-40B4-BE49-F238E27FC236}">
                <a16:creationId xmlns:a16="http://schemas.microsoft.com/office/drawing/2014/main" id="{63D0452C-ED3A-4129-9FE5-78F0443DBB17}"/>
              </a:ext>
            </a:extLst>
          </p:cNvPr>
          <p:cNvSpPr txBox="1"/>
          <p:nvPr/>
        </p:nvSpPr>
        <p:spPr>
          <a:xfrm>
            <a:off x="1699220" y="1846079"/>
            <a:ext cx="5719012" cy="1154162"/>
          </a:xfrm>
          <a:prstGeom prst="rect">
            <a:avLst/>
          </a:prstGeom>
          <a:noFill/>
          <a:ln>
            <a:noFill/>
          </a:ln>
        </p:spPr>
        <p:txBody>
          <a:bodyPr wrap="square" lIns="0" tIns="0" rIns="0" bIns="0" rtlCol="0" anchor="ctr" anchorCtr="0">
            <a:spAutoFit/>
          </a:bodyPr>
          <a:lstStyle/>
          <a:p>
            <a:pPr algn="ctr">
              <a:lnSpc>
                <a:spcPts val="4500"/>
              </a:lnSpc>
            </a:pPr>
            <a:r>
              <a:rPr lang="en-US" sz="4050" b="1" dirty="0">
                <a:solidFill>
                  <a:schemeClr val="bg1"/>
                </a:solidFill>
                <a:latin typeface="Lato" panose="020F0502020204030203" pitchFamily="34" charset="0"/>
              </a:rPr>
              <a:t>CALIFORNIA REGIONAL FORECAST</a:t>
            </a:r>
          </a:p>
        </p:txBody>
      </p:sp>
      <p:sp>
        <p:nvSpPr>
          <p:cNvPr id="4" name="TextBox 3">
            <a:extLst>
              <a:ext uri="{FF2B5EF4-FFF2-40B4-BE49-F238E27FC236}">
                <a16:creationId xmlns:a16="http://schemas.microsoft.com/office/drawing/2014/main" id="{237847FD-1EDA-A44A-8BC6-F3649D5D58EC}"/>
              </a:ext>
            </a:extLst>
          </p:cNvPr>
          <p:cNvSpPr txBox="1"/>
          <p:nvPr/>
        </p:nvSpPr>
        <p:spPr>
          <a:xfrm>
            <a:off x="3617450" y="3282607"/>
            <a:ext cx="4595149" cy="3416320"/>
          </a:xfrm>
          <a:prstGeom prst="rect">
            <a:avLst/>
          </a:prstGeom>
          <a:noFill/>
        </p:spPr>
        <p:txBody>
          <a:bodyPr wrap="square" rtlCol="0">
            <a:spAutoFit/>
          </a:bodyPr>
          <a:lstStyle/>
          <a:p>
            <a:pPr marL="285750" indent="-285750">
              <a:buFont typeface="Wingdings" pitchFamily="2" charset="2"/>
              <a:buChar char="§"/>
            </a:pPr>
            <a:r>
              <a:rPr lang="en-US" dirty="0">
                <a:hlinkClick r:id="rId2" action="ppaction://hlinksldjump"/>
              </a:rPr>
              <a:t>Central Coast</a:t>
            </a:r>
            <a:endParaRPr lang="en-US" dirty="0"/>
          </a:p>
          <a:p>
            <a:pPr marL="285750" indent="-285750">
              <a:buFont typeface="Wingdings" pitchFamily="2" charset="2"/>
              <a:buChar char="§"/>
            </a:pPr>
            <a:r>
              <a:rPr lang="en-US" dirty="0">
                <a:hlinkClick r:id="rId3" action="ppaction://hlinksldjump"/>
              </a:rPr>
              <a:t>Central Valley</a:t>
            </a:r>
            <a:endParaRPr lang="en-US" dirty="0"/>
          </a:p>
          <a:p>
            <a:pPr marL="285750" indent="-285750">
              <a:buFont typeface="Wingdings" pitchFamily="2" charset="2"/>
              <a:buChar char="§"/>
            </a:pPr>
            <a:r>
              <a:rPr lang="en-US" dirty="0">
                <a:hlinkClick r:id="" action="ppaction://noaction"/>
              </a:rPr>
              <a:t>Deserts</a:t>
            </a:r>
            <a:endParaRPr lang="en-US" dirty="0"/>
          </a:p>
          <a:p>
            <a:pPr marL="285750" indent="-285750">
              <a:buFont typeface="Wingdings" pitchFamily="2" charset="2"/>
              <a:buChar char="§"/>
            </a:pPr>
            <a:r>
              <a:rPr lang="en-US" dirty="0">
                <a:hlinkClick r:id="" action="ppaction://noaction"/>
              </a:rPr>
              <a:t>Gold Country</a:t>
            </a:r>
            <a:endParaRPr lang="en-US" dirty="0"/>
          </a:p>
          <a:p>
            <a:pPr marL="285750" indent="-285750">
              <a:buFont typeface="Wingdings" pitchFamily="2" charset="2"/>
              <a:buChar char="§"/>
            </a:pPr>
            <a:r>
              <a:rPr lang="en-US" dirty="0">
                <a:hlinkClick r:id="" action="ppaction://noaction"/>
              </a:rPr>
              <a:t>High Sierra</a:t>
            </a:r>
            <a:endParaRPr lang="en-US" dirty="0"/>
          </a:p>
          <a:p>
            <a:pPr marL="285750" indent="-285750">
              <a:buFont typeface="Wingdings" pitchFamily="2" charset="2"/>
              <a:buChar char="§"/>
            </a:pPr>
            <a:r>
              <a:rPr lang="en-US" dirty="0">
                <a:hlinkClick r:id="" action="ppaction://noaction"/>
              </a:rPr>
              <a:t>Inland Empire</a:t>
            </a:r>
            <a:endParaRPr lang="en-US" dirty="0"/>
          </a:p>
          <a:p>
            <a:pPr marL="285750" indent="-285750">
              <a:buFont typeface="Wingdings" pitchFamily="2" charset="2"/>
              <a:buChar char="§"/>
            </a:pPr>
            <a:r>
              <a:rPr lang="en-US" dirty="0">
                <a:hlinkClick r:id="rId4" action="ppaction://hlinksldjump"/>
              </a:rPr>
              <a:t>Los Angeles County</a:t>
            </a:r>
            <a:endParaRPr lang="en-US" dirty="0"/>
          </a:p>
          <a:p>
            <a:pPr marL="285750" indent="-285750">
              <a:buFont typeface="Wingdings" pitchFamily="2" charset="2"/>
              <a:buChar char="§"/>
            </a:pPr>
            <a:r>
              <a:rPr lang="en-US" dirty="0">
                <a:hlinkClick r:id="" action="ppaction://noaction"/>
              </a:rPr>
              <a:t>North Coast</a:t>
            </a:r>
            <a:endParaRPr lang="en-US" dirty="0"/>
          </a:p>
          <a:p>
            <a:pPr marL="285750" indent="-285750">
              <a:buFont typeface="Wingdings" pitchFamily="2" charset="2"/>
              <a:buChar char="§"/>
            </a:pPr>
            <a:r>
              <a:rPr lang="en-US" dirty="0">
                <a:hlinkClick r:id="rId5" action="ppaction://hlinksldjump"/>
              </a:rPr>
              <a:t>Orange County</a:t>
            </a:r>
            <a:endParaRPr lang="en-US" dirty="0"/>
          </a:p>
          <a:p>
            <a:pPr marL="285750" indent="-285750">
              <a:buFont typeface="Wingdings" pitchFamily="2" charset="2"/>
              <a:buChar char="§"/>
            </a:pPr>
            <a:r>
              <a:rPr lang="en-US" dirty="0">
                <a:hlinkClick r:id="rId6" action="ppaction://hlinksldjump"/>
              </a:rPr>
              <a:t>San Diego County</a:t>
            </a:r>
            <a:endParaRPr lang="en-US" dirty="0"/>
          </a:p>
          <a:p>
            <a:pPr marL="285750" indent="-285750">
              <a:buFont typeface="Wingdings" pitchFamily="2" charset="2"/>
              <a:buChar char="§"/>
            </a:pPr>
            <a:r>
              <a:rPr lang="en-US" dirty="0">
                <a:hlinkClick r:id="rId7" action="ppaction://hlinksldjump"/>
              </a:rPr>
              <a:t>San Francisco Bay Area</a:t>
            </a:r>
            <a:endParaRPr lang="en-US" dirty="0"/>
          </a:p>
          <a:p>
            <a:pPr marL="285750" indent="-285750">
              <a:buFont typeface="Wingdings" pitchFamily="2" charset="2"/>
              <a:buChar char="§"/>
            </a:pPr>
            <a:r>
              <a:rPr lang="en-US" dirty="0">
                <a:hlinkClick r:id="" action="ppaction://noaction"/>
              </a:rPr>
              <a:t>Shasta Cascade</a:t>
            </a:r>
            <a:endParaRPr lang="en-US" dirty="0"/>
          </a:p>
        </p:txBody>
      </p:sp>
    </p:spTree>
    <p:extLst>
      <p:ext uri="{BB962C8B-B14F-4D97-AF65-F5344CB8AC3E}">
        <p14:creationId xmlns:p14="http://schemas.microsoft.com/office/powerpoint/2010/main" val="4148734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75A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(Central Coast)</a:t>
            </a:r>
          </a:p>
        </p:txBody>
      </p:sp>
    </p:spTree>
    <p:extLst>
      <p:ext uri="{BB962C8B-B14F-4D97-AF65-F5344CB8AC3E}">
        <p14:creationId xmlns:p14="http://schemas.microsoft.com/office/powerpoint/2010/main" val="64447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Central Coast</a:t>
            </a:r>
          </a:p>
        </p:txBody>
      </p:sp>
      <p:pic>
        <p:nvPicPr>
          <p:cNvPr id="2" name="Picture 1">
            <a:extLst>
              <a:ext uri="{FF2B5EF4-FFF2-40B4-BE49-F238E27FC236}">
                <a16:creationId xmlns:a16="http://schemas.microsoft.com/office/drawing/2014/main" id="{DC174D52-B729-4F85-BCE0-C94743BF413B}"/>
              </a:ext>
            </a:extLst>
          </p:cNvPr>
          <p:cNvPicPr/>
          <p:nvPr/>
        </p:nvPicPr>
        <p:blipFill>
          <a:blip r:embed="rId2"/>
          <a:stretch>
            <a:fillRect/>
          </a:stretch>
        </p:blipFill>
        <p:spPr>
          <a:xfrm>
            <a:off x="1371600" y="1920240"/>
            <a:ext cx="6530376" cy="4480418"/>
          </a:xfrm>
          <a:prstGeom prst="rect">
            <a:avLst/>
          </a:prstGeom>
        </p:spPr>
      </p:pic>
    </p:spTree>
    <p:extLst>
      <p:ext uri="{BB962C8B-B14F-4D97-AF65-F5344CB8AC3E}">
        <p14:creationId xmlns:p14="http://schemas.microsoft.com/office/powerpoint/2010/main" val="3781906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Central Coast: Occupancy</a:t>
            </a:r>
          </a:p>
        </p:txBody>
      </p:sp>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BF64B61A-38A0-834E-BED0-0AE3311AFF4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5378" y="1492019"/>
            <a:ext cx="7498080" cy="4498848"/>
          </a:xfrm>
          <a:prstGeom prst="rect">
            <a:avLst/>
          </a:prstGeom>
        </p:spPr>
      </p:pic>
    </p:spTree>
    <p:extLst>
      <p:ext uri="{BB962C8B-B14F-4D97-AF65-F5344CB8AC3E}">
        <p14:creationId xmlns:p14="http://schemas.microsoft.com/office/powerpoint/2010/main" val="23632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Central Coast: ADR</a:t>
            </a:r>
          </a:p>
        </p:txBody>
      </p:sp>
      <p:pic>
        <p:nvPicPr>
          <p:cNvPr id="7" name="Picture 6">
            <a:extLst>
              <a:ext uri="{FF2B5EF4-FFF2-40B4-BE49-F238E27FC236}">
                <a16:creationId xmlns:a16="http://schemas.microsoft.com/office/drawing/2014/main" id="{8523063F-A4C3-F145-B5D7-468425E75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8061" y="1802129"/>
            <a:ext cx="7498080" cy="4498848"/>
          </a:xfrm>
          <a:prstGeom prst="rect">
            <a:avLst/>
          </a:prstGeom>
        </p:spPr>
      </p:pic>
      <p:sp>
        <p:nvSpPr>
          <p:cNvPr id="5" name="TextBox 4">
            <a:extLst>
              <a:ext uri="{FF2B5EF4-FFF2-40B4-BE49-F238E27FC236}">
                <a16:creationId xmlns:a16="http://schemas.microsoft.com/office/drawing/2014/main" id="{E3EA7826-5A92-3E43-B9B7-A917AF9CC1B7}"/>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76297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Central Coast: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5BAA9831-6F6D-AB43-A6D2-26F72E2EB2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4400" y="1882918"/>
            <a:ext cx="7315200" cy="4389120"/>
          </a:xfrm>
          <a:prstGeom prst="rect">
            <a:avLst/>
          </a:prstGeom>
        </p:spPr>
      </p:pic>
    </p:spTree>
    <p:extLst>
      <p:ext uri="{BB962C8B-B14F-4D97-AF65-F5344CB8AC3E}">
        <p14:creationId xmlns:p14="http://schemas.microsoft.com/office/powerpoint/2010/main" val="111368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Central Coast: Room Revenue</a:t>
            </a:r>
          </a:p>
        </p:txBody>
      </p:sp>
      <p:pic>
        <p:nvPicPr>
          <p:cNvPr id="6" name="Picture 5">
            <a:extLst>
              <a:ext uri="{FF2B5EF4-FFF2-40B4-BE49-F238E27FC236}">
                <a16:creationId xmlns:a16="http://schemas.microsoft.com/office/drawing/2014/main" id="{CF2338C8-7CA8-F744-B968-6046E0828F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A2320628-3E4A-BF4E-80C3-A58CEC2018C5}"/>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23789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75A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(Central Valley)</a:t>
            </a:r>
          </a:p>
        </p:txBody>
      </p:sp>
    </p:spTree>
    <p:extLst>
      <p:ext uri="{BB962C8B-B14F-4D97-AF65-F5344CB8AC3E}">
        <p14:creationId xmlns:p14="http://schemas.microsoft.com/office/powerpoint/2010/main" val="249838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FD50FB-EB95-4090-A4E0-0E2A154A52FF}"/>
              </a:ext>
            </a:extLst>
          </p:cNvPr>
          <p:cNvSpPr/>
          <p:nvPr/>
        </p:nvSpPr>
        <p:spPr>
          <a:xfrm>
            <a:off x="0" y="1704896"/>
            <a:ext cx="7802880" cy="1436528"/>
          </a:xfrm>
          <a:prstGeom prst="rect">
            <a:avLst/>
          </a:prstGeom>
          <a:solidFill>
            <a:srgbClr val="00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a:extLst>
              <a:ext uri="{FF2B5EF4-FFF2-40B4-BE49-F238E27FC236}">
                <a16:creationId xmlns:a16="http://schemas.microsoft.com/office/drawing/2014/main" id="{63D0452C-ED3A-4129-9FE5-78F0443DBB17}"/>
              </a:ext>
            </a:extLst>
          </p:cNvPr>
          <p:cNvSpPr txBox="1"/>
          <p:nvPr/>
        </p:nvSpPr>
        <p:spPr>
          <a:xfrm>
            <a:off x="1699220" y="1846079"/>
            <a:ext cx="4221556" cy="1154162"/>
          </a:xfrm>
          <a:prstGeom prst="rect">
            <a:avLst/>
          </a:prstGeom>
          <a:noFill/>
          <a:ln>
            <a:noFill/>
          </a:ln>
        </p:spPr>
        <p:txBody>
          <a:bodyPr wrap="square" lIns="0" tIns="0" rIns="0" bIns="0" rtlCol="0" anchor="ctr" anchorCtr="0">
            <a:spAutoFit/>
          </a:bodyPr>
          <a:lstStyle/>
          <a:p>
            <a:pPr algn="ctr">
              <a:lnSpc>
                <a:spcPts val="4500"/>
              </a:lnSpc>
            </a:pPr>
            <a:r>
              <a:rPr lang="en-US" sz="4050" b="1" dirty="0">
                <a:solidFill>
                  <a:schemeClr val="bg1"/>
                </a:solidFill>
                <a:latin typeface="Lato" panose="020F0502020204030203" pitchFamily="34" charset="0"/>
              </a:rPr>
              <a:t>NATIONAL ASSUMPTIONS</a:t>
            </a:r>
          </a:p>
        </p:txBody>
      </p:sp>
    </p:spTree>
    <p:extLst>
      <p:ext uri="{BB962C8B-B14F-4D97-AF65-F5344CB8AC3E}">
        <p14:creationId xmlns:p14="http://schemas.microsoft.com/office/powerpoint/2010/main" val="2460876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Central Valley</a:t>
            </a:r>
          </a:p>
        </p:txBody>
      </p:sp>
      <p:pic>
        <p:nvPicPr>
          <p:cNvPr id="3" name="Picture 2">
            <a:extLst>
              <a:ext uri="{FF2B5EF4-FFF2-40B4-BE49-F238E27FC236}">
                <a16:creationId xmlns:a16="http://schemas.microsoft.com/office/drawing/2014/main" id="{5334D1D3-E2D2-423B-A474-219FDEB76074}"/>
              </a:ext>
            </a:extLst>
          </p:cNvPr>
          <p:cNvPicPr/>
          <p:nvPr/>
        </p:nvPicPr>
        <p:blipFill>
          <a:blip r:embed="rId2"/>
          <a:stretch>
            <a:fillRect/>
          </a:stretch>
        </p:blipFill>
        <p:spPr>
          <a:xfrm>
            <a:off x="1371600" y="1920240"/>
            <a:ext cx="6530376" cy="4480418"/>
          </a:xfrm>
          <a:prstGeom prst="rect">
            <a:avLst/>
          </a:prstGeom>
        </p:spPr>
      </p:pic>
    </p:spTree>
    <p:extLst>
      <p:ext uri="{BB962C8B-B14F-4D97-AF65-F5344CB8AC3E}">
        <p14:creationId xmlns:p14="http://schemas.microsoft.com/office/powerpoint/2010/main" val="4135210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Central Valley: Occupancy</a:t>
            </a:r>
          </a:p>
        </p:txBody>
      </p:sp>
      <p:pic>
        <p:nvPicPr>
          <p:cNvPr id="7" name="Picture 6">
            <a:extLst>
              <a:ext uri="{FF2B5EF4-FFF2-40B4-BE49-F238E27FC236}">
                <a16:creationId xmlns:a16="http://schemas.microsoft.com/office/drawing/2014/main" id="{E9A7A2DD-CF10-B643-89B8-FB22089D22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1411ACB-C535-0B4D-B9BD-4370CD4A360A}"/>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69143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Central Valley: ADR</a:t>
            </a:r>
          </a:p>
        </p:txBody>
      </p:sp>
      <p:pic>
        <p:nvPicPr>
          <p:cNvPr id="7" name="Picture 6">
            <a:extLst>
              <a:ext uri="{FF2B5EF4-FFF2-40B4-BE49-F238E27FC236}">
                <a16:creationId xmlns:a16="http://schemas.microsoft.com/office/drawing/2014/main" id="{8523063F-A4C3-F145-B5D7-468425E75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144404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Central Valley: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5BAA9831-6F6D-AB43-A6D2-26F72E2EB2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791477"/>
            <a:ext cx="7498080" cy="4498848"/>
          </a:xfrm>
          <a:prstGeom prst="rect">
            <a:avLst/>
          </a:prstGeom>
        </p:spPr>
      </p:pic>
    </p:spTree>
    <p:extLst>
      <p:ext uri="{BB962C8B-B14F-4D97-AF65-F5344CB8AC3E}">
        <p14:creationId xmlns:p14="http://schemas.microsoft.com/office/powerpoint/2010/main" val="95191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Central Valley: Room Revenue</a:t>
            </a:r>
          </a:p>
        </p:txBody>
      </p:sp>
      <p:pic>
        <p:nvPicPr>
          <p:cNvPr id="6" name="Picture 5">
            <a:extLst>
              <a:ext uri="{FF2B5EF4-FFF2-40B4-BE49-F238E27FC236}">
                <a16:creationId xmlns:a16="http://schemas.microsoft.com/office/drawing/2014/main" id="{CF2338C8-7CA8-F744-B968-6046E0828F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A2320628-3E4A-BF4E-80C3-A58CEC2018C5}"/>
              </a:ext>
            </a:extLst>
          </p:cNvPr>
          <p:cNvSpPr txBox="1"/>
          <p:nvPr/>
        </p:nvSpPr>
        <p:spPr>
          <a:xfrm>
            <a:off x="7569530" y="6659257"/>
            <a:ext cx="1574470"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07441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75A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(Deserts)</a:t>
            </a:r>
          </a:p>
        </p:txBody>
      </p:sp>
    </p:spTree>
    <p:extLst>
      <p:ext uri="{BB962C8B-B14F-4D97-AF65-F5344CB8AC3E}">
        <p14:creationId xmlns:p14="http://schemas.microsoft.com/office/powerpoint/2010/main" val="409326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Deserts</a:t>
            </a:r>
          </a:p>
        </p:txBody>
      </p:sp>
      <p:pic>
        <p:nvPicPr>
          <p:cNvPr id="2" name="Picture 1">
            <a:extLst>
              <a:ext uri="{FF2B5EF4-FFF2-40B4-BE49-F238E27FC236}">
                <a16:creationId xmlns:a16="http://schemas.microsoft.com/office/drawing/2014/main" id="{87B97948-95C2-41C5-89F2-5386D40703D7}"/>
              </a:ext>
            </a:extLst>
          </p:cNvPr>
          <p:cNvPicPr/>
          <p:nvPr/>
        </p:nvPicPr>
        <p:blipFill>
          <a:blip r:embed="rId2"/>
          <a:stretch>
            <a:fillRect/>
          </a:stretch>
        </p:blipFill>
        <p:spPr>
          <a:xfrm>
            <a:off x="1371600" y="1920240"/>
            <a:ext cx="6530376" cy="4480418"/>
          </a:xfrm>
          <a:prstGeom prst="rect">
            <a:avLst/>
          </a:prstGeom>
        </p:spPr>
      </p:pic>
    </p:spTree>
    <p:extLst>
      <p:ext uri="{BB962C8B-B14F-4D97-AF65-F5344CB8AC3E}">
        <p14:creationId xmlns:p14="http://schemas.microsoft.com/office/powerpoint/2010/main" val="1312725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Deserts: Occupancy</a:t>
            </a:r>
          </a:p>
        </p:txBody>
      </p:sp>
      <p:pic>
        <p:nvPicPr>
          <p:cNvPr id="7" name="Picture 6">
            <a:extLst>
              <a:ext uri="{FF2B5EF4-FFF2-40B4-BE49-F238E27FC236}">
                <a16:creationId xmlns:a16="http://schemas.microsoft.com/office/drawing/2014/main" id="{E9A7A2DD-CF10-B643-89B8-FB22089D22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6919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Deserts: ADR</a:t>
            </a:r>
          </a:p>
        </p:txBody>
      </p:sp>
      <p:pic>
        <p:nvPicPr>
          <p:cNvPr id="7" name="Picture 6">
            <a:extLst>
              <a:ext uri="{FF2B5EF4-FFF2-40B4-BE49-F238E27FC236}">
                <a16:creationId xmlns:a16="http://schemas.microsoft.com/office/drawing/2014/main" id="{8523063F-A4C3-F145-B5D7-468425E75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72939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Deserts: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5BAA9831-6F6D-AB43-A6D2-26F72E2EB2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791477"/>
            <a:ext cx="7498080" cy="4498848"/>
          </a:xfrm>
          <a:prstGeom prst="rect">
            <a:avLst/>
          </a:prstGeom>
        </p:spPr>
      </p:pic>
    </p:spTree>
    <p:extLst>
      <p:ext uri="{BB962C8B-B14F-4D97-AF65-F5344CB8AC3E}">
        <p14:creationId xmlns:p14="http://schemas.microsoft.com/office/powerpoint/2010/main" val="21637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CuadroTexto">
            <a:extLst>
              <a:ext uri="{FF2B5EF4-FFF2-40B4-BE49-F238E27FC236}">
                <a16:creationId xmlns:a16="http://schemas.microsoft.com/office/drawing/2014/main" id="{0A0DE54E-A5CF-4823-AD3E-E55767D4D06D}"/>
              </a:ext>
            </a:extLst>
          </p:cNvPr>
          <p:cNvSpPr txBox="1"/>
          <p:nvPr/>
        </p:nvSpPr>
        <p:spPr>
          <a:xfrm>
            <a:off x="547633" y="2850540"/>
            <a:ext cx="3178026" cy="3899529"/>
          </a:xfrm>
          <a:prstGeom prst="rect">
            <a:avLst/>
          </a:prstGeom>
          <a:noFill/>
        </p:spPr>
        <p:txBody>
          <a:bodyPr wrap="square">
            <a:spAutoFit/>
          </a:bodyPr>
          <a:lstStyle/>
          <a:p>
            <a:pPr marL="0" marR="0" lvl="0" indent="0" algn="l" defTabSz="457200" rtl="0" eaLnBrk="1" fontAlgn="auto" latinLnBrk="0" hangingPunct="1">
              <a:lnSpc>
                <a:spcPts val="1700"/>
              </a:lnSpc>
              <a:spcBef>
                <a:spcPts val="0"/>
              </a:spcBef>
              <a:spcAft>
                <a:spcPts val="500"/>
              </a:spcAft>
              <a:buClrTx/>
              <a:buSzTx/>
              <a:buFontTx/>
              <a:buNone/>
              <a:tabLst/>
              <a:defRPr/>
            </a:pPr>
            <a:r>
              <a:rPr lang="en-US" sz="1000" dirty="0">
                <a:solidFill>
                  <a:prstClr val="black"/>
                </a:solidFill>
                <a:latin typeface="Lato" charset="0"/>
                <a:ea typeface="Lato" charset="0"/>
                <a:cs typeface="Lato" charset="0"/>
              </a:rPr>
              <a:t>The US economy faces shifting headwinds. The Omicron wave has now been largely contained but higher inflation and greater uncertainty triggered by Russia’s invasion of Ukraine have emerged as key risks. We anticipate real GDP will grow 3.4% this year and slow to 2.1% next year, but risks are tilted to the downside given the intensifying inflation shock, a growing fiscal grad, and a more hawkish Fed.</a:t>
            </a:r>
            <a:endParaRPr lang="en-US" sz="1000" b="0" dirty="0">
              <a:solidFill>
                <a:prstClr val="black"/>
              </a:solidFill>
              <a:latin typeface="Lato" charset="0"/>
              <a:ea typeface="Lato" charset="0"/>
              <a:cs typeface="Lato" charset="0"/>
            </a:endParaRPr>
          </a:p>
          <a:p>
            <a:pPr marL="0" marR="0" lvl="0" indent="0" algn="l" defTabSz="457200" rtl="0" eaLnBrk="1" fontAlgn="auto" latinLnBrk="0" hangingPunct="1">
              <a:lnSpc>
                <a:spcPts val="1700"/>
              </a:lnSpc>
              <a:spcBef>
                <a:spcPts val="0"/>
              </a:spcBef>
              <a:spcAft>
                <a:spcPts val="500"/>
              </a:spcAft>
              <a:buClrTx/>
              <a:buSzTx/>
              <a:buFontTx/>
              <a:buNone/>
              <a:tabLst/>
              <a:defRPr/>
            </a:pPr>
            <a:endParaRPr lang="en-US" sz="1000" b="0" dirty="0">
              <a:solidFill>
                <a:prstClr val="black"/>
              </a:solidFill>
              <a:latin typeface="Lato" charset="0"/>
              <a:ea typeface="Lato" charset="0"/>
              <a:cs typeface="Lato" charset="0"/>
            </a:endParaRPr>
          </a:p>
          <a:p>
            <a:pPr marL="0" marR="0" lvl="0" indent="0" algn="l" defTabSz="457200" rtl="0" eaLnBrk="1" fontAlgn="auto" latinLnBrk="0" hangingPunct="1">
              <a:lnSpc>
                <a:spcPts val="1700"/>
              </a:lnSpc>
              <a:spcBef>
                <a:spcPts val="0"/>
              </a:spcBef>
              <a:spcAft>
                <a:spcPts val="500"/>
              </a:spcAft>
              <a:buClrTx/>
              <a:buSzTx/>
              <a:buFontTx/>
              <a:buNone/>
              <a:tabLst/>
              <a:defRPr/>
            </a:pPr>
            <a:r>
              <a:rPr lang="en-US" sz="1000" b="0" dirty="0">
                <a:solidFill>
                  <a:prstClr val="black"/>
                </a:solidFill>
                <a:latin typeface="Lato" charset="0"/>
                <a:ea typeface="Lato" charset="0"/>
                <a:cs typeface="Lato" charset="0"/>
              </a:rPr>
              <a:t>Inflation continues to run hot. In January, headline CPI surged to 7.5% y/y from 7%. Our modelling of the energy shock shows a higher near-term peak in CPI inflation and a slower decline through 2022. Consumer prices now look likely to rise 6.3% in 2022. Excess savings and wage growth will soften the inflation blow and consumer spending will grow 3.4% this year.</a:t>
            </a:r>
          </a:p>
        </p:txBody>
      </p:sp>
      <p:sp>
        <p:nvSpPr>
          <p:cNvPr id="39" name="TextBox 38">
            <a:extLst>
              <a:ext uri="{FF2B5EF4-FFF2-40B4-BE49-F238E27FC236}">
                <a16:creationId xmlns:a16="http://schemas.microsoft.com/office/drawing/2014/main" id="{5B45F60F-2463-4821-BE37-DB640FBB66CC}"/>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marL="0" marR="0" lvl="0" indent="0" algn="l" defTabSz="457200" rtl="0" eaLnBrk="1" fontAlgn="auto" latinLnBrk="0" hangingPunct="1">
              <a:lnSpc>
                <a:spcPts val="2625"/>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ECONOMIC OUTLOOK</a:t>
            </a:r>
          </a:p>
        </p:txBody>
      </p:sp>
      <p:sp>
        <p:nvSpPr>
          <p:cNvPr id="40" name="TextBox 39">
            <a:extLst>
              <a:ext uri="{FF2B5EF4-FFF2-40B4-BE49-F238E27FC236}">
                <a16:creationId xmlns:a16="http://schemas.microsoft.com/office/drawing/2014/main" id="{DD94F855-A9B8-4C85-9270-53CA3330576E}"/>
              </a:ext>
            </a:extLst>
          </p:cNvPr>
          <p:cNvSpPr txBox="1"/>
          <p:nvPr/>
        </p:nvSpPr>
        <p:spPr>
          <a:xfrm>
            <a:off x="639648" y="1541902"/>
            <a:ext cx="4217360" cy="2308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prstClr val="black">
                    <a:lumMod val="50000"/>
                    <a:lumOff val="50000"/>
                  </a:prstClr>
                </a:solidFill>
                <a:latin typeface="lato" panose="020F0502020204030203"/>
                <a:ea typeface="Roboto Slab" pitchFamily="2" charset="0"/>
                <a:cs typeface="Lato" charset="0"/>
              </a:rPr>
              <a:t>Changing headwinds driven by inflation and war</a:t>
            </a:r>
            <a:endParaRPr kumimoji="0" lang="en-US" sz="1500" b="0" i="0" u="none" strike="noStrike" kern="1200" cap="none" spc="0" normalizeH="0" baseline="0" noProof="0" dirty="0">
              <a:ln>
                <a:noFill/>
              </a:ln>
              <a:solidFill>
                <a:prstClr val="black">
                  <a:lumMod val="50000"/>
                  <a:lumOff val="50000"/>
                </a:prstClr>
              </a:solidFill>
              <a:effectLst/>
              <a:uLnTx/>
              <a:uFillTx/>
              <a:latin typeface="lato" panose="020F0502020204030203"/>
              <a:ea typeface="Roboto Slab" pitchFamily="2" charset="0"/>
              <a:cs typeface="Lato" charset="0"/>
            </a:endParaRPr>
          </a:p>
        </p:txBody>
      </p:sp>
      <p:sp>
        <p:nvSpPr>
          <p:cNvPr id="64" name="TextBox 63">
            <a:extLst>
              <a:ext uri="{FF2B5EF4-FFF2-40B4-BE49-F238E27FC236}">
                <a16:creationId xmlns:a16="http://schemas.microsoft.com/office/drawing/2014/main" id="{419AE4D1-DF9F-4FD4-8E3E-764DC10D1B4C}"/>
              </a:ext>
            </a:extLst>
          </p:cNvPr>
          <p:cNvSpPr txBox="1"/>
          <p:nvPr/>
        </p:nvSpPr>
        <p:spPr>
          <a:xfrm>
            <a:off x="572131" y="1930077"/>
            <a:ext cx="3372548" cy="430887"/>
          </a:xfrm>
          <a:prstGeom prst="rect">
            <a:avLst/>
          </a:prstGeom>
          <a:noFill/>
        </p:spPr>
        <p:txBody>
          <a:bodyPr wrap="square" rtlCol="0">
            <a:spAutoFit/>
          </a:bodyPr>
          <a:lstStyle/>
          <a:p>
            <a:pPr marL="0" marR="0" lvl="0" indent="0" algn="l" defTabSz="457200" rtl="0" eaLnBrk="1" fontAlgn="auto" latinLnBrk="0" hangingPunct="1">
              <a:spcBef>
                <a:spcPts val="0"/>
              </a:spcBef>
              <a:spcAft>
                <a:spcPts val="0"/>
              </a:spcAft>
              <a:buClrTx/>
              <a:buSzTx/>
              <a:buFontTx/>
              <a:buNone/>
              <a:tabLst/>
              <a:defRPr/>
            </a:pPr>
            <a:r>
              <a:rPr kumimoji="0" lang="en-US" sz="1100" b="1" i="0" u="none" strike="noStrike" kern="1200" cap="none" spc="0" normalizeH="0" baseline="0" noProof="0" dirty="0">
                <a:ln>
                  <a:noFill/>
                </a:ln>
                <a:solidFill>
                  <a:srgbClr val="5B9BD5">
                    <a:lumMod val="50000"/>
                  </a:srgbClr>
                </a:solidFill>
                <a:effectLst/>
                <a:uLnTx/>
                <a:uFillTx/>
                <a:latin typeface="Lato" charset="0"/>
                <a:ea typeface="Lato" charset="0"/>
                <a:cs typeface="Lato" charset="0"/>
              </a:rPr>
              <a:t>The Omicron wave contained by greater uncertainty triggered by Russia-Ukraine war</a:t>
            </a:r>
          </a:p>
        </p:txBody>
      </p:sp>
      <p:sp>
        <p:nvSpPr>
          <p:cNvPr id="43" name="Rectangle 42">
            <a:extLst>
              <a:ext uri="{FF2B5EF4-FFF2-40B4-BE49-F238E27FC236}">
                <a16:creationId xmlns:a16="http://schemas.microsoft.com/office/drawing/2014/main" id="{14D5DD80-3E0D-41C5-B160-A39D14762314}"/>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7 CuadroTexto">
            <a:extLst>
              <a:ext uri="{FF2B5EF4-FFF2-40B4-BE49-F238E27FC236}">
                <a16:creationId xmlns:a16="http://schemas.microsoft.com/office/drawing/2014/main" id="{BBA16A02-92AB-4F0F-AE5D-9CA3FB108EF5}"/>
              </a:ext>
            </a:extLst>
          </p:cNvPr>
          <p:cNvSpPr txBox="1"/>
          <p:nvPr/>
        </p:nvSpPr>
        <p:spPr>
          <a:xfrm>
            <a:off x="4567391" y="2850540"/>
            <a:ext cx="3178026" cy="3899529"/>
          </a:xfrm>
          <a:prstGeom prst="rect">
            <a:avLst/>
          </a:prstGeom>
          <a:noFill/>
        </p:spPr>
        <p:txBody>
          <a:bodyPr wrap="square">
            <a:spAutoFit/>
          </a:bodyPr>
          <a:lstStyle/>
          <a:p>
            <a:pPr defTabSz="457200" eaLnBrk="1" fontAlgn="auto" hangingPunct="1">
              <a:lnSpc>
                <a:spcPts val="1700"/>
              </a:lnSpc>
              <a:spcBef>
                <a:spcPts val="0"/>
              </a:spcBef>
              <a:spcAft>
                <a:spcPts val="500"/>
              </a:spcAft>
              <a:defRPr/>
            </a:pPr>
            <a:r>
              <a:rPr lang="en-US" sz="1000" b="0" dirty="0">
                <a:solidFill>
                  <a:prstClr val="black"/>
                </a:solidFill>
                <a:latin typeface="Lato" charset="0"/>
                <a:ea typeface="Lato" charset="0"/>
                <a:cs typeface="Lato" charset="0"/>
              </a:rPr>
              <a:t>The February employment report indicated that the labor market ended the Omicron wave on strong footing. Job creation gained further momentum, with payrolls up by stronger-than-expected 678,000, and the unemployment rate fell to 3.8% even as the labor force participation rate edged up to a new post-pandemic high. Incomes have been supported by compensation growth this year, after fiscal transfers were the driver in 2022. We expect robust economic momentum will help close the remaining 2.1mn jobs shortfall in H2 2022.</a:t>
            </a:r>
          </a:p>
          <a:p>
            <a:pPr defTabSz="457200" eaLnBrk="1" fontAlgn="auto" hangingPunct="1">
              <a:lnSpc>
                <a:spcPts val="1700"/>
              </a:lnSpc>
              <a:spcBef>
                <a:spcPts val="0"/>
              </a:spcBef>
              <a:spcAft>
                <a:spcPts val="500"/>
              </a:spcAft>
              <a:defRPr/>
            </a:pPr>
            <a:endParaRPr lang="en-US" sz="1000" b="0" dirty="0">
              <a:solidFill>
                <a:prstClr val="black"/>
              </a:solidFill>
              <a:latin typeface="Lato" charset="0"/>
              <a:ea typeface="Lato" charset="0"/>
              <a:cs typeface="Lato" charset="0"/>
            </a:endParaRPr>
          </a:p>
          <a:p>
            <a:pPr marL="0" marR="0" lvl="0" indent="0" algn="l" defTabSz="457200" rtl="0" eaLnBrk="1" fontAlgn="auto" latinLnBrk="0" hangingPunct="1">
              <a:lnSpc>
                <a:spcPts val="1700"/>
              </a:lnSpc>
              <a:spcBef>
                <a:spcPts val="0"/>
              </a:spcBef>
              <a:spcAft>
                <a:spcPts val="500"/>
              </a:spcAft>
              <a:buClrTx/>
              <a:buSzTx/>
              <a:buFontTx/>
              <a:buNone/>
              <a:tabLst/>
              <a:defRPr/>
            </a:pPr>
            <a:r>
              <a:rPr lang="en-US" sz="1000" b="0" dirty="0">
                <a:solidFill>
                  <a:prstClr val="black"/>
                </a:solidFill>
                <a:latin typeface="Lato" charset="0"/>
                <a:ea typeface="Lato" charset="0"/>
                <a:cs typeface="Lato" charset="0"/>
              </a:rPr>
              <a:t>The need to expand productive capacity to meet demand and replenish inventories should support robust business investment of 5.3% this year, but disruptions from the Russia-Ukraine war could dampen business spending plans.</a:t>
            </a:r>
            <a:endParaRPr kumimoji="0" lang="en-US" sz="1000" b="0" i="0" strike="noStrike" kern="1200" cap="none" spc="0" normalizeH="0" baseline="0" noProof="0" dirty="0">
              <a:ln>
                <a:noFill/>
              </a:ln>
              <a:solidFill>
                <a:prstClr val="black"/>
              </a:solidFill>
              <a:effectLst/>
              <a:uLnTx/>
              <a:uFillTx/>
              <a:latin typeface="Lato" charset="0"/>
              <a:ea typeface="Lato" charset="0"/>
              <a:cs typeface="Lato" charset="0"/>
            </a:endParaRPr>
          </a:p>
        </p:txBody>
      </p:sp>
      <p:sp>
        <p:nvSpPr>
          <p:cNvPr id="12" name="TextBox 11">
            <a:extLst>
              <a:ext uri="{FF2B5EF4-FFF2-40B4-BE49-F238E27FC236}">
                <a16:creationId xmlns:a16="http://schemas.microsoft.com/office/drawing/2014/main" id="{8670E05C-104A-4B50-8A8A-00624DEF1BFA}"/>
              </a:ext>
            </a:extLst>
          </p:cNvPr>
          <p:cNvSpPr txBox="1"/>
          <p:nvPr/>
        </p:nvSpPr>
        <p:spPr>
          <a:xfrm>
            <a:off x="572131" y="2560037"/>
            <a:ext cx="3232266" cy="287771"/>
          </a:xfrm>
          <a:prstGeom prst="rect">
            <a:avLst/>
          </a:prstGeom>
          <a:noFill/>
        </p:spPr>
        <p:txBody>
          <a:bodyPr wrap="square" rtlCol="0">
            <a:spAutoFit/>
          </a:bodyPr>
          <a:lstStyle/>
          <a:p>
            <a:pPr marL="0" marR="0" lvl="0" indent="0" algn="l" defTabSz="457200" rtl="0" eaLnBrk="1" fontAlgn="auto" latinLnBrk="0" hangingPunct="1">
              <a:lnSpc>
                <a:spcPts val="1733"/>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B9BD5">
                    <a:lumMod val="50000"/>
                  </a:srgbClr>
                </a:solidFill>
                <a:effectLst/>
                <a:uLnTx/>
                <a:uFillTx/>
                <a:latin typeface="Lato" charset="0"/>
                <a:ea typeface="Lato" charset="0"/>
                <a:cs typeface="Lato" charset="0"/>
              </a:rPr>
              <a:t>Economic output</a:t>
            </a:r>
          </a:p>
        </p:txBody>
      </p:sp>
      <p:sp>
        <p:nvSpPr>
          <p:cNvPr id="13" name="TextBox 12">
            <a:extLst>
              <a:ext uri="{FF2B5EF4-FFF2-40B4-BE49-F238E27FC236}">
                <a16:creationId xmlns:a16="http://schemas.microsoft.com/office/drawing/2014/main" id="{398C4468-996E-4217-BC6D-1B31FA628982}"/>
              </a:ext>
            </a:extLst>
          </p:cNvPr>
          <p:cNvSpPr txBox="1"/>
          <p:nvPr/>
        </p:nvSpPr>
        <p:spPr>
          <a:xfrm>
            <a:off x="4567391" y="2560038"/>
            <a:ext cx="3232266" cy="287771"/>
          </a:xfrm>
          <a:prstGeom prst="rect">
            <a:avLst/>
          </a:prstGeom>
          <a:noFill/>
        </p:spPr>
        <p:txBody>
          <a:bodyPr wrap="square" rtlCol="0">
            <a:spAutoFit/>
          </a:bodyPr>
          <a:lstStyle/>
          <a:p>
            <a:pPr marL="0" marR="0" lvl="0" indent="0" algn="l" defTabSz="457200" rtl="0" eaLnBrk="1" fontAlgn="auto" latinLnBrk="0" hangingPunct="1">
              <a:lnSpc>
                <a:spcPts val="1733"/>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B9BD5">
                    <a:lumMod val="50000"/>
                  </a:srgbClr>
                </a:solidFill>
                <a:effectLst/>
                <a:uLnTx/>
                <a:uFillTx/>
                <a:latin typeface="Lato" charset="0"/>
                <a:ea typeface="Lato" charset="0"/>
                <a:cs typeface="Lato" charset="0"/>
              </a:rPr>
              <a:t>Labor market</a:t>
            </a:r>
          </a:p>
        </p:txBody>
      </p:sp>
      <p:sp>
        <p:nvSpPr>
          <p:cNvPr id="14" name="TextBox 13">
            <a:extLst>
              <a:ext uri="{FF2B5EF4-FFF2-40B4-BE49-F238E27FC236}">
                <a16:creationId xmlns:a16="http://schemas.microsoft.com/office/drawing/2014/main" id="{1A958B20-73E8-494E-8A62-FA920518E988}"/>
              </a:ext>
            </a:extLst>
          </p:cNvPr>
          <p:cNvSpPr txBox="1"/>
          <p:nvPr/>
        </p:nvSpPr>
        <p:spPr>
          <a:xfrm>
            <a:off x="4540271" y="5316098"/>
            <a:ext cx="3232266" cy="287771"/>
          </a:xfrm>
          <a:prstGeom prst="rect">
            <a:avLst/>
          </a:prstGeom>
          <a:noFill/>
        </p:spPr>
        <p:txBody>
          <a:bodyPr wrap="square" rtlCol="0">
            <a:spAutoFit/>
          </a:bodyPr>
          <a:lstStyle/>
          <a:p>
            <a:pPr marL="0" marR="0" lvl="0" indent="0" algn="l" defTabSz="457200" rtl="0" eaLnBrk="1" fontAlgn="auto" latinLnBrk="0" hangingPunct="1">
              <a:lnSpc>
                <a:spcPts val="1733"/>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B9BD5">
                    <a:lumMod val="50000"/>
                  </a:srgbClr>
                </a:solidFill>
                <a:effectLst/>
                <a:uLnTx/>
                <a:uFillTx/>
                <a:latin typeface="Lato" charset="0"/>
                <a:ea typeface="Lato" charset="0"/>
                <a:cs typeface="Lato" charset="0"/>
              </a:rPr>
              <a:t>Business sector</a:t>
            </a:r>
          </a:p>
        </p:txBody>
      </p:sp>
      <p:sp>
        <p:nvSpPr>
          <p:cNvPr id="15" name="TextBox 14">
            <a:extLst>
              <a:ext uri="{FF2B5EF4-FFF2-40B4-BE49-F238E27FC236}">
                <a16:creationId xmlns:a16="http://schemas.microsoft.com/office/drawing/2014/main" id="{1F995B73-DFBE-4523-9B6E-624B163BD5FD}"/>
              </a:ext>
            </a:extLst>
          </p:cNvPr>
          <p:cNvSpPr txBox="1"/>
          <p:nvPr/>
        </p:nvSpPr>
        <p:spPr>
          <a:xfrm>
            <a:off x="572131" y="4656418"/>
            <a:ext cx="3232266" cy="287771"/>
          </a:xfrm>
          <a:prstGeom prst="rect">
            <a:avLst/>
          </a:prstGeom>
          <a:noFill/>
        </p:spPr>
        <p:txBody>
          <a:bodyPr wrap="square" rtlCol="0">
            <a:spAutoFit/>
          </a:bodyPr>
          <a:lstStyle/>
          <a:p>
            <a:pPr marL="0" marR="0" lvl="0" indent="0" algn="l" defTabSz="457200" rtl="0" eaLnBrk="1" fontAlgn="auto" latinLnBrk="0" hangingPunct="1">
              <a:lnSpc>
                <a:spcPts val="1733"/>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B9BD5">
                    <a:lumMod val="50000"/>
                  </a:srgbClr>
                </a:solidFill>
                <a:effectLst/>
                <a:uLnTx/>
                <a:uFillTx/>
                <a:latin typeface="Lato" charset="0"/>
                <a:ea typeface="Lato" charset="0"/>
                <a:cs typeface="Lato" charset="0"/>
              </a:rPr>
              <a:t>Consumers</a:t>
            </a:r>
          </a:p>
        </p:txBody>
      </p:sp>
    </p:spTree>
    <p:extLst>
      <p:ext uri="{BB962C8B-B14F-4D97-AF65-F5344CB8AC3E}">
        <p14:creationId xmlns:p14="http://schemas.microsoft.com/office/powerpoint/2010/main" val="1408772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Deserts: Room Revenue</a:t>
            </a:r>
          </a:p>
        </p:txBody>
      </p:sp>
      <p:pic>
        <p:nvPicPr>
          <p:cNvPr id="6" name="Picture 5">
            <a:extLst>
              <a:ext uri="{FF2B5EF4-FFF2-40B4-BE49-F238E27FC236}">
                <a16:creationId xmlns:a16="http://schemas.microsoft.com/office/drawing/2014/main" id="{CF2338C8-7CA8-F744-B968-6046E0828F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A2320628-3E4A-BF4E-80C3-A58CEC2018C5}"/>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58338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275A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(Gold Country)</a:t>
            </a:r>
          </a:p>
        </p:txBody>
      </p:sp>
    </p:spTree>
    <p:extLst>
      <p:ext uri="{BB962C8B-B14F-4D97-AF65-F5344CB8AC3E}">
        <p14:creationId xmlns:p14="http://schemas.microsoft.com/office/powerpoint/2010/main" val="132182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Gold Country</a:t>
            </a:r>
          </a:p>
        </p:txBody>
      </p:sp>
      <p:pic>
        <p:nvPicPr>
          <p:cNvPr id="2" name="Picture 1">
            <a:extLst>
              <a:ext uri="{FF2B5EF4-FFF2-40B4-BE49-F238E27FC236}">
                <a16:creationId xmlns:a16="http://schemas.microsoft.com/office/drawing/2014/main" id="{020F670A-3110-4DFD-A7DB-97D6B904177B}"/>
              </a:ext>
            </a:extLst>
          </p:cNvPr>
          <p:cNvPicPr/>
          <p:nvPr/>
        </p:nvPicPr>
        <p:blipFill>
          <a:blip r:embed="rId2"/>
          <a:stretch>
            <a:fillRect/>
          </a:stretch>
        </p:blipFill>
        <p:spPr>
          <a:xfrm>
            <a:off x="1371600" y="1920240"/>
            <a:ext cx="6530376" cy="4480418"/>
          </a:xfrm>
          <a:prstGeom prst="rect">
            <a:avLst/>
          </a:prstGeom>
        </p:spPr>
      </p:pic>
    </p:spTree>
    <p:extLst>
      <p:ext uri="{BB962C8B-B14F-4D97-AF65-F5344CB8AC3E}">
        <p14:creationId xmlns:p14="http://schemas.microsoft.com/office/powerpoint/2010/main" val="3548060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Gold Country: Occupancy</a:t>
            </a:r>
          </a:p>
        </p:txBody>
      </p:sp>
      <p:pic>
        <p:nvPicPr>
          <p:cNvPr id="7" name="Picture 6">
            <a:extLst>
              <a:ext uri="{FF2B5EF4-FFF2-40B4-BE49-F238E27FC236}">
                <a16:creationId xmlns:a16="http://schemas.microsoft.com/office/drawing/2014/main" id="{E9A7A2DD-CF10-B643-89B8-FB22089D22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1411ACB-C535-0B4D-B9BD-4370CD4A360A}"/>
              </a:ext>
            </a:extLst>
          </p:cNvPr>
          <p:cNvSpPr txBox="1"/>
          <p:nvPr/>
        </p:nvSpPr>
        <p:spPr>
          <a:xfrm>
            <a:off x="7569530" y="6659257"/>
            <a:ext cx="1574470"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20202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Gold Country: ADR</a:t>
            </a:r>
          </a:p>
        </p:txBody>
      </p:sp>
      <p:pic>
        <p:nvPicPr>
          <p:cNvPr id="7" name="Picture 6">
            <a:extLst>
              <a:ext uri="{FF2B5EF4-FFF2-40B4-BE49-F238E27FC236}">
                <a16:creationId xmlns:a16="http://schemas.microsoft.com/office/drawing/2014/main" id="{8523063F-A4C3-F145-B5D7-468425E75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148225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Gold Country: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5BAA9831-6F6D-AB43-A6D2-26F72E2EB2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791477"/>
            <a:ext cx="7498080" cy="4498848"/>
          </a:xfrm>
          <a:prstGeom prst="rect">
            <a:avLst/>
          </a:prstGeom>
        </p:spPr>
      </p:pic>
    </p:spTree>
    <p:extLst>
      <p:ext uri="{BB962C8B-B14F-4D97-AF65-F5344CB8AC3E}">
        <p14:creationId xmlns:p14="http://schemas.microsoft.com/office/powerpoint/2010/main" val="177869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Gold Country: Room Revenue</a:t>
            </a:r>
          </a:p>
        </p:txBody>
      </p:sp>
      <p:pic>
        <p:nvPicPr>
          <p:cNvPr id="6" name="Picture 5">
            <a:extLst>
              <a:ext uri="{FF2B5EF4-FFF2-40B4-BE49-F238E27FC236}">
                <a16:creationId xmlns:a16="http://schemas.microsoft.com/office/drawing/2014/main" id="{CF2338C8-7CA8-F744-B968-6046E0828F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A2320628-3E4A-BF4E-80C3-A58CEC2018C5}"/>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11152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75A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(High Sierra)</a:t>
            </a:r>
          </a:p>
        </p:txBody>
      </p:sp>
    </p:spTree>
    <p:extLst>
      <p:ext uri="{BB962C8B-B14F-4D97-AF65-F5344CB8AC3E}">
        <p14:creationId xmlns:p14="http://schemas.microsoft.com/office/powerpoint/2010/main" val="394068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High Sierra</a:t>
            </a:r>
          </a:p>
        </p:txBody>
      </p:sp>
      <p:pic>
        <p:nvPicPr>
          <p:cNvPr id="3" name="Picture 2">
            <a:extLst>
              <a:ext uri="{FF2B5EF4-FFF2-40B4-BE49-F238E27FC236}">
                <a16:creationId xmlns:a16="http://schemas.microsoft.com/office/drawing/2014/main" id="{4C2138C0-AF79-451E-9F75-EC73A2B3B51C}"/>
              </a:ext>
            </a:extLst>
          </p:cNvPr>
          <p:cNvPicPr/>
          <p:nvPr/>
        </p:nvPicPr>
        <p:blipFill>
          <a:blip r:embed="rId2"/>
          <a:stretch>
            <a:fillRect/>
          </a:stretch>
        </p:blipFill>
        <p:spPr>
          <a:xfrm>
            <a:off x="1371600" y="1920240"/>
            <a:ext cx="6530376" cy="4480418"/>
          </a:xfrm>
          <a:prstGeom prst="rect">
            <a:avLst/>
          </a:prstGeom>
        </p:spPr>
      </p:pic>
    </p:spTree>
    <p:extLst>
      <p:ext uri="{BB962C8B-B14F-4D97-AF65-F5344CB8AC3E}">
        <p14:creationId xmlns:p14="http://schemas.microsoft.com/office/powerpoint/2010/main" val="2634204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High Sierra: Occupancy</a:t>
            </a:r>
          </a:p>
        </p:txBody>
      </p:sp>
      <p:pic>
        <p:nvPicPr>
          <p:cNvPr id="7" name="Picture 6">
            <a:extLst>
              <a:ext uri="{FF2B5EF4-FFF2-40B4-BE49-F238E27FC236}">
                <a16:creationId xmlns:a16="http://schemas.microsoft.com/office/drawing/2014/main" id="{E9A7A2DD-CF10-B643-89B8-FB22089D22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97276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46D807-89C2-47EE-85F8-99D4A821E07B}"/>
              </a:ext>
            </a:extLst>
          </p:cNvPr>
          <p:cNvSpPr txBox="1"/>
          <p:nvPr/>
        </p:nvSpPr>
        <p:spPr>
          <a:xfrm>
            <a:off x="639648" y="1032344"/>
            <a:ext cx="6856305" cy="632674"/>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COVID-19 CASES AND HOSPITALIZATIONS</a:t>
            </a:r>
          </a:p>
          <a:p>
            <a:pPr>
              <a:lnSpc>
                <a:spcPts val="2625"/>
              </a:lnSpc>
            </a:pPr>
            <a:r>
              <a:rPr lang="en-US" dirty="0">
                <a:solidFill>
                  <a:srgbClr val="7B7C77"/>
                </a:solidFill>
                <a:latin typeface="Lato" panose="020F0502020204030203" pitchFamily="34" charset="0"/>
              </a:rPr>
              <a:t>New virus cases have fallen sharply</a:t>
            </a:r>
          </a:p>
        </p:txBody>
      </p:sp>
      <p:sp>
        <p:nvSpPr>
          <p:cNvPr id="7" name="TextBox 6">
            <a:extLst>
              <a:ext uri="{FF2B5EF4-FFF2-40B4-BE49-F238E27FC236}">
                <a16:creationId xmlns:a16="http://schemas.microsoft.com/office/drawing/2014/main" id="{C3E0B08C-8479-4F4F-B643-171FC775664A}"/>
              </a:ext>
            </a:extLst>
          </p:cNvPr>
          <p:cNvSpPr txBox="1"/>
          <p:nvPr/>
        </p:nvSpPr>
        <p:spPr>
          <a:xfrm>
            <a:off x="6758601" y="3004775"/>
            <a:ext cx="2108770" cy="738664"/>
          </a:xfrm>
          <a:prstGeom prst="rect">
            <a:avLst/>
          </a:prstGeom>
          <a:solidFill>
            <a:schemeClr val="accent1">
              <a:lumMod val="20000"/>
              <a:lumOff val="80000"/>
            </a:schemeClr>
          </a:solidFill>
        </p:spPr>
        <p:txBody>
          <a:bodyPr wrap="square">
            <a:spAutoFit/>
          </a:bodyPr>
          <a:lstStyle/>
          <a:p>
            <a:r>
              <a:rPr lang="en-US" sz="1400" dirty="0">
                <a:solidFill>
                  <a:srgbClr val="002060"/>
                </a:solidFill>
              </a:rPr>
              <a:t>Covid cases have reached their lowest levels since last summer</a:t>
            </a:r>
          </a:p>
        </p:txBody>
      </p:sp>
      <p:pic>
        <p:nvPicPr>
          <p:cNvPr id="6" name="Picture 5">
            <a:extLst>
              <a:ext uri="{FF2B5EF4-FFF2-40B4-BE49-F238E27FC236}">
                <a16:creationId xmlns:a16="http://schemas.microsoft.com/office/drawing/2014/main" id="{DE8A6ADC-D5E7-44FA-8029-7F884C7B8C4A}"/>
              </a:ext>
            </a:extLst>
          </p:cNvPr>
          <p:cNvPicPr>
            <a:picLocks noChangeAspect="1"/>
          </p:cNvPicPr>
          <p:nvPr/>
        </p:nvPicPr>
        <p:blipFill rotWithShape="1">
          <a:blip r:embed="rId3"/>
          <a:srcRect t="5433"/>
          <a:stretch/>
        </p:blipFill>
        <p:spPr>
          <a:xfrm>
            <a:off x="552091" y="1915076"/>
            <a:ext cx="5970740" cy="4354422"/>
          </a:xfrm>
          <a:prstGeom prst="rect">
            <a:avLst/>
          </a:prstGeom>
        </p:spPr>
      </p:pic>
    </p:spTree>
    <p:extLst>
      <p:ext uri="{BB962C8B-B14F-4D97-AF65-F5344CB8AC3E}">
        <p14:creationId xmlns:p14="http://schemas.microsoft.com/office/powerpoint/2010/main" val="1138616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High Sierra: ADR</a:t>
            </a:r>
          </a:p>
        </p:txBody>
      </p:sp>
      <p:pic>
        <p:nvPicPr>
          <p:cNvPr id="7" name="Picture 6">
            <a:extLst>
              <a:ext uri="{FF2B5EF4-FFF2-40B4-BE49-F238E27FC236}">
                <a16:creationId xmlns:a16="http://schemas.microsoft.com/office/drawing/2014/main" id="{8523063F-A4C3-F145-B5D7-468425E75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4645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High Sierra: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5BAA9831-6F6D-AB43-A6D2-26F72E2EB2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791477"/>
            <a:ext cx="7498080" cy="4498848"/>
          </a:xfrm>
          <a:prstGeom prst="rect">
            <a:avLst/>
          </a:prstGeom>
        </p:spPr>
      </p:pic>
    </p:spTree>
    <p:extLst>
      <p:ext uri="{BB962C8B-B14F-4D97-AF65-F5344CB8AC3E}">
        <p14:creationId xmlns:p14="http://schemas.microsoft.com/office/powerpoint/2010/main" val="14997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High Sierra: Room Revenue</a:t>
            </a:r>
          </a:p>
        </p:txBody>
      </p:sp>
      <p:pic>
        <p:nvPicPr>
          <p:cNvPr id="6" name="Picture 5">
            <a:extLst>
              <a:ext uri="{FF2B5EF4-FFF2-40B4-BE49-F238E27FC236}">
                <a16:creationId xmlns:a16="http://schemas.microsoft.com/office/drawing/2014/main" id="{CF2338C8-7CA8-F744-B968-6046E0828F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A2320628-3E4A-BF4E-80C3-A58CEC2018C5}"/>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67937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275A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(Inland Empire)</a:t>
            </a:r>
          </a:p>
        </p:txBody>
      </p:sp>
    </p:spTree>
    <p:extLst>
      <p:ext uri="{BB962C8B-B14F-4D97-AF65-F5344CB8AC3E}">
        <p14:creationId xmlns:p14="http://schemas.microsoft.com/office/powerpoint/2010/main" val="20179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Inland Empire</a:t>
            </a:r>
          </a:p>
        </p:txBody>
      </p:sp>
      <p:pic>
        <p:nvPicPr>
          <p:cNvPr id="3" name="Picture 2">
            <a:extLst>
              <a:ext uri="{FF2B5EF4-FFF2-40B4-BE49-F238E27FC236}">
                <a16:creationId xmlns:a16="http://schemas.microsoft.com/office/drawing/2014/main" id="{B5466B3F-C250-47DB-9793-5698F17173DA}"/>
              </a:ext>
            </a:extLst>
          </p:cNvPr>
          <p:cNvPicPr/>
          <p:nvPr/>
        </p:nvPicPr>
        <p:blipFill>
          <a:blip r:embed="rId2"/>
          <a:stretch>
            <a:fillRect/>
          </a:stretch>
        </p:blipFill>
        <p:spPr>
          <a:xfrm>
            <a:off x="1371600" y="1920240"/>
            <a:ext cx="6530376" cy="4480418"/>
          </a:xfrm>
          <a:prstGeom prst="rect">
            <a:avLst/>
          </a:prstGeom>
        </p:spPr>
      </p:pic>
    </p:spTree>
    <p:extLst>
      <p:ext uri="{BB962C8B-B14F-4D97-AF65-F5344CB8AC3E}">
        <p14:creationId xmlns:p14="http://schemas.microsoft.com/office/powerpoint/2010/main" val="2814415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Inland Empire: Occupancy</a:t>
            </a:r>
          </a:p>
        </p:txBody>
      </p:sp>
      <p:pic>
        <p:nvPicPr>
          <p:cNvPr id="7" name="Picture 6">
            <a:extLst>
              <a:ext uri="{FF2B5EF4-FFF2-40B4-BE49-F238E27FC236}">
                <a16:creationId xmlns:a16="http://schemas.microsoft.com/office/drawing/2014/main" id="{E9A7A2DD-CF10-B643-89B8-FB22089D22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75708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Inland Empire: ADR</a:t>
            </a:r>
          </a:p>
        </p:txBody>
      </p:sp>
      <p:pic>
        <p:nvPicPr>
          <p:cNvPr id="7" name="Picture 6">
            <a:extLst>
              <a:ext uri="{FF2B5EF4-FFF2-40B4-BE49-F238E27FC236}">
                <a16:creationId xmlns:a16="http://schemas.microsoft.com/office/drawing/2014/main" id="{8523063F-A4C3-F145-B5D7-468425E75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64284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Inland Empire: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5BAA9831-6F6D-AB43-A6D2-26F72E2EB2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791477"/>
            <a:ext cx="7498080" cy="4498848"/>
          </a:xfrm>
          <a:prstGeom prst="rect">
            <a:avLst/>
          </a:prstGeom>
        </p:spPr>
      </p:pic>
    </p:spTree>
    <p:extLst>
      <p:ext uri="{BB962C8B-B14F-4D97-AF65-F5344CB8AC3E}">
        <p14:creationId xmlns:p14="http://schemas.microsoft.com/office/powerpoint/2010/main" val="406020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Inland Empire: Room Revenue</a:t>
            </a:r>
          </a:p>
        </p:txBody>
      </p:sp>
      <p:pic>
        <p:nvPicPr>
          <p:cNvPr id="6" name="Picture 5">
            <a:extLst>
              <a:ext uri="{FF2B5EF4-FFF2-40B4-BE49-F238E27FC236}">
                <a16:creationId xmlns:a16="http://schemas.microsoft.com/office/drawing/2014/main" id="{CF2338C8-7CA8-F744-B968-6046E0828F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A2320628-3E4A-BF4E-80C3-A58CEC2018C5}"/>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80815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275A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(Los Angeles County)</a:t>
            </a:r>
          </a:p>
        </p:txBody>
      </p:sp>
    </p:spTree>
    <p:extLst>
      <p:ext uri="{BB962C8B-B14F-4D97-AF65-F5344CB8AC3E}">
        <p14:creationId xmlns:p14="http://schemas.microsoft.com/office/powerpoint/2010/main" val="368613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46D807-89C2-47EE-85F8-99D4A821E07B}"/>
              </a:ext>
            </a:extLst>
          </p:cNvPr>
          <p:cNvSpPr txBox="1"/>
          <p:nvPr/>
        </p:nvSpPr>
        <p:spPr>
          <a:xfrm>
            <a:off x="639648" y="1032344"/>
            <a:ext cx="6856305" cy="632674"/>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GDP GROWTH</a:t>
            </a:r>
          </a:p>
          <a:p>
            <a:pPr>
              <a:lnSpc>
                <a:spcPts val="2625"/>
              </a:lnSpc>
            </a:pPr>
            <a:r>
              <a:rPr lang="en-US" dirty="0">
                <a:solidFill>
                  <a:srgbClr val="7B7C77"/>
                </a:solidFill>
                <a:latin typeface="Lato" panose="020F0502020204030203" pitchFamily="34" charset="0"/>
              </a:rPr>
              <a:t>Omicron will put a temporary chill in GDP</a:t>
            </a:r>
          </a:p>
        </p:txBody>
      </p:sp>
      <p:pic>
        <p:nvPicPr>
          <p:cNvPr id="4" name="Picture 3">
            <a:extLst>
              <a:ext uri="{FF2B5EF4-FFF2-40B4-BE49-F238E27FC236}">
                <a16:creationId xmlns:a16="http://schemas.microsoft.com/office/drawing/2014/main" id="{9943009C-AD0E-45E4-9627-BB1CC654B00B}"/>
              </a:ext>
            </a:extLst>
          </p:cNvPr>
          <p:cNvPicPr>
            <a:picLocks noChangeAspect="1"/>
          </p:cNvPicPr>
          <p:nvPr/>
        </p:nvPicPr>
        <p:blipFill>
          <a:blip r:embed="rId3"/>
          <a:stretch>
            <a:fillRect/>
          </a:stretch>
        </p:blipFill>
        <p:spPr>
          <a:xfrm>
            <a:off x="639648" y="1986793"/>
            <a:ext cx="5240317" cy="4173166"/>
          </a:xfrm>
          <a:prstGeom prst="rect">
            <a:avLst/>
          </a:prstGeom>
        </p:spPr>
      </p:pic>
    </p:spTree>
    <p:extLst>
      <p:ext uri="{BB962C8B-B14F-4D97-AF65-F5344CB8AC3E}">
        <p14:creationId xmlns:p14="http://schemas.microsoft.com/office/powerpoint/2010/main" val="217979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Los Angeles County</a:t>
            </a:r>
          </a:p>
        </p:txBody>
      </p:sp>
      <p:pic>
        <p:nvPicPr>
          <p:cNvPr id="2" name="Picture 1">
            <a:extLst>
              <a:ext uri="{FF2B5EF4-FFF2-40B4-BE49-F238E27FC236}">
                <a16:creationId xmlns:a16="http://schemas.microsoft.com/office/drawing/2014/main" id="{6A0217F7-0144-4338-9F88-64471274256D}"/>
              </a:ext>
            </a:extLst>
          </p:cNvPr>
          <p:cNvPicPr/>
          <p:nvPr/>
        </p:nvPicPr>
        <p:blipFill>
          <a:blip r:embed="rId2"/>
          <a:stretch>
            <a:fillRect/>
          </a:stretch>
        </p:blipFill>
        <p:spPr>
          <a:xfrm>
            <a:off x="1371600" y="1920240"/>
            <a:ext cx="6530376" cy="4480418"/>
          </a:xfrm>
          <a:prstGeom prst="rect">
            <a:avLst/>
          </a:prstGeom>
        </p:spPr>
      </p:pic>
    </p:spTree>
    <p:extLst>
      <p:ext uri="{BB962C8B-B14F-4D97-AF65-F5344CB8AC3E}">
        <p14:creationId xmlns:p14="http://schemas.microsoft.com/office/powerpoint/2010/main" val="41998617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50892-4DEB-4347-B826-574641AF78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4124"/>
            <a:ext cx="7491430" cy="4494858"/>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Los Angeles County: Occupancy</a:t>
            </a:r>
          </a:p>
        </p:txBody>
      </p:sp>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19408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Los Angeles County: ADR</a:t>
            </a:r>
          </a:p>
        </p:txBody>
      </p:sp>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3" name="Picture 2">
            <a:extLst>
              <a:ext uri="{FF2B5EF4-FFF2-40B4-BE49-F238E27FC236}">
                <a16:creationId xmlns:a16="http://schemas.microsoft.com/office/drawing/2014/main" id="{F89EC464-1AE6-2244-BBA7-51934F5B13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9611" y="1777741"/>
            <a:ext cx="7491432" cy="4494859"/>
          </a:xfrm>
          <a:prstGeom prst="rect">
            <a:avLst/>
          </a:prstGeom>
        </p:spPr>
      </p:pic>
    </p:spTree>
    <p:extLst>
      <p:ext uri="{BB962C8B-B14F-4D97-AF65-F5344CB8AC3E}">
        <p14:creationId xmlns:p14="http://schemas.microsoft.com/office/powerpoint/2010/main" val="313657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49EF87-0409-6E44-9DC4-D646E384F8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9610" y="1804124"/>
            <a:ext cx="7491430" cy="4494858"/>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Los Angeles County: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416898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7ABC19-421D-E14F-BD7A-F016875145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8622" y="1871205"/>
            <a:ext cx="7491430" cy="4494858"/>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Los Angeles County: Room Revenue</a:t>
            </a:r>
          </a:p>
        </p:txBody>
      </p:sp>
      <p:sp>
        <p:nvSpPr>
          <p:cNvPr id="5" name="TextBox 4">
            <a:extLst>
              <a:ext uri="{FF2B5EF4-FFF2-40B4-BE49-F238E27FC236}">
                <a16:creationId xmlns:a16="http://schemas.microsoft.com/office/drawing/2014/main" id="{A2320628-3E4A-BF4E-80C3-A58CEC2018C5}"/>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39084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275A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(North Coast)</a:t>
            </a:r>
          </a:p>
        </p:txBody>
      </p:sp>
    </p:spTree>
    <p:extLst>
      <p:ext uri="{BB962C8B-B14F-4D97-AF65-F5344CB8AC3E}">
        <p14:creationId xmlns:p14="http://schemas.microsoft.com/office/powerpoint/2010/main" val="42293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North Coast</a:t>
            </a:r>
          </a:p>
        </p:txBody>
      </p:sp>
      <p:pic>
        <p:nvPicPr>
          <p:cNvPr id="2" name="Picture 1">
            <a:extLst>
              <a:ext uri="{FF2B5EF4-FFF2-40B4-BE49-F238E27FC236}">
                <a16:creationId xmlns:a16="http://schemas.microsoft.com/office/drawing/2014/main" id="{194D41E4-309E-4208-A8CB-E1429BB572EF}"/>
              </a:ext>
            </a:extLst>
          </p:cNvPr>
          <p:cNvPicPr/>
          <p:nvPr/>
        </p:nvPicPr>
        <p:blipFill>
          <a:blip r:embed="rId2"/>
          <a:stretch>
            <a:fillRect/>
          </a:stretch>
        </p:blipFill>
        <p:spPr>
          <a:xfrm>
            <a:off x="1371600" y="1920240"/>
            <a:ext cx="6530376" cy="4480418"/>
          </a:xfrm>
          <a:prstGeom prst="rect">
            <a:avLst/>
          </a:prstGeom>
        </p:spPr>
      </p:pic>
    </p:spTree>
    <p:extLst>
      <p:ext uri="{BB962C8B-B14F-4D97-AF65-F5344CB8AC3E}">
        <p14:creationId xmlns:p14="http://schemas.microsoft.com/office/powerpoint/2010/main" val="32640868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North Coast: Occupancy</a:t>
            </a:r>
          </a:p>
        </p:txBody>
      </p:sp>
      <p:pic>
        <p:nvPicPr>
          <p:cNvPr id="7" name="Picture 6">
            <a:extLst>
              <a:ext uri="{FF2B5EF4-FFF2-40B4-BE49-F238E27FC236}">
                <a16:creationId xmlns:a16="http://schemas.microsoft.com/office/drawing/2014/main" id="{E9A7A2DD-CF10-B643-89B8-FB22089D22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75198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North Coast: ADR</a:t>
            </a:r>
          </a:p>
        </p:txBody>
      </p:sp>
      <p:pic>
        <p:nvPicPr>
          <p:cNvPr id="7" name="Picture 6">
            <a:extLst>
              <a:ext uri="{FF2B5EF4-FFF2-40B4-BE49-F238E27FC236}">
                <a16:creationId xmlns:a16="http://schemas.microsoft.com/office/drawing/2014/main" id="{8523063F-A4C3-F145-B5D7-468425E75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89237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North Coast: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5BAA9831-6F6D-AB43-A6D2-26F72E2EB2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791477"/>
            <a:ext cx="7498080" cy="4498848"/>
          </a:xfrm>
          <a:prstGeom prst="rect">
            <a:avLst/>
          </a:prstGeom>
        </p:spPr>
      </p:pic>
    </p:spTree>
    <p:extLst>
      <p:ext uri="{BB962C8B-B14F-4D97-AF65-F5344CB8AC3E}">
        <p14:creationId xmlns:p14="http://schemas.microsoft.com/office/powerpoint/2010/main" val="202631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46D807-89C2-47EE-85F8-99D4A821E07B}"/>
              </a:ext>
            </a:extLst>
          </p:cNvPr>
          <p:cNvSpPr txBox="1"/>
          <p:nvPr/>
        </p:nvSpPr>
        <p:spPr>
          <a:xfrm>
            <a:off x="639648" y="1032344"/>
            <a:ext cx="6856305" cy="632674"/>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A PERSPECTIVE ON THE COVID RECESSION</a:t>
            </a:r>
          </a:p>
          <a:p>
            <a:pPr>
              <a:lnSpc>
                <a:spcPts val="2625"/>
              </a:lnSpc>
            </a:pPr>
            <a:r>
              <a:rPr lang="en-US" dirty="0">
                <a:solidFill>
                  <a:srgbClr val="7B7C77"/>
                </a:solidFill>
                <a:latin typeface="Lato" panose="020F0502020204030203" pitchFamily="34" charset="0"/>
              </a:rPr>
              <a:t>A historically brisk economic recovery</a:t>
            </a:r>
          </a:p>
        </p:txBody>
      </p:sp>
      <p:pic>
        <p:nvPicPr>
          <p:cNvPr id="6" name="Picture 5">
            <a:extLst>
              <a:ext uri="{FF2B5EF4-FFF2-40B4-BE49-F238E27FC236}">
                <a16:creationId xmlns:a16="http://schemas.microsoft.com/office/drawing/2014/main" id="{A32E7A9A-3C57-4E13-81F3-852DDD76E790}"/>
              </a:ext>
            </a:extLst>
          </p:cNvPr>
          <p:cNvPicPr>
            <a:picLocks noChangeAspect="1"/>
          </p:cNvPicPr>
          <p:nvPr/>
        </p:nvPicPr>
        <p:blipFill rotWithShape="1">
          <a:blip r:embed="rId3"/>
          <a:srcRect t="9466"/>
          <a:stretch/>
        </p:blipFill>
        <p:spPr>
          <a:xfrm>
            <a:off x="639648" y="1889185"/>
            <a:ext cx="6203138" cy="4495181"/>
          </a:xfrm>
          <a:prstGeom prst="rect">
            <a:avLst/>
          </a:prstGeom>
        </p:spPr>
      </p:pic>
      <p:sp>
        <p:nvSpPr>
          <p:cNvPr id="7" name="Text Placeholder 6">
            <a:extLst>
              <a:ext uri="{FF2B5EF4-FFF2-40B4-BE49-F238E27FC236}">
                <a16:creationId xmlns:a16="http://schemas.microsoft.com/office/drawing/2014/main" id="{4BA1F568-6B97-461A-BFA1-62ADEB3CBEC4}"/>
              </a:ext>
            </a:extLst>
          </p:cNvPr>
          <p:cNvSpPr>
            <a:spLocks noGrp="1"/>
          </p:cNvSpPr>
          <p:nvPr/>
        </p:nvSpPr>
        <p:spPr>
          <a:xfrm>
            <a:off x="7123579" y="2268759"/>
            <a:ext cx="1796134" cy="1699380"/>
          </a:xfrm>
          <a:prstGeom prst="rect">
            <a:avLst/>
          </a:prstGeom>
          <a:solidFill>
            <a:srgbClr val="D0CDC9"/>
          </a:solidFill>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rgbClr val="003469"/>
                </a:solidFill>
                <a:latin typeface="Arial" panose="020B0604020202020204" pitchFamily="34" charset="0"/>
                <a:ea typeface="+mn-ea"/>
                <a:cs typeface="Arial" panose="020B0604020202020204" pitchFamily="34" charset="0"/>
              </a:defRPr>
            </a:lvl1pPr>
            <a:lvl2pPr marL="171450" indent="-112713" algn="l" defTabSz="685800" rtl="0" eaLnBrk="1" latinLnBrk="0" hangingPunct="1">
              <a:lnSpc>
                <a:spcPct val="90000"/>
              </a:lnSpc>
              <a:spcBef>
                <a:spcPts val="375"/>
              </a:spcBef>
              <a:buFont typeface="Arial" panose="020B0604020202020204" pitchFamily="34" charset="0"/>
              <a:buChar char="•"/>
              <a:defRPr sz="1600" kern="1200">
                <a:solidFill>
                  <a:srgbClr val="003469"/>
                </a:solidFill>
                <a:latin typeface="Arial" panose="020B0604020202020204" pitchFamily="34" charset="0"/>
                <a:ea typeface="+mn-ea"/>
                <a:cs typeface="Arial" panose="020B0604020202020204" pitchFamily="34" charset="0"/>
              </a:defRPr>
            </a:lvl2pPr>
            <a:lvl3pPr marL="401638" indent="-119063" algn="l" defTabSz="685800" rtl="0" eaLnBrk="1" latinLnBrk="0" hangingPunct="1">
              <a:lnSpc>
                <a:spcPct val="90000"/>
              </a:lnSpc>
              <a:spcBef>
                <a:spcPts val="375"/>
              </a:spcBef>
              <a:buFont typeface="Arial" panose="020B0604020202020204" pitchFamily="34" charset="0"/>
              <a:buChar char="•"/>
              <a:defRPr sz="1400" kern="1200">
                <a:solidFill>
                  <a:srgbClr val="0034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0034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rgbClr val="0034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GDP growth:</a:t>
            </a:r>
          </a:p>
          <a:p>
            <a:pPr marL="344488" indent="-114300"/>
            <a:r>
              <a:rPr lang="en-US" dirty="0"/>
              <a:t>2020: -3.4%</a:t>
            </a:r>
          </a:p>
          <a:p>
            <a:pPr marL="344488" indent="-114300"/>
            <a:r>
              <a:rPr lang="en-US" dirty="0"/>
              <a:t>2021: 5.7%</a:t>
            </a:r>
          </a:p>
          <a:p>
            <a:pPr marL="344488" indent="-114300"/>
            <a:r>
              <a:rPr lang="en-US" dirty="0"/>
              <a:t>2022: 3.5%</a:t>
            </a:r>
          </a:p>
          <a:p>
            <a:pPr marL="3175" indent="-3175"/>
            <a:endParaRPr lang="en-US" dirty="0"/>
          </a:p>
        </p:txBody>
      </p:sp>
    </p:spTree>
    <p:extLst>
      <p:ext uri="{BB962C8B-B14F-4D97-AF65-F5344CB8AC3E}">
        <p14:creationId xmlns:p14="http://schemas.microsoft.com/office/powerpoint/2010/main" val="18394584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North Coast: Room Revenue</a:t>
            </a:r>
          </a:p>
        </p:txBody>
      </p:sp>
      <p:pic>
        <p:nvPicPr>
          <p:cNvPr id="6" name="Picture 5">
            <a:extLst>
              <a:ext uri="{FF2B5EF4-FFF2-40B4-BE49-F238E27FC236}">
                <a16:creationId xmlns:a16="http://schemas.microsoft.com/office/drawing/2014/main" id="{CF2338C8-7CA8-F744-B968-6046E0828F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A2320628-3E4A-BF4E-80C3-A58CEC2018C5}"/>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10163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275A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(Orange County)</a:t>
            </a:r>
          </a:p>
        </p:txBody>
      </p:sp>
    </p:spTree>
    <p:extLst>
      <p:ext uri="{BB962C8B-B14F-4D97-AF65-F5344CB8AC3E}">
        <p14:creationId xmlns:p14="http://schemas.microsoft.com/office/powerpoint/2010/main" val="326843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Orange County</a:t>
            </a:r>
          </a:p>
        </p:txBody>
      </p:sp>
      <p:pic>
        <p:nvPicPr>
          <p:cNvPr id="3" name="Picture 2">
            <a:extLst>
              <a:ext uri="{FF2B5EF4-FFF2-40B4-BE49-F238E27FC236}">
                <a16:creationId xmlns:a16="http://schemas.microsoft.com/office/drawing/2014/main" id="{6CEC9B51-5957-47EC-AD74-B83467E7A6A3}"/>
              </a:ext>
            </a:extLst>
          </p:cNvPr>
          <p:cNvPicPr/>
          <p:nvPr/>
        </p:nvPicPr>
        <p:blipFill>
          <a:blip r:embed="rId2"/>
          <a:stretch>
            <a:fillRect/>
          </a:stretch>
        </p:blipFill>
        <p:spPr>
          <a:xfrm>
            <a:off x="1371600" y="1920240"/>
            <a:ext cx="6530376" cy="4480418"/>
          </a:xfrm>
          <a:prstGeom prst="rect">
            <a:avLst/>
          </a:prstGeom>
        </p:spPr>
      </p:pic>
    </p:spTree>
    <p:extLst>
      <p:ext uri="{BB962C8B-B14F-4D97-AF65-F5344CB8AC3E}">
        <p14:creationId xmlns:p14="http://schemas.microsoft.com/office/powerpoint/2010/main" val="15080618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48C00-A28A-5E41-B6D8-27D4C0BC4F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8286" y="1804124"/>
            <a:ext cx="7491430" cy="4494858"/>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Orange County: Occupancy</a:t>
            </a:r>
          </a:p>
        </p:txBody>
      </p:sp>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109781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A6DC88-DBF6-B74D-A47C-801DA012D9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24862"/>
            <a:ext cx="7456883" cy="4474129"/>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Orange County: ADR</a:t>
            </a:r>
          </a:p>
        </p:txBody>
      </p:sp>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109700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A7B408-1F84-CB46-A375-5DC334F61B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8286" y="1793472"/>
            <a:ext cx="7491430" cy="4494858"/>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Orange County: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169624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5F1862-04CE-7642-A58A-E068802ADC6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730796"/>
            <a:ext cx="7725341" cy="4635204"/>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Orange County: Room Revenue</a:t>
            </a:r>
          </a:p>
        </p:txBody>
      </p:sp>
      <p:sp>
        <p:nvSpPr>
          <p:cNvPr id="5" name="TextBox 4">
            <a:extLst>
              <a:ext uri="{FF2B5EF4-FFF2-40B4-BE49-F238E27FC236}">
                <a16:creationId xmlns:a16="http://schemas.microsoft.com/office/drawing/2014/main" id="{A2320628-3E4A-BF4E-80C3-A58CEC2018C5}"/>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53244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Shasta Cascade</a:t>
            </a:r>
          </a:p>
        </p:txBody>
      </p:sp>
      <p:pic>
        <p:nvPicPr>
          <p:cNvPr id="2" name="Picture 1">
            <a:extLst>
              <a:ext uri="{FF2B5EF4-FFF2-40B4-BE49-F238E27FC236}">
                <a16:creationId xmlns:a16="http://schemas.microsoft.com/office/drawing/2014/main" id="{7B2D18B7-E159-4AF9-8DCB-63C9FD08D7AE}"/>
              </a:ext>
            </a:extLst>
          </p:cNvPr>
          <p:cNvPicPr/>
          <p:nvPr/>
        </p:nvPicPr>
        <p:blipFill>
          <a:blip r:embed="rId2"/>
          <a:stretch>
            <a:fillRect/>
          </a:stretch>
        </p:blipFill>
        <p:spPr>
          <a:xfrm>
            <a:off x="1371600" y="1920240"/>
            <a:ext cx="6530376" cy="4480418"/>
          </a:xfrm>
          <a:prstGeom prst="rect">
            <a:avLst/>
          </a:prstGeom>
        </p:spPr>
      </p:pic>
    </p:spTree>
    <p:extLst>
      <p:ext uri="{BB962C8B-B14F-4D97-AF65-F5344CB8AC3E}">
        <p14:creationId xmlns:p14="http://schemas.microsoft.com/office/powerpoint/2010/main" val="3264571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275A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(San Diego County)</a:t>
            </a:r>
          </a:p>
        </p:txBody>
      </p:sp>
    </p:spTree>
    <p:extLst>
      <p:ext uri="{BB962C8B-B14F-4D97-AF65-F5344CB8AC3E}">
        <p14:creationId xmlns:p14="http://schemas.microsoft.com/office/powerpoint/2010/main" val="4329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San Diego County</a:t>
            </a:r>
          </a:p>
        </p:txBody>
      </p:sp>
      <p:pic>
        <p:nvPicPr>
          <p:cNvPr id="2" name="Picture 1">
            <a:extLst>
              <a:ext uri="{FF2B5EF4-FFF2-40B4-BE49-F238E27FC236}">
                <a16:creationId xmlns:a16="http://schemas.microsoft.com/office/drawing/2014/main" id="{BA1EEDA4-A25A-49F2-A766-CEE3C35A7738}"/>
              </a:ext>
            </a:extLst>
          </p:cNvPr>
          <p:cNvPicPr/>
          <p:nvPr/>
        </p:nvPicPr>
        <p:blipFill>
          <a:blip r:embed="rId2"/>
          <a:stretch>
            <a:fillRect/>
          </a:stretch>
        </p:blipFill>
        <p:spPr>
          <a:xfrm>
            <a:off x="1371600" y="1920240"/>
            <a:ext cx="6530376" cy="4480418"/>
          </a:xfrm>
          <a:prstGeom prst="rect">
            <a:avLst/>
          </a:prstGeom>
        </p:spPr>
      </p:pic>
    </p:spTree>
    <p:extLst>
      <p:ext uri="{BB962C8B-B14F-4D97-AF65-F5344CB8AC3E}">
        <p14:creationId xmlns:p14="http://schemas.microsoft.com/office/powerpoint/2010/main" val="123566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46D807-89C2-47EE-85F8-99D4A821E07B}"/>
              </a:ext>
            </a:extLst>
          </p:cNvPr>
          <p:cNvSpPr txBox="1"/>
          <p:nvPr/>
        </p:nvSpPr>
        <p:spPr>
          <a:xfrm>
            <a:off x="639648" y="1032344"/>
            <a:ext cx="6856305" cy="632674"/>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EMPLOYMENT RECOVERY CONTINUES</a:t>
            </a:r>
          </a:p>
          <a:p>
            <a:pPr>
              <a:lnSpc>
                <a:spcPts val="2625"/>
              </a:lnSpc>
            </a:pPr>
            <a:r>
              <a:rPr lang="en-US" dirty="0">
                <a:solidFill>
                  <a:srgbClr val="7B7C77"/>
                </a:solidFill>
                <a:latin typeface="Lato" panose="020F0502020204030203" pitchFamily="34" charset="0"/>
              </a:rPr>
              <a:t>Labor market ends the Omicron wave on strong footing</a:t>
            </a:r>
          </a:p>
        </p:txBody>
      </p:sp>
      <p:sp>
        <p:nvSpPr>
          <p:cNvPr id="6" name="TextBox 5">
            <a:extLst>
              <a:ext uri="{FF2B5EF4-FFF2-40B4-BE49-F238E27FC236}">
                <a16:creationId xmlns:a16="http://schemas.microsoft.com/office/drawing/2014/main" id="{24215DD9-95D8-49FA-8D9B-E09A85303897}"/>
              </a:ext>
            </a:extLst>
          </p:cNvPr>
          <p:cNvSpPr txBox="1"/>
          <p:nvPr/>
        </p:nvSpPr>
        <p:spPr>
          <a:xfrm>
            <a:off x="6638544" y="2450778"/>
            <a:ext cx="2287453" cy="954107"/>
          </a:xfrm>
          <a:prstGeom prst="rect">
            <a:avLst/>
          </a:prstGeom>
          <a:solidFill>
            <a:schemeClr val="accent1">
              <a:lumMod val="20000"/>
              <a:lumOff val="80000"/>
            </a:schemeClr>
          </a:solidFill>
        </p:spPr>
        <p:txBody>
          <a:bodyPr wrap="square" lIns="91440" tIns="45720" rIns="91440" bIns="45720" anchor="t">
            <a:spAutoFit/>
          </a:bodyPr>
          <a:lstStyle/>
          <a:p>
            <a:r>
              <a:rPr lang="en-US" sz="1400" dirty="0">
                <a:solidFill>
                  <a:srgbClr val="002060"/>
                </a:solidFill>
              </a:rPr>
              <a:t>Job creation gained further momentum with payrolls up by 678,000 in February, stronger-than-expected.</a:t>
            </a:r>
          </a:p>
        </p:txBody>
      </p:sp>
      <p:pic>
        <p:nvPicPr>
          <p:cNvPr id="4" name="Picture 3">
            <a:extLst>
              <a:ext uri="{FF2B5EF4-FFF2-40B4-BE49-F238E27FC236}">
                <a16:creationId xmlns:a16="http://schemas.microsoft.com/office/drawing/2014/main" id="{9004F7C3-3101-48B4-97D5-72E6A09C8782}"/>
              </a:ext>
            </a:extLst>
          </p:cNvPr>
          <p:cNvPicPr>
            <a:picLocks noChangeAspect="1"/>
          </p:cNvPicPr>
          <p:nvPr/>
        </p:nvPicPr>
        <p:blipFill>
          <a:blip r:embed="rId3"/>
          <a:stretch>
            <a:fillRect/>
          </a:stretch>
        </p:blipFill>
        <p:spPr>
          <a:xfrm>
            <a:off x="639648" y="1756499"/>
            <a:ext cx="5511800" cy="4400550"/>
          </a:xfrm>
          <a:prstGeom prst="rect">
            <a:avLst/>
          </a:prstGeom>
        </p:spPr>
      </p:pic>
    </p:spTree>
    <p:extLst>
      <p:ext uri="{BB962C8B-B14F-4D97-AF65-F5344CB8AC3E}">
        <p14:creationId xmlns:p14="http://schemas.microsoft.com/office/powerpoint/2010/main" val="30787288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3053CD-6140-0648-B25B-57AE926D746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4125"/>
            <a:ext cx="7498080" cy="4498848"/>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San Diego County: Occupancy</a:t>
            </a:r>
          </a:p>
        </p:txBody>
      </p:sp>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91696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E14757-3725-0749-9C3C-C8AC0DDE27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24862"/>
            <a:ext cx="7456883" cy="4474129"/>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San Diego County: ADR</a:t>
            </a:r>
          </a:p>
        </p:txBody>
      </p:sp>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37083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FC17D-F8C3-0F48-84D4-4FB2BCF68F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24872"/>
            <a:ext cx="7498080" cy="4498848"/>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San Diego County: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17964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408B6C-E5A2-7E43-8BF0-7E4D49A580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4124"/>
            <a:ext cx="7491430" cy="4494858"/>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San Diego County: Room Revenue</a:t>
            </a:r>
          </a:p>
        </p:txBody>
      </p:sp>
      <p:sp>
        <p:nvSpPr>
          <p:cNvPr id="5" name="TextBox 4">
            <a:extLst>
              <a:ext uri="{FF2B5EF4-FFF2-40B4-BE49-F238E27FC236}">
                <a16:creationId xmlns:a16="http://schemas.microsoft.com/office/drawing/2014/main" id="{A2320628-3E4A-BF4E-80C3-A58CEC2018C5}"/>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57873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275A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(San Francisco Bay Area)</a:t>
            </a:r>
          </a:p>
        </p:txBody>
      </p:sp>
    </p:spTree>
    <p:extLst>
      <p:ext uri="{BB962C8B-B14F-4D97-AF65-F5344CB8AC3E}">
        <p14:creationId xmlns:p14="http://schemas.microsoft.com/office/powerpoint/2010/main" val="183709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San Francisco Bay Area</a:t>
            </a:r>
          </a:p>
        </p:txBody>
      </p:sp>
      <p:pic>
        <p:nvPicPr>
          <p:cNvPr id="2" name="Picture 1">
            <a:extLst>
              <a:ext uri="{FF2B5EF4-FFF2-40B4-BE49-F238E27FC236}">
                <a16:creationId xmlns:a16="http://schemas.microsoft.com/office/drawing/2014/main" id="{C00A041E-91F3-41F2-AB2E-CB5A546FAB8C}"/>
              </a:ext>
            </a:extLst>
          </p:cNvPr>
          <p:cNvPicPr/>
          <p:nvPr/>
        </p:nvPicPr>
        <p:blipFill>
          <a:blip r:embed="rId2"/>
          <a:stretch>
            <a:fillRect/>
          </a:stretch>
        </p:blipFill>
        <p:spPr>
          <a:xfrm>
            <a:off x="1371600" y="1920240"/>
            <a:ext cx="6530376" cy="4480418"/>
          </a:xfrm>
          <a:prstGeom prst="rect">
            <a:avLst/>
          </a:prstGeom>
        </p:spPr>
      </p:pic>
    </p:spTree>
    <p:extLst>
      <p:ext uri="{BB962C8B-B14F-4D97-AF65-F5344CB8AC3E}">
        <p14:creationId xmlns:p14="http://schemas.microsoft.com/office/powerpoint/2010/main" val="9913854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D52A27-A637-C648-9BA9-FAB8053FFB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24862"/>
            <a:ext cx="7456883" cy="4474129"/>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San Francisco Bay Area: Occupancy</a:t>
            </a:r>
          </a:p>
        </p:txBody>
      </p:sp>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400747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9D447C-671B-B744-ACA8-5DCC3E1239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24862"/>
            <a:ext cx="7456883" cy="4474129"/>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San Francisco Bay Area: ADR</a:t>
            </a:r>
          </a:p>
        </p:txBody>
      </p:sp>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68393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734FA9-264F-D644-93FE-24BB4FD569E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793472"/>
            <a:ext cx="7491430" cy="4494858"/>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San Francisco Bay Area: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67906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469F05-DD42-7A46-AFE7-550759D038F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4154"/>
            <a:ext cx="7603133" cy="4561879"/>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San Francisco Bay Area: Room Revenue</a:t>
            </a:r>
          </a:p>
        </p:txBody>
      </p:sp>
      <p:sp>
        <p:nvSpPr>
          <p:cNvPr id="5" name="TextBox 4">
            <a:extLst>
              <a:ext uri="{FF2B5EF4-FFF2-40B4-BE49-F238E27FC236}">
                <a16:creationId xmlns:a16="http://schemas.microsoft.com/office/drawing/2014/main" id="{A2320628-3E4A-BF4E-80C3-A58CEC2018C5}"/>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64658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46D807-89C2-47EE-85F8-99D4A821E07B}"/>
              </a:ext>
            </a:extLst>
          </p:cNvPr>
          <p:cNvSpPr txBox="1"/>
          <p:nvPr/>
        </p:nvSpPr>
        <p:spPr>
          <a:xfrm>
            <a:off x="639648" y="1032344"/>
            <a:ext cx="6856305" cy="632674"/>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NON-FARM PAYROLL EMPLOYMENT</a:t>
            </a:r>
          </a:p>
          <a:p>
            <a:pPr>
              <a:lnSpc>
                <a:spcPts val="2625"/>
              </a:lnSpc>
            </a:pPr>
            <a:r>
              <a:rPr lang="en-US" dirty="0">
                <a:solidFill>
                  <a:srgbClr val="7B7C77"/>
                </a:solidFill>
                <a:latin typeface="Lato" panose="020F0502020204030203" pitchFamily="34" charset="0"/>
              </a:rPr>
              <a:t>An uninspiring jobs report in November</a:t>
            </a:r>
          </a:p>
        </p:txBody>
      </p:sp>
      <p:sp>
        <p:nvSpPr>
          <p:cNvPr id="7" name="TextBox 6">
            <a:extLst>
              <a:ext uri="{FF2B5EF4-FFF2-40B4-BE49-F238E27FC236}">
                <a16:creationId xmlns:a16="http://schemas.microsoft.com/office/drawing/2014/main" id="{C3E0B08C-8479-4F4F-B643-171FC775664A}"/>
              </a:ext>
            </a:extLst>
          </p:cNvPr>
          <p:cNvSpPr txBox="1"/>
          <p:nvPr/>
        </p:nvSpPr>
        <p:spPr>
          <a:xfrm>
            <a:off x="6758601" y="3004775"/>
            <a:ext cx="2108770" cy="954107"/>
          </a:xfrm>
          <a:prstGeom prst="rect">
            <a:avLst/>
          </a:prstGeom>
          <a:solidFill>
            <a:schemeClr val="accent1">
              <a:lumMod val="20000"/>
              <a:lumOff val="80000"/>
            </a:schemeClr>
          </a:solidFill>
        </p:spPr>
        <p:txBody>
          <a:bodyPr wrap="square">
            <a:spAutoFit/>
          </a:bodyPr>
          <a:lstStyle/>
          <a:p>
            <a:r>
              <a:rPr lang="en-US" sz="1400" dirty="0">
                <a:solidFill>
                  <a:srgbClr val="002060"/>
                </a:solidFill>
              </a:rPr>
              <a:t>The shortfall of jobs relative to pre-Covid levels has shrunk to just 2.1 million</a:t>
            </a:r>
          </a:p>
        </p:txBody>
      </p:sp>
      <p:pic>
        <p:nvPicPr>
          <p:cNvPr id="4" name="Picture 3">
            <a:extLst>
              <a:ext uri="{FF2B5EF4-FFF2-40B4-BE49-F238E27FC236}">
                <a16:creationId xmlns:a16="http://schemas.microsoft.com/office/drawing/2014/main" id="{1D84A8B9-D589-4B1A-8470-AABA22ABFDA5}"/>
              </a:ext>
            </a:extLst>
          </p:cNvPr>
          <p:cNvPicPr>
            <a:picLocks noChangeAspect="1"/>
          </p:cNvPicPr>
          <p:nvPr/>
        </p:nvPicPr>
        <p:blipFill>
          <a:blip r:embed="rId3"/>
          <a:stretch>
            <a:fillRect/>
          </a:stretch>
        </p:blipFill>
        <p:spPr>
          <a:xfrm>
            <a:off x="593597" y="1855968"/>
            <a:ext cx="5403850" cy="4324350"/>
          </a:xfrm>
          <a:prstGeom prst="rect">
            <a:avLst/>
          </a:prstGeom>
        </p:spPr>
      </p:pic>
    </p:spTree>
    <p:extLst>
      <p:ext uri="{BB962C8B-B14F-4D97-AF65-F5344CB8AC3E}">
        <p14:creationId xmlns:p14="http://schemas.microsoft.com/office/powerpoint/2010/main" val="33065462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CuadroTexto">
            <a:extLst>
              <a:ext uri="{FF2B5EF4-FFF2-40B4-BE49-F238E27FC236}">
                <a16:creationId xmlns:a16="http://schemas.microsoft.com/office/drawing/2014/main" id="{F75E458D-4C4A-4635-80B8-7708CE120011}"/>
              </a:ext>
            </a:extLst>
          </p:cNvPr>
          <p:cNvSpPr txBox="1"/>
          <p:nvPr/>
        </p:nvSpPr>
        <p:spPr>
          <a:xfrm>
            <a:off x="423991" y="2207558"/>
            <a:ext cx="3820349" cy="2811219"/>
          </a:xfrm>
          <a:prstGeom prst="rect">
            <a:avLst/>
          </a:prstGeom>
          <a:noFill/>
        </p:spPr>
        <p:txBody>
          <a:bodyPr wrap="square">
            <a:spAutoFit/>
          </a:bodyPr>
          <a:lstStyle/>
          <a:p>
            <a:pPr>
              <a:lnSpc>
                <a:spcPts val="1700"/>
              </a:lnSpc>
              <a:spcAft>
                <a:spcPts val="500"/>
              </a:spcAft>
              <a:defRPr/>
            </a:pPr>
            <a:r>
              <a:rPr lang="en-US" sz="1000" dirty="0">
                <a:latin typeface="Lato" charset="0"/>
                <a:ea typeface="Lato" charset="0"/>
                <a:cs typeface="Lato" charset="0"/>
              </a:rPr>
              <a:t>Tourism Economics is an Oxford Economics company with a singular objective: combine an understanding of tourism dynamics with rigorous economics in order to answer the most important questions facing destinations, developers, and strategic planners. By combining quantitative methods with industry knowledge, Tourism economics designs custom market strategies, destination recovery plans, tourism forecasting models, tourism policy analysis and economic impact studies.</a:t>
            </a:r>
          </a:p>
          <a:p>
            <a:pPr>
              <a:lnSpc>
                <a:spcPts val="1700"/>
              </a:lnSpc>
              <a:spcAft>
                <a:spcPts val="500"/>
              </a:spcAft>
              <a:defRPr/>
            </a:pPr>
            <a:r>
              <a:rPr lang="en-US" sz="1000" dirty="0">
                <a:latin typeface="Lato" charset="0"/>
                <a:ea typeface="Lato" charset="0"/>
                <a:cs typeface="Lato" charset="0"/>
              </a:rPr>
              <a:t>With over four decades of experience of our principal consultants, it is our passion to work as partners with our clients to achieve a destination's full potential.</a:t>
            </a:r>
          </a:p>
          <a:p>
            <a:pPr>
              <a:lnSpc>
                <a:spcPts val="1700"/>
              </a:lnSpc>
              <a:spcAft>
                <a:spcPts val="500"/>
              </a:spcAft>
              <a:defRPr/>
            </a:pPr>
            <a:endParaRPr lang="en-US" sz="1000" dirty="0">
              <a:latin typeface="Lato" charset="0"/>
              <a:ea typeface="Lato" charset="0"/>
              <a:cs typeface="Lato" charset="0"/>
            </a:endParaRPr>
          </a:p>
        </p:txBody>
      </p:sp>
      <p:sp>
        <p:nvSpPr>
          <p:cNvPr id="4" name="TextBox 3">
            <a:extLst>
              <a:ext uri="{FF2B5EF4-FFF2-40B4-BE49-F238E27FC236}">
                <a16:creationId xmlns:a16="http://schemas.microsoft.com/office/drawing/2014/main" id="{5548A700-32FB-47CA-B439-66DB9754761E}"/>
              </a:ext>
            </a:extLst>
          </p:cNvPr>
          <p:cNvSpPr txBox="1"/>
          <p:nvPr/>
        </p:nvSpPr>
        <p:spPr>
          <a:xfrm>
            <a:off x="470585" y="1113922"/>
            <a:ext cx="429811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About Tourism Economics</a:t>
            </a:r>
          </a:p>
        </p:txBody>
      </p:sp>
      <p:sp>
        <p:nvSpPr>
          <p:cNvPr id="9" name="7 CuadroTexto">
            <a:extLst>
              <a:ext uri="{FF2B5EF4-FFF2-40B4-BE49-F238E27FC236}">
                <a16:creationId xmlns:a16="http://schemas.microsoft.com/office/drawing/2014/main" id="{95E0C98C-B660-4204-AB70-67D6F3E353D1}"/>
              </a:ext>
            </a:extLst>
          </p:cNvPr>
          <p:cNvSpPr txBox="1"/>
          <p:nvPr/>
        </p:nvSpPr>
        <p:spPr>
          <a:xfrm>
            <a:off x="4630231" y="2204863"/>
            <a:ext cx="3820349" cy="2246962"/>
          </a:xfrm>
          <a:prstGeom prst="rect">
            <a:avLst/>
          </a:prstGeom>
          <a:noFill/>
        </p:spPr>
        <p:txBody>
          <a:bodyPr wrap="square">
            <a:spAutoFit/>
          </a:bodyPr>
          <a:lstStyle/>
          <a:p>
            <a:pPr>
              <a:lnSpc>
                <a:spcPts val="1700"/>
              </a:lnSpc>
              <a:spcAft>
                <a:spcPts val="500"/>
              </a:spcAft>
              <a:defRPr/>
            </a:pPr>
            <a:r>
              <a:rPr lang="en-US" sz="1000" dirty="0">
                <a:latin typeface="Lato" charset="0"/>
                <a:ea typeface="Lato" charset="0"/>
                <a:cs typeface="Lato" charset="0"/>
              </a:rPr>
              <a:t>Oxford Economics is one of the world's leading providers of economic analysis, forecasts and consulting advice. Founded in 1981 as a joint venture with Oxford University's business college, Oxford Economics enjoys a reputation for high quality , Quantitative analysis and evidence-based advice. For this, it draws on its own staff of more than 250 professional economics; a dedicated data analysis team; global modeling tools, and a range of partner institutions in Europe, the US and in the United Nations Project Link. Oxford economics has offices in London, Oxford, Dubai, Philadelphia and Belfast.</a:t>
            </a:r>
          </a:p>
        </p:txBody>
      </p:sp>
      <p:sp>
        <p:nvSpPr>
          <p:cNvPr id="5" name="Rectangle 4">
            <a:extLst>
              <a:ext uri="{FF2B5EF4-FFF2-40B4-BE49-F238E27FC236}">
                <a16:creationId xmlns:a16="http://schemas.microsoft.com/office/drawing/2014/main" id="{36F99DCE-24E7-47BB-A58A-997355433A22}"/>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CAC324-AE8B-463D-BF88-D08576D5EF25}"/>
              </a:ext>
            </a:extLst>
          </p:cNvPr>
          <p:cNvSpPr txBox="1"/>
          <p:nvPr/>
        </p:nvSpPr>
        <p:spPr>
          <a:xfrm>
            <a:off x="429840" y="6009026"/>
            <a:ext cx="4469822" cy="498406"/>
          </a:xfrm>
          <a:prstGeom prst="rect">
            <a:avLst/>
          </a:prstGeom>
          <a:noFill/>
        </p:spPr>
        <p:txBody>
          <a:bodyPr wrap="square" rtlCol="0">
            <a:spAutoFit/>
          </a:bodyPr>
          <a:lstStyle/>
          <a:p>
            <a:pPr>
              <a:lnSpc>
                <a:spcPts val="1733"/>
              </a:lnSpc>
              <a:defRPr/>
            </a:pPr>
            <a:r>
              <a:rPr lang="en-US" sz="900" dirty="0">
                <a:solidFill>
                  <a:srgbClr val="5B9BD5"/>
                </a:solidFill>
                <a:latin typeface="Lato" charset="0"/>
                <a:ea typeface="Lato" charset="0"/>
                <a:cs typeface="Lato" charset="0"/>
              </a:rPr>
              <a:t>For more information:</a:t>
            </a:r>
          </a:p>
          <a:p>
            <a:pPr>
              <a:lnSpc>
                <a:spcPts val="1733"/>
              </a:lnSpc>
              <a:defRPr/>
            </a:pPr>
            <a:r>
              <a:rPr lang="en-US" sz="900" dirty="0">
                <a:solidFill>
                  <a:srgbClr val="5B9BD5"/>
                </a:solidFill>
                <a:latin typeface="Lato" charset="0"/>
                <a:ea typeface="Lato" charset="0"/>
                <a:cs typeface="Lato" charset="0"/>
              </a:rPr>
              <a:t>info@tourismeconomics.com </a:t>
            </a:r>
          </a:p>
        </p:txBody>
      </p:sp>
    </p:spTree>
    <p:extLst>
      <p:ext uri="{BB962C8B-B14F-4D97-AF65-F5344CB8AC3E}">
        <p14:creationId xmlns:p14="http://schemas.microsoft.com/office/powerpoint/2010/main" val="118482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17956</TotalTime>
  <Words>1767</Words>
  <Application>Microsoft Macintosh PowerPoint</Application>
  <PresentationFormat>On-screen Show (4:3)</PresentationFormat>
  <Paragraphs>224</Paragraphs>
  <Slides>90</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90</vt:i4>
      </vt:variant>
    </vt:vector>
  </HeadingPairs>
  <TitlesOfParts>
    <vt:vector size="100" baseType="lpstr">
      <vt:lpstr>Lato Black</vt:lpstr>
      <vt:lpstr>Calibri</vt:lpstr>
      <vt:lpstr>Arial</vt:lpstr>
      <vt:lpstr>Wingdings</vt:lpstr>
      <vt:lpstr>Calibri Light</vt:lpstr>
      <vt:lpstr>Lato</vt:lpstr>
      <vt:lpstr>Lato</vt:lpstr>
      <vt:lpstr>News Gothic MT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Lodging Forecast (Central Coast)</vt:lpstr>
      <vt:lpstr>PowerPoint Presentation</vt:lpstr>
      <vt:lpstr>PowerPoint Presentation</vt:lpstr>
      <vt:lpstr>PowerPoint Presentation</vt:lpstr>
      <vt:lpstr>PowerPoint Presentation</vt:lpstr>
      <vt:lpstr>PowerPoint Presentation</vt:lpstr>
      <vt:lpstr>Lodging Forecast (Central Valley)</vt:lpstr>
      <vt:lpstr>PowerPoint Presentation</vt:lpstr>
      <vt:lpstr>PowerPoint Presentation</vt:lpstr>
      <vt:lpstr>PowerPoint Presentation</vt:lpstr>
      <vt:lpstr>PowerPoint Presentation</vt:lpstr>
      <vt:lpstr>PowerPoint Presentation</vt:lpstr>
      <vt:lpstr>Lodging Forecast (Deserts)</vt:lpstr>
      <vt:lpstr>PowerPoint Presentation</vt:lpstr>
      <vt:lpstr>PowerPoint Presentation</vt:lpstr>
      <vt:lpstr>PowerPoint Presentation</vt:lpstr>
      <vt:lpstr>PowerPoint Presentation</vt:lpstr>
      <vt:lpstr>PowerPoint Presentation</vt:lpstr>
      <vt:lpstr>Lodging Forecast (Gold Country)</vt:lpstr>
      <vt:lpstr>PowerPoint Presentation</vt:lpstr>
      <vt:lpstr>PowerPoint Presentation</vt:lpstr>
      <vt:lpstr>PowerPoint Presentation</vt:lpstr>
      <vt:lpstr>PowerPoint Presentation</vt:lpstr>
      <vt:lpstr>PowerPoint Presentation</vt:lpstr>
      <vt:lpstr>Lodging Forecast (High Sierra)</vt:lpstr>
      <vt:lpstr>PowerPoint Presentation</vt:lpstr>
      <vt:lpstr>PowerPoint Presentation</vt:lpstr>
      <vt:lpstr>PowerPoint Presentation</vt:lpstr>
      <vt:lpstr>PowerPoint Presentation</vt:lpstr>
      <vt:lpstr>PowerPoint Presentation</vt:lpstr>
      <vt:lpstr>Lodging Forecast (Inland Empire)</vt:lpstr>
      <vt:lpstr>PowerPoint Presentation</vt:lpstr>
      <vt:lpstr>PowerPoint Presentation</vt:lpstr>
      <vt:lpstr>PowerPoint Presentation</vt:lpstr>
      <vt:lpstr>PowerPoint Presentation</vt:lpstr>
      <vt:lpstr>PowerPoint Presentation</vt:lpstr>
      <vt:lpstr>Lodging Forecast (Los Angeles County)</vt:lpstr>
      <vt:lpstr>PowerPoint Presentation</vt:lpstr>
      <vt:lpstr>PowerPoint Presentation</vt:lpstr>
      <vt:lpstr>PowerPoint Presentation</vt:lpstr>
      <vt:lpstr>PowerPoint Presentation</vt:lpstr>
      <vt:lpstr>PowerPoint Presentation</vt:lpstr>
      <vt:lpstr>Lodging Forecast (North Coast)</vt:lpstr>
      <vt:lpstr>PowerPoint Presentation</vt:lpstr>
      <vt:lpstr>PowerPoint Presentation</vt:lpstr>
      <vt:lpstr>PowerPoint Presentation</vt:lpstr>
      <vt:lpstr>PowerPoint Presentation</vt:lpstr>
      <vt:lpstr>PowerPoint Presentation</vt:lpstr>
      <vt:lpstr>Lodging Forecast (Orange County)</vt:lpstr>
      <vt:lpstr>PowerPoint Presentation</vt:lpstr>
      <vt:lpstr>PowerPoint Presentation</vt:lpstr>
      <vt:lpstr>PowerPoint Presentation</vt:lpstr>
      <vt:lpstr>PowerPoint Presentation</vt:lpstr>
      <vt:lpstr>PowerPoint Presentation</vt:lpstr>
      <vt:lpstr>PowerPoint Presentation</vt:lpstr>
      <vt:lpstr>Lodging Forecast (San Diego County)</vt:lpstr>
      <vt:lpstr>PowerPoint Presentation</vt:lpstr>
      <vt:lpstr>PowerPoint Presentation</vt:lpstr>
      <vt:lpstr>PowerPoint Presentation</vt:lpstr>
      <vt:lpstr>PowerPoint Presentation</vt:lpstr>
      <vt:lpstr>PowerPoint Presentation</vt:lpstr>
      <vt:lpstr>Lodging Forecast (San Francisco Bay Area)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Dewa Pastika Bagya</dc:creator>
  <cp:lastModifiedBy>Ani Chibukhchyan</cp:lastModifiedBy>
  <cp:revision>917</cp:revision>
  <cp:lastPrinted>2019-09-26T18:59:25Z</cp:lastPrinted>
  <dcterms:created xsi:type="dcterms:W3CDTF">2018-11-21T06:39:41Z</dcterms:created>
  <dcterms:modified xsi:type="dcterms:W3CDTF">2022-05-09T16:17:47Z</dcterms:modified>
</cp:coreProperties>
</file>