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charts/chart132.xml" ContentType="application/vnd.openxmlformats-officedocument.drawingml.chart+xml"/>
  <Override PartName="/ppt/charts/style132.xml" ContentType="application/vnd.ms-office.chartstyle+xml"/>
  <Override PartName="/ppt/charts/colors132.xml" ContentType="application/vnd.ms-office.chartcolorstyle+xml"/>
  <Override PartName="/ppt/charts/chart133.xml" ContentType="application/vnd.openxmlformats-officedocument.drawingml.chart+xml"/>
  <Override PartName="/ppt/charts/style133.xml" ContentType="application/vnd.ms-office.chartstyle+xml"/>
  <Override PartName="/ppt/charts/colors133.xml" ContentType="application/vnd.ms-office.chartcolorstyle+xml"/>
  <Override PartName="/ppt/charts/chart134.xml" ContentType="application/vnd.openxmlformats-officedocument.drawingml.chart+xml"/>
  <Override PartName="/ppt/charts/style134.xml" ContentType="application/vnd.ms-office.chartstyle+xml"/>
  <Override PartName="/ppt/charts/colors134.xml" ContentType="application/vnd.ms-office.chartcolorstyle+xml"/>
  <Override PartName="/ppt/charts/chart135.xml" ContentType="application/vnd.openxmlformats-officedocument.drawingml.chart+xml"/>
  <Override PartName="/ppt/charts/style135.xml" ContentType="application/vnd.ms-office.chartstyle+xml"/>
  <Override PartName="/ppt/charts/colors135.xml" ContentType="application/vnd.ms-office.chartcolorstyle+xml"/>
  <Override PartName="/ppt/charts/chart136.xml" ContentType="application/vnd.openxmlformats-officedocument.drawingml.chart+xml"/>
  <Override PartName="/ppt/charts/style136.xml" ContentType="application/vnd.ms-office.chartstyle+xml"/>
  <Override PartName="/ppt/charts/colors136.xml" ContentType="application/vnd.ms-office.chartcolorstyle+xml"/>
  <Override PartName="/ppt/charts/chart137.xml" ContentType="application/vnd.openxmlformats-officedocument.drawingml.chart+xml"/>
  <Override PartName="/ppt/charts/style137.xml" ContentType="application/vnd.ms-office.chartstyle+xml"/>
  <Override PartName="/ppt/charts/colors137.xml" ContentType="application/vnd.ms-office.chartcolorstyle+xml"/>
  <Override PartName="/ppt/charts/chart138.xml" ContentType="application/vnd.openxmlformats-officedocument.drawingml.chart+xml"/>
  <Override PartName="/ppt/charts/style138.xml" ContentType="application/vnd.ms-office.chartstyle+xml"/>
  <Override PartName="/ppt/charts/colors138.xml" ContentType="application/vnd.ms-office.chartcolorstyle+xml"/>
  <Override PartName="/ppt/charts/chart139.xml" ContentType="application/vnd.openxmlformats-officedocument.drawingml.chart+xml"/>
  <Override PartName="/ppt/charts/style139.xml" ContentType="application/vnd.ms-office.chartstyle+xml"/>
  <Override PartName="/ppt/charts/colors139.xml" ContentType="application/vnd.ms-office.chartcolorstyle+xml"/>
  <Override PartName="/ppt/charts/chart140.xml" ContentType="application/vnd.openxmlformats-officedocument.drawingml.chart+xml"/>
  <Override PartName="/ppt/charts/style140.xml" ContentType="application/vnd.ms-office.chartstyle+xml"/>
  <Override PartName="/ppt/charts/colors140.xml" ContentType="application/vnd.ms-office.chartcolorstyle+xml"/>
  <Override PartName="/ppt/charts/chart141.xml" ContentType="application/vnd.openxmlformats-officedocument.drawingml.chart+xml"/>
  <Override PartName="/ppt/charts/style141.xml" ContentType="application/vnd.ms-office.chartstyle+xml"/>
  <Override PartName="/ppt/charts/colors141.xml" ContentType="application/vnd.ms-office.chartcolorstyle+xml"/>
  <Override PartName="/ppt/charts/chart142.xml" ContentType="application/vnd.openxmlformats-officedocument.drawingml.chart+xml"/>
  <Override PartName="/ppt/charts/style142.xml" ContentType="application/vnd.ms-office.chartstyle+xml"/>
  <Override PartName="/ppt/charts/colors142.xml" ContentType="application/vnd.ms-office.chartcolorstyle+xml"/>
  <Override PartName="/ppt/charts/chart143.xml" ContentType="application/vnd.openxmlformats-officedocument.drawingml.chart+xml"/>
  <Override PartName="/ppt/charts/style143.xml" ContentType="application/vnd.ms-office.chartstyle+xml"/>
  <Override PartName="/ppt/charts/colors143.xml" ContentType="application/vnd.ms-office.chartcolorstyle+xml"/>
  <Override PartName="/ppt/charts/chart144.xml" ContentType="application/vnd.openxmlformats-officedocument.drawingml.chart+xml"/>
  <Override PartName="/ppt/charts/style144.xml" ContentType="application/vnd.ms-office.chartstyle+xml"/>
  <Override PartName="/ppt/charts/colors144.xml" ContentType="application/vnd.ms-office.chartcolorstyle+xml"/>
  <Override PartName="/ppt/charts/chart145.xml" ContentType="application/vnd.openxmlformats-officedocument.drawingml.chart+xml"/>
  <Override PartName="/ppt/charts/style145.xml" ContentType="application/vnd.ms-office.chartstyle+xml"/>
  <Override PartName="/ppt/charts/colors145.xml" ContentType="application/vnd.ms-office.chartcolorstyle+xml"/>
  <Override PartName="/ppt/charts/chart146.xml" ContentType="application/vnd.openxmlformats-officedocument.drawingml.chart+xml"/>
  <Override PartName="/ppt/charts/style146.xml" ContentType="application/vnd.ms-office.chartstyle+xml"/>
  <Override PartName="/ppt/charts/colors146.xml" ContentType="application/vnd.ms-office.chartcolorstyle+xml"/>
  <Override PartName="/ppt/charts/chart147.xml" ContentType="application/vnd.openxmlformats-officedocument.drawingml.chart+xml"/>
  <Override PartName="/ppt/charts/style147.xml" ContentType="application/vnd.ms-office.chartstyle+xml"/>
  <Override PartName="/ppt/charts/colors147.xml" ContentType="application/vnd.ms-office.chartcolorstyle+xml"/>
  <Override PartName="/ppt/charts/chart148.xml" ContentType="application/vnd.openxmlformats-officedocument.drawingml.chart+xml"/>
  <Override PartName="/ppt/charts/style148.xml" ContentType="application/vnd.ms-office.chartstyle+xml"/>
  <Override PartName="/ppt/charts/colors148.xml" ContentType="application/vnd.ms-office.chartcolorstyle+xml"/>
  <Override PartName="/ppt/charts/chart149.xml" ContentType="application/vnd.openxmlformats-officedocument.drawingml.chart+xml"/>
  <Override PartName="/ppt/charts/style149.xml" ContentType="application/vnd.ms-office.chartstyle+xml"/>
  <Override PartName="/ppt/charts/colors149.xml" ContentType="application/vnd.ms-office.chartcolorstyle+xml"/>
  <Override PartName="/ppt/charts/chart150.xml" ContentType="application/vnd.openxmlformats-officedocument.drawingml.chart+xml"/>
  <Override PartName="/ppt/charts/style150.xml" ContentType="application/vnd.ms-office.chartstyle+xml"/>
  <Override PartName="/ppt/charts/colors150.xml" ContentType="application/vnd.ms-office.chartcolorstyle+xml"/>
  <Override PartName="/ppt/charts/chart151.xml" ContentType="application/vnd.openxmlformats-officedocument.drawingml.chart+xml"/>
  <Override PartName="/ppt/charts/style151.xml" ContentType="application/vnd.ms-office.chartstyle+xml"/>
  <Override PartName="/ppt/charts/colors151.xml" ContentType="application/vnd.ms-office.chartcolorstyle+xml"/>
  <Override PartName="/ppt/charts/chart152.xml" ContentType="application/vnd.openxmlformats-officedocument.drawingml.chart+xml"/>
  <Override PartName="/ppt/charts/style152.xml" ContentType="application/vnd.ms-office.chartstyle+xml"/>
  <Override PartName="/ppt/charts/colors152.xml" ContentType="application/vnd.ms-office.chartcolorstyle+xml"/>
  <Override PartName="/ppt/charts/chart153.xml" ContentType="application/vnd.openxmlformats-officedocument.drawingml.chart+xml"/>
  <Override PartName="/ppt/charts/style153.xml" ContentType="application/vnd.ms-office.chartstyle+xml"/>
  <Override PartName="/ppt/charts/colors153.xml" ContentType="application/vnd.ms-office.chartcolorstyle+xml"/>
  <Override PartName="/ppt/charts/chart154.xml" ContentType="application/vnd.openxmlformats-officedocument.drawingml.chart+xml"/>
  <Override PartName="/ppt/charts/style154.xml" ContentType="application/vnd.ms-office.chartstyle+xml"/>
  <Override PartName="/ppt/charts/colors154.xml" ContentType="application/vnd.ms-office.chartcolorstyle+xml"/>
  <Override PartName="/ppt/charts/chart155.xml" ContentType="application/vnd.openxmlformats-officedocument.drawingml.chart+xml"/>
  <Override PartName="/ppt/charts/style155.xml" ContentType="application/vnd.ms-office.chartstyle+xml"/>
  <Override PartName="/ppt/charts/colors155.xml" ContentType="application/vnd.ms-office.chartcolorstyle+xml"/>
  <Override PartName="/ppt/charts/chart156.xml" ContentType="application/vnd.openxmlformats-officedocument.drawingml.chart+xml"/>
  <Override PartName="/ppt/charts/style156.xml" ContentType="application/vnd.ms-office.chartstyle+xml"/>
  <Override PartName="/ppt/charts/colors156.xml" ContentType="application/vnd.ms-office.chartcolorstyle+xml"/>
  <Override PartName="/ppt/charts/chart157.xml" ContentType="application/vnd.openxmlformats-officedocument.drawingml.chart+xml"/>
  <Override PartName="/ppt/charts/style157.xml" ContentType="application/vnd.ms-office.chartstyle+xml"/>
  <Override PartName="/ppt/charts/colors157.xml" ContentType="application/vnd.ms-office.chartcolorstyle+xml"/>
  <Override PartName="/ppt/charts/chart158.xml" ContentType="application/vnd.openxmlformats-officedocument.drawingml.chart+xml"/>
  <Override PartName="/ppt/charts/style158.xml" ContentType="application/vnd.ms-office.chartstyle+xml"/>
  <Override PartName="/ppt/charts/colors158.xml" ContentType="application/vnd.ms-office.chartcolorstyle+xml"/>
  <Override PartName="/ppt/charts/chart159.xml" ContentType="application/vnd.openxmlformats-officedocument.drawingml.chart+xml"/>
  <Override PartName="/ppt/charts/style159.xml" ContentType="application/vnd.ms-office.chartstyle+xml"/>
  <Override PartName="/ppt/charts/colors159.xml" ContentType="application/vnd.ms-office.chartcolorstyle+xml"/>
  <Override PartName="/ppt/charts/chart160.xml" ContentType="application/vnd.openxmlformats-officedocument.drawingml.chart+xml"/>
  <Override PartName="/ppt/charts/style160.xml" ContentType="application/vnd.ms-office.chartstyle+xml"/>
  <Override PartName="/ppt/charts/colors160.xml" ContentType="application/vnd.ms-office.chartcolorstyle+xml"/>
  <Override PartName="/ppt/charts/chart161.xml" ContentType="application/vnd.openxmlformats-officedocument.drawingml.chart+xml"/>
  <Override PartName="/ppt/charts/style161.xml" ContentType="application/vnd.ms-office.chartstyle+xml"/>
  <Override PartName="/ppt/charts/colors161.xml" ContentType="application/vnd.ms-office.chartcolorstyle+xml"/>
  <Override PartName="/ppt/charts/chart162.xml" ContentType="application/vnd.openxmlformats-officedocument.drawingml.chart+xml"/>
  <Override PartName="/ppt/charts/style162.xml" ContentType="application/vnd.ms-office.chartstyle+xml"/>
  <Override PartName="/ppt/charts/colors162.xml" ContentType="application/vnd.ms-office.chartcolorstyle+xml"/>
  <Override PartName="/ppt/charts/chart163.xml" ContentType="application/vnd.openxmlformats-officedocument.drawingml.chart+xml"/>
  <Override PartName="/ppt/charts/style163.xml" ContentType="application/vnd.ms-office.chartstyle+xml"/>
  <Override PartName="/ppt/charts/colors16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4"/>
  </p:notesMasterIdLst>
  <p:sldIdLst>
    <p:sldId id="257" r:id="rId2"/>
    <p:sldId id="258" r:id="rId3"/>
    <p:sldId id="259" r:id="rId4"/>
    <p:sldId id="260" r:id="rId5"/>
    <p:sldId id="261" r:id="rId6"/>
    <p:sldId id="262" r:id="rId7"/>
    <p:sldId id="263" r:id="rId8"/>
    <p:sldId id="264" r:id="rId9"/>
    <p:sldId id="256" r:id="rId10"/>
    <p:sldId id="12714" r:id="rId11"/>
    <p:sldId id="12832" r:id="rId12"/>
    <p:sldId id="12833" r:id="rId13"/>
    <p:sldId id="12834" r:id="rId14"/>
    <p:sldId id="12737" r:id="rId15"/>
    <p:sldId id="267" r:id="rId16"/>
    <p:sldId id="268" r:id="rId17"/>
    <p:sldId id="269" r:id="rId18"/>
    <p:sldId id="270" r:id="rId19"/>
    <p:sldId id="271" r:id="rId20"/>
    <p:sldId id="272" r:id="rId21"/>
    <p:sldId id="273" r:id="rId22"/>
    <p:sldId id="274" r:id="rId23"/>
    <p:sldId id="12705" r:id="rId24"/>
    <p:sldId id="12721" r:id="rId25"/>
    <p:sldId id="276" r:id="rId26"/>
    <p:sldId id="277" r:id="rId27"/>
    <p:sldId id="278" r:id="rId28"/>
    <p:sldId id="279" r:id="rId29"/>
    <p:sldId id="280" r:id="rId30"/>
    <p:sldId id="282" r:id="rId31"/>
    <p:sldId id="283" r:id="rId32"/>
    <p:sldId id="284" r:id="rId33"/>
    <p:sldId id="285" r:id="rId34"/>
    <p:sldId id="286" r:id="rId35"/>
    <p:sldId id="287" r:id="rId36"/>
    <p:sldId id="12853" r:id="rId37"/>
    <p:sldId id="289" r:id="rId38"/>
    <p:sldId id="290" r:id="rId39"/>
    <p:sldId id="12734" r:id="rId40"/>
    <p:sldId id="12736" r:id="rId41"/>
    <p:sldId id="292" r:id="rId42"/>
    <p:sldId id="293" r:id="rId43"/>
    <p:sldId id="294" r:id="rId44"/>
    <p:sldId id="295" r:id="rId45"/>
    <p:sldId id="296" r:id="rId46"/>
    <p:sldId id="298" r:id="rId47"/>
    <p:sldId id="299" r:id="rId48"/>
    <p:sldId id="300" r:id="rId49"/>
    <p:sldId id="12738" r:id="rId50"/>
    <p:sldId id="12739" r:id="rId51"/>
    <p:sldId id="12740" r:id="rId52"/>
    <p:sldId id="12741" r:id="rId53"/>
    <p:sldId id="12854" r:id="rId54"/>
    <p:sldId id="12743" r:id="rId55"/>
    <p:sldId id="12744" r:id="rId56"/>
    <p:sldId id="12844" r:id="rId57"/>
    <p:sldId id="12745" r:id="rId58"/>
    <p:sldId id="12746" r:id="rId59"/>
    <p:sldId id="12747" r:id="rId60"/>
    <p:sldId id="12748" r:id="rId61"/>
    <p:sldId id="12749" r:id="rId62"/>
    <p:sldId id="12750" r:id="rId63"/>
    <p:sldId id="12751" r:id="rId64"/>
    <p:sldId id="12752" r:id="rId65"/>
    <p:sldId id="12753" r:id="rId66"/>
    <p:sldId id="301" r:id="rId67"/>
    <p:sldId id="12848" r:id="rId68"/>
    <p:sldId id="12754" r:id="rId69"/>
    <p:sldId id="12755" r:id="rId70"/>
    <p:sldId id="12850" r:id="rId71"/>
    <p:sldId id="12837" r:id="rId72"/>
    <p:sldId id="12838" r:id="rId73"/>
    <p:sldId id="12759" r:id="rId74"/>
    <p:sldId id="12842" r:id="rId75"/>
    <p:sldId id="12843" r:id="rId76"/>
    <p:sldId id="12761" r:id="rId77"/>
    <p:sldId id="12762" r:id="rId78"/>
    <p:sldId id="12763" r:id="rId79"/>
    <p:sldId id="12764" r:id="rId80"/>
    <p:sldId id="12765" r:id="rId81"/>
    <p:sldId id="12766" r:id="rId82"/>
    <p:sldId id="12855" r:id="rId83"/>
    <p:sldId id="305" r:id="rId84"/>
    <p:sldId id="12769" r:id="rId85"/>
    <p:sldId id="12770" r:id="rId86"/>
    <p:sldId id="12771" r:id="rId87"/>
    <p:sldId id="12772" r:id="rId88"/>
    <p:sldId id="12773" r:id="rId89"/>
    <p:sldId id="12774" r:id="rId90"/>
    <p:sldId id="12718" r:id="rId91"/>
    <p:sldId id="12722" r:id="rId92"/>
    <p:sldId id="12776" r:id="rId93"/>
    <p:sldId id="12777" r:id="rId94"/>
    <p:sldId id="12778" r:id="rId95"/>
    <p:sldId id="12779" r:id="rId96"/>
    <p:sldId id="12780" r:id="rId97"/>
    <p:sldId id="12781" r:id="rId98"/>
    <p:sldId id="306" r:id="rId99"/>
    <p:sldId id="12782" r:id="rId100"/>
    <p:sldId id="12783" r:id="rId101"/>
    <p:sldId id="12784" r:id="rId102"/>
    <p:sldId id="12785" r:id="rId103"/>
    <p:sldId id="12786" r:id="rId104"/>
    <p:sldId id="12787" r:id="rId105"/>
    <p:sldId id="12719" r:id="rId106"/>
    <p:sldId id="12729" r:id="rId107"/>
    <p:sldId id="12789" r:id="rId108"/>
    <p:sldId id="12790" r:id="rId109"/>
    <p:sldId id="12791" r:id="rId110"/>
    <p:sldId id="12792" r:id="rId111"/>
    <p:sldId id="12793" r:id="rId112"/>
    <p:sldId id="12794" r:id="rId113"/>
    <p:sldId id="307" r:id="rId114"/>
    <p:sldId id="325" r:id="rId115"/>
    <p:sldId id="326" r:id="rId116"/>
    <p:sldId id="12795" r:id="rId117"/>
    <p:sldId id="308" r:id="rId118"/>
    <p:sldId id="12796" r:id="rId119"/>
    <p:sldId id="327" r:id="rId120"/>
    <p:sldId id="328" r:id="rId121"/>
    <p:sldId id="12845" r:id="rId122"/>
    <p:sldId id="12797" r:id="rId123"/>
    <p:sldId id="12798" r:id="rId124"/>
    <p:sldId id="12799" r:id="rId125"/>
    <p:sldId id="12800" r:id="rId126"/>
    <p:sldId id="12801" r:id="rId127"/>
    <p:sldId id="12802" r:id="rId128"/>
    <p:sldId id="12803" r:id="rId129"/>
    <p:sldId id="12851" r:id="rId130"/>
    <p:sldId id="12852" r:id="rId131"/>
    <p:sldId id="312" r:id="rId132"/>
    <p:sldId id="12804" r:id="rId133"/>
    <p:sldId id="12805" r:id="rId134"/>
    <p:sldId id="12806" r:id="rId135"/>
    <p:sldId id="12807" r:id="rId136"/>
    <p:sldId id="12808" r:id="rId137"/>
    <p:sldId id="12809" r:id="rId138"/>
    <p:sldId id="12720" r:id="rId139"/>
    <p:sldId id="12730" r:id="rId140"/>
    <p:sldId id="12811" r:id="rId141"/>
    <p:sldId id="12812" r:id="rId142"/>
    <p:sldId id="12813" r:id="rId143"/>
    <p:sldId id="12814" r:id="rId144"/>
    <p:sldId id="12815" r:id="rId145"/>
    <p:sldId id="12816" r:id="rId146"/>
    <p:sldId id="313" r:id="rId147"/>
    <p:sldId id="12817" r:id="rId148"/>
    <p:sldId id="12818" r:id="rId149"/>
    <p:sldId id="12819" r:id="rId150"/>
    <p:sldId id="12839" r:id="rId151"/>
    <p:sldId id="12840" r:id="rId152"/>
    <p:sldId id="12841" r:id="rId153"/>
    <p:sldId id="12823" r:id="rId154"/>
    <p:sldId id="12846" r:id="rId155"/>
    <p:sldId id="12847" r:id="rId156"/>
    <p:sldId id="12825" r:id="rId157"/>
    <p:sldId id="12826" r:id="rId158"/>
    <p:sldId id="12827" r:id="rId159"/>
    <p:sldId id="12828" r:id="rId160"/>
    <p:sldId id="12829" r:id="rId161"/>
    <p:sldId id="12830" r:id="rId162"/>
    <p:sldId id="12835" r:id="rId1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21" autoAdjust="0"/>
    <p:restoredTop sz="94660"/>
  </p:normalViewPr>
  <p:slideViewPr>
    <p:cSldViewPr snapToGrid="0">
      <p:cViewPr varScale="1">
        <p:scale>
          <a:sx n="145" d="100"/>
          <a:sy n="145" d="100"/>
        </p:scale>
        <p:origin x="216" y="43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02.xml"/><Relationship Id="rId1" Type="http://schemas.microsoft.com/office/2011/relationships/chartStyle" Target="style10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03.xml"/><Relationship Id="rId1" Type="http://schemas.microsoft.com/office/2011/relationships/chartStyle" Target="style10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114.xml"/><Relationship Id="rId1" Type="http://schemas.microsoft.com/office/2011/relationships/chartStyle" Target="style114.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117.xml"/><Relationship Id="rId1" Type="http://schemas.microsoft.com/office/2011/relationships/chartStyle" Target="style117.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118.xml"/><Relationship Id="rId1" Type="http://schemas.microsoft.com/office/2011/relationships/chartStyle" Target="style118.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131.xml"/><Relationship Id="rId1" Type="http://schemas.microsoft.com/office/2011/relationships/chartStyle" Target="style131.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132.xml"/><Relationship Id="rId1" Type="http://schemas.microsoft.com/office/2011/relationships/chartStyle" Target="style132.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133.xml"/><Relationship Id="rId1" Type="http://schemas.microsoft.com/office/2011/relationships/chartStyle" Target="style133.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134.xml"/><Relationship Id="rId1" Type="http://schemas.microsoft.com/office/2011/relationships/chartStyle" Target="style134.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135.xml"/><Relationship Id="rId1" Type="http://schemas.microsoft.com/office/2011/relationships/chartStyle" Target="style135.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136.xml"/><Relationship Id="rId1" Type="http://schemas.microsoft.com/office/2011/relationships/chartStyle" Target="style136.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137.xml"/><Relationship Id="rId1" Type="http://schemas.microsoft.com/office/2011/relationships/chartStyle" Target="style137.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138.xml"/><Relationship Id="rId1" Type="http://schemas.microsoft.com/office/2011/relationships/chartStyle" Target="style138.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139.xml"/><Relationship Id="rId1" Type="http://schemas.microsoft.com/office/2011/relationships/chartStyle" Target="style13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140.xml"/><Relationship Id="rId1" Type="http://schemas.microsoft.com/office/2011/relationships/chartStyle" Target="style140.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141.xml"/><Relationship Id="rId1" Type="http://schemas.microsoft.com/office/2011/relationships/chartStyle" Target="style141.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142.xml"/><Relationship Id="rId1" Type="http://schemas.microsoft.com/office/2011/relationships/chartStyle" Target="style142.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143.xml"/><Relationship Id="rId1" Type="http://schemas.microsoft.com/office/2011/relationships/chartStyle" Target="style143.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144.xml"/><Relationship Id="rId1" Type="http://schemas.microsoft.com/office/2011/relationships/chartStyle" Target="style144.xml"/></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145.xml"/><Relationship Id="rId1" Type="http://schemas.microsoft.com/office/2011/relationships/chartStyle" Target="style145.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146.xml"/><Relationship Id="rId1" Type="http://schemas.microsoft.com/office/2011/relationships/chartStyle" Target="style146.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147.xml"/><Relationship Id="rId1" Type="http://schemas.microsoft.com/office/2011/relationships/chartStyle" Target="style147.xml"/></Relationships>
</file>

<file path=ppt/charts/_rels/chart148.xml.rels><?xml version="1.0" encoding="UTF-8" standalone="yes"?>
<Relationships xmlns="http://schemas.openxmlformats.org/package/2006/relationships"><Relationship Id="rId3" Type="http://schemas.openxmlformats.org/officeDocument/2006/relationships/package" Target="../embeddings/Microsoft_Excel_Worksheet147.xlsx"/><Relationship Id="rId2" Type="http://schemas.microsoft.com/office/2011/relationships/chartColorStyle" Target="colors148.xml"/><Relationship Id="rId1" Type="http://schemas.microsoft.com/office/2011/relationships/chartStyle" Target="style148.xml"/></Relationships>
</file>

<file path=ppt/charts/_rels/chart149.xml.rels><?xml version="1.0" encoding="UTF-8" standalone="yes"?>
<Relationships xmlns="http://schemas.openxmlformats.org/package/2006/relationships"><Relationship Id="rId3" Type="http://schemas.openxmlformats.org/officeDocument/2006/relationships/package" Target="../embeddings/Microsoft_Excel_Worksheet148.xlsx"/><Relationship Id="rId2" Type="http://schemas.microsoft.com/office/2011/relationships/chartColorStyle" Target="colors149.xml"/><Relationship Id="rId1" Type="http://schemas.microsoft.com/office/2011/relationships/chartStyle" Target="style14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50.xml.rels><?xml version="1.0" encoding="UTF-8" standalone="yes"?>
<Relationships xmlns="http://schemas.openxmlformats.org/package/2006/relationships"><Relationship Id="rId3" Type="http://schemas.openxmlformats.org/officeDocument/2006/relationships/package" Target="../embeddings/Microsoft_Excel_Worksheet149.xlsx"/><Relationship Id="rId2" Type="http://schemas.microsoft.com/office/2011/relationships/chartColorStyle" Target="colors150.xml"/><Relationship Id="rId1" Type="http://schemas.microsoft.com/office/2011/relationships/chartStyle" Target="style150.xml"/></Relationships>
</file>

<file path=ppt/charts/_rels/chart151.xml.rels><?xml version="1.0" encoding="UTF-8" standalone="yes"?>
<Relationships xmlns="http://schemas.openxmlformats.org/package/2006/relationships"><Relationship Id="rId3" Type="http://schemas.openxmlformats.org/officeDocument/2006/relationships/package" Target="../embeddings/Microsoft_Excel_Worksheet150.xlsx"/><Relationship Id="rId2" Type="http://schemas.microsoft.com/office/2011/relationships/chartColorStyle" Target="colors151.xml"/><Relationship Id="rId1" Type="http://schemas.microsoft.com/office/2011/relationships/chartStyle" Target="style151.xml"/></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152.xml"/><Relationship Id="rId1" Type="http://schemas.microsoft.com/office/2011/relationships/chartStyle" Target="style152.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153.xml"/><Relationship Id="rId1" Type="http://schemas.microsoft.com/office/2011/relationships/chartStyle" Target="style153.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154.xml"/><Relationship Id="rId1" Type="http://schemas.microsoft.com/office/2011/relationships/chartStyle" Target="style154.xml"/></Relationships>
</file>

<file path=ppt/charts/_rels/chart155.xml.rels><?xml version="1.0" encoding="UTF-8" standalone="yes"?>
<Relationships xmlns="http://schemas.openxmlformats.org/package/2006/relationships"><Relationship Id="rId3" Type="http://schemas.openxmlformats.org/officeDocument/2006/relationships/package" Target="../embeddings/Microsoft_Excel_Worksheet154.xlsx"/><Relationship Id="rId2" Type="http://schemas.microsoft.com/office/2011/relationships/chartColorStyle" Target="colors155.xml"/><Relationship Id="rId1" Type="http://schemas.microsoft.com/office/2011/relationships/chartStyle" Target="style155.xml"/></Relationships>
</file>

<file path=ppt/charts/_rels/chart156.xml.rels><?xml version="1.0" encoding="UTF-8" standalone="yes"?>
<Relationships xmlns="http://schemas.openxmlformats.org/package/2006/relationships"><Relationship Id="rId3" Type="http://schemas.openxmlformats.org/officeDocument/2006/relationships/package" Target="../embeddings/Microsoft_Excel_Worksheet155.xlsx"/><Relationship Id="rId2" Type="http://schemas.microsoft.com/office/2011/relationships/chartColorStyle" Target="colors156.xml"/><Relationship Id="rId1" Type="http://schemas.microsoft.com/office/2011/relationships/chartStyle" Target="style156.xml"/></Relationships>
</file>

<file path=ppt/charts/_rels/chart157.xml.rels><?xml version="1.0" encoding="UTF-8" standalone="yes"?>
<Relationships xmlns="http://schemas.openxmlformats.org/package/2006/relationships"><Relationship Id="rId3" Type="http://schemas.openxmlformats.org/officeDocument/2006/relationships/package" Target="../embeddings/Microsoft_Excel_Worksheet156.xlsx"/><Relationship Id="rId2" Type="http://schemas.microsoft.com/office/2011/relationships/chartColorStyle" Target="colors157.xml"/><Relationship Id="rId1" Type="http://schemas.microsoft.com/office/2011/relationships/chartStyle" Target="style157.xml"/></Relationships>
</file>

<file path=ppt/charts/_rels/chart158.xml.rels><?xml version="1.0" encoding="UTF-8" standalone="yes"?>
<Relationships xmlns="http://schemas.openxmlformats.org/package/2006/relationships"><Relationship Id="rId3" Type="http://schemas.openxmlformats.org/officeDocument/2006/relationships/package" Target="../embeddings/Microsoft_Excel_Worksheet157.xlsx"/><Relationship Id="rId2" Type="http://schemas.microsoft.com/office/2011/relationships/chartColorStyle" Target="colors158.xml"/><Relationship Id="rId1" Type="http://schemas.microsoft.com/office/2011/relationships/chartStyle" Target="style158.xml"/></Relationships>
</file>

<file path=ppt/charts/_rels/chart159.xml.rels><?xml version="1.0" encoding="UTF-8" standalone="yes"?>
<Relationships xmlns="http://schemas.openxmlformats.org/package/2006/relationships"><Relationship Id="rId3" Type="http://schemas.openxmlformats.org/officeDocument/2006/relationships/package" Target="../embeddings/Microsoft_Excel_Worksheet158.xlsx"/><Relationship Id="rId2" Type="http://schemas.microsoft.com/office/2011/relationships/chartColorStyle" Target="colors159.xml"/><Relationship Id="rId1" Type="http://schemas.microsoft.com/office/2011/relationships/chartStyle" Target="style15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60.xml.rels><?xml version="1.0" encoding="UTF-8" standalone="yes"?>
<Relationships xmlns="http://schemas.openxmlformats.org/package/2006/relationships"><Relationship Id="rId3" Type="http://schemas.openxmlformats.org/officeDocument/2006/relationships/package" Target="../embeddings/Microsoft_Excel_Worksheet159.xlsx"/><Relationship Id="rId2" Type="http://schemas.microsoft.com/office/2011/relationships/chartColorStyle" Target="colors160.xml"/><Relationship Id="rId1" Type="http://schemas.microsoft.com/office/2011/relationships/chartStyle" Target="style160.xml"/></Relationships>
</file>

<file path=ppt/charts/_rels/chart161.xml.rels><?xml version="1.0" encoding="UTF-8" standalone="yes"?>
<Relationships xmlns="http://schemas.openxmlformats.org/package/2006/relationships"><Relationship Id="rId3" Type="http://schemas.openxmlformats.org/officeDocument/2006/relationships/package" Target="../embeddings/Microsoft_Excel_Worksheet160.xlsx"/><Relationship Id="rId2" Type="http://schemas.microsoft.com/office/2011/relationships/chartColorStyle" Target="colors161.xml"/><Relationship Id="rId1" Type="http://schemas.microsoft.com/office/2011/relationships/chartStyle" Target="style161.xml"/></Relationships>
</file>

<file path=ppt/charts/_rels/chart162.xml.rels><?xml version="1.0" encoding="UTF-8" standalone="yes"?>
<Relationships xmlns="http://schemas.openxmlformats.org/package/2006/relationships"><Relationship Id="rId3" Type="http://schemas.openxmlformats.org/officeDocument/2006/relationships/package" Target="../embeddings/Microsoft_Excel_Worksheet161.xlsx"/><Relationship Id="rId2" Type="http://schemas.microsoft.com/office/2011/relationships/chartColorStyle" Target="colors162.xml"/><Relationship Id="rId1" Type="http://schemas.microsoft.com/office/2011/relationships/chartStyle" Target="style162.xml"/></Relationships>
</file>

<file path=ppt/charts/_rels/chart163.xml.rels><?xml version="1.0" encoding="UTF-8" standalone="yes"?>
<Relationships xmlns="http://schemas.openxmlformats.org/package/2006/relationships"><Relationship Id="rId3" Type="http://schemas.openxmlformats.org/officeDocument/2006/relationships/package" Target="../embeddings/Microsoft_Excel_Worksheet162.xlsx"/><Relationship Id="rId2" Type="http://schemas.microsoft.com/office/2011/relationships/chartColorStyle" Target="colors163.xml"/><Relationship Id="rId1" Type="http://schemas.microsoft.com/office/2011/relationships/chartStyle" Target="style16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89.xml"/><Relationship Id="rId1" Type="http://schemas.microsoft.com/office/2011/relationships/chartStyle" Target="style89.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90.xml"/><Relationship Id="rId1" Type="http://schemas.microsoft.com/office/2011/relationships/chartStyle" Target="style90.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91.xml"/><Relationship Id="rId1" Type="http://schemas.microsoft.com/office/2011/relationships/chartStyle" Target="style91.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93.xml"/><Relationship Id="rId1" Type="http://schemas.microsoft.com/office/2011/relationships/chartStyle" Target="style93.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9.xml"/><Relationship Id="rId1" Type="http://schemas.microsoft.com/office/2011/relationships/chartStyle" Target="style9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a:t>NTTO Arrivals to California and Oct to Dec % Change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Oct</c:v>
                </c:pt>
              </c:strCache>
            </c:strRef>
          </c:tx>
          <c:spPr>
            <a:solidFill>
              <a:schemeClr val="accent1"/>
            </a:solidFill>
            <a:ln>
              <a:noFill/>
            </a:ln>
            <a:effectLst/>
          </c:spPr>
          <c:invertIfNegative val="0"/>
          <c:cat>
            <c:strRef>
              <c:f>Sheet1!$A$2:$A$13</c:f>
              <c:strCache>
                <c:ptCount val="12"/>
                <c:pt idx="0">
                  <c:v>U.K.</c:v>
                </c:pt>
                <c:pt idx="1">
                  <c:v>France</c:v>
                </c:pt>
                <c:pt idx="2">
                  <c:v>India</c:v>
                </c:pt>
                <c:pt idx="3">
                  <c:v>Australia</c:v>
                </c:pt>
                <c:pt idx="4">
                  <c:v>Germany</c:v>
                </c:pt>
                <c:pt idx="5">
                  <c:v>Korea, S.</c:v>
                </c:pt>
                <c:pt idx="6">
                  <c:v>Middle East</c:v>
                </c:pt>
                <c:pt idx="7">
                  <c:v>China</c:v>
                </c:pt>
                <c:pt idx="8">
                  <c:v>Scandinavia</c:v>
                </c:pt>
                <c:pt idx="9">
                  <c:v>Italy</c:v>
                </c:pt>
                <c:pt idx="10">
                  <c:v>Brazil</c:v>
                </c:pt>
                <c:pt idx="11">
                  <c:v>Japan</c:v>
                </c:pt>
              </c:strCache>
            </c:strRef>
          </c:cat>
          <c:val>
            <c:numRef>
              <c:f>Sheet1!$B$2:$B$13</c:f>
              <c:numCache>
                <c:formatCode>#,##0</c:formatCode>
                <c:ptCount val="12"/>
                <c:pt idx="0">
                  <c:v>2158</c:v>
                </c:pt>
                <c:pt idx="1">
                  <c:v>2418</c:v>
                </c:pt>
                <c:pt idx="2">
                  <c:v>2882</c:v>
                </c:pt>
                <c:pt idx="3">
                  <c:v>1291</c:v>
                </c:pt>
                <c:pt idx="4">
                  <c:v>2237</c:v>
                </c:pt>
                <c:pt idx="5">
                  <c:v>7071</c:v>
                </c:pt>
                <c:pt idx="6">
                  <c:v>7330</c:v>
                </c:pt>
                <c:pt idx="7">
                  <c:v>2474</c:v>
                </c:pt>
                <c:pt idx="8">
                  <c:v>701</c:v>
                </c:pt>
                <c:pt idx="9">
                  <c:v>716</c:v>
                </c:pt>
                <c:pt idx="10">
                  <c:v>568</c:v>
                </c:pt>
                <c:pt idx="11">
                  <c:v>2919</c:v>
                </c:pt>
              </c:numCache>
            </c:numRef>
          </c:val>
          <c:extLst>
            <c:ext xmlns:c16="http://schemas.microsoft.com/office/drawing/2014/chart" uri="{C3380CC4-5D6E-409C-BE32-E72D297353CC}">
              <c16:uniqueId val="{00000000-C2BB-AD44-993D-F1B75D1A193C}"/>
            </c:ext>
          </c:extLst>
        </c:ser>
        <c:ser>
          <c:idx val="1"/>
          <c:order val="1"/>
          <c:tx>
            <c:strRef>
              <c:f>Sheet1!$C$1</c:f>
              <c:strCache>
                <c:ptCount val="1"/>
                <c:pt idx="0">
                  <c:v>Nov</c:v>
                </c:pt>
              </c:strCache>
            </c:strRef>
          </c:tx>
          <c:spPr>
            <a:solidFill>
              <a:schemeClr val="accent2"/>
            </a:solidFill>
            <a:ln>
              <a:noFill/>
            </a:ln>
            <a:effectLst/>
          </c:spPr>
          <c:invertIfNegative val="0"/>
          <c:cat>
            <c:strRef>
              <c:f>Sheet1!$A$2:$A$13</c:f>
              <c:strCache>
                <c:ptCount val="12"/>
                <c:pt idx="0">
                  <c:v>U.K.</c:v>
                </c:pt>
                <c:pt idx="1">
                  <c:v>France</c:v>
                </c:pt>
                <c:pt idx="2">
                  <c:v>India</c:v>
                </c:pt>
                <c:pt idx="3">
                  <c:v>Australia</c:v>
                </c:pt>
                <c:pt idx="4">
                  <c:v>Germany</c:v>
                </c:pt>
                <c:pt idx="5">
                  <c:v>Korea, S.</c:v>
                </c:pt>
                <c:pt idx="6">
                  <c:v>Middle East</c:v>
                </c:pt>
                <c:pt idx="7">
                  <c:v>China</c:v>
                </c:pt>
                <c:pt idx="8">
                  <c:v>Scandinavia</c:v>
                </c:pt>
                <c:pt idx="9">
                  <c:v>Italy</c:v>
                </c:pt>
                <c:pt idx="10">
                  <c:v>Brazil</c:v>
                </c:pt>
                <c:pt idx="11">
                  <c:v>Japan</c:v>
                </c:pt>
              </c:strCache>
            </c:strRef>
          </c:cat>
          <c:val>
            <c:numRef>
              <c:f>Sheet1!$C$2:$C$13</c:f>
              <c:numCache>
                <c:formatCode>#,##0</c:formatCode>
                <c:ptCount val="12"/>
                <c:pt idx="0">
                  <c:v>18633</c:v>
                </c:pt>
                <c:pt idx="1">
                  <c:v>11244</c:v>
                </c:pt>
                <c:pt idx="2">
                  <c:v>13768</c:v>
                </c:pt>
                <c:pt idx="3">
                  <c:v>5397</c:v>
                </c:pt>
                <c:pt idx="4">
                  <c:v>9432</c:v>
                </c:pt>
                <c:pt idx="5">
                  <c:v>10386</c:v>
                </c:pt>
                <c:pt idx="6">
                  <c:v>7593</c:v>
                </c:pt>
                <c:pt idx="7">
                  <c:v>4426</c:v>
                </c:pt>
                <c:pt idx="8">
                  <c:v>4829</c:v>
                </c:pt>
                <c:pt idx="9">
                  <c:v>2956</c:v>
                </c:pt>
                <c:pt idx="10">
                  <c:v>1883</c:v>
                </c:pt>
                <c:pt idx="11">
                  <c:v>3827</c:v>
                </c:pt>
              </c:numCache>
            </c:numRef>
          </c:val>
          <c:extLst>
            <c:ext xmlns:c16="http://schemas.microsoft.com/office/drawing/2014/chart" uri="{C3380CC4-5D6E-409C-BE32-E72D297353CC}">
              <c16:uniqueId val="{00000001-C2BB-AD44-993D-F1B75D1A193C}"/>
            </c:ext>
          </c:extLst>
        </c:ser>
        <c:ser>
          <c:idx val="2"/>
          <c:order val="2"/>
          <c:tx>
            <c:strRef>
              <c:f>Sheet1!$D$1</c:f>
              <c:strCache>
                <c:ptCount val="1"/>
                <c:pt idx="0">
                  <c:v>Dec</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U.K.</c:v>
                </c:pt>
                <c:pt idx="1">
                  <c:v>France</c:v>
                </c:pt>
                <c:pt idx="2">
                  <c:v>India</c:v>
                </c:pt>
                <c:pt idx="3">
                  <c:v>Australia</c:v>
                </c:pt>
                <c:pt idx="4">
                  <c:v>Germany</c:v>
                </c:pt>
                <c:pt idx="5">
                  <c:v>Korea, S.</c:v>
                </c:pt>
                <c:pt idx="6">
                  <c:v>Middle East</c:v>
                </c:pt>
                <c:pt idx="7">
                  <c:v>China</c:v>
                </c:pt>
                <c:pt idx="8">
                  <c:v>Scandinavia</c:v>
                </c:pt>
                <c:pt idx="9">
                  <c:v>Italy</c:v>
                </c:pt>
                <c:pt idx="10">
                  <c:v>Brazil</c:v>
                </c:pt>
                <c:pt idx="11">
                  <c:v>Japan</c:v>
                </c:pt>
              </c:strCache>
            </c:strRef>
          </c:cat>
          <c:val>
            <c:numRef>
              <c:f>Sheet1!$D$2:$D$13</c:f>
              <c:numCache>
                <c:formatCode>#,##0</c:formatCode>
                <c:ptCount val="12"/>
                <c:pt idx="0">
                  <c:v>22465</c:v>
                </c:pt>
                <c:pt idx="1">
                  <c:v>18521</c:v>
                </c:pt>
                <c:pt idx="2">
                  <c:v>16483</c:v>
                </c:pt>
                <c:pt idx="3">
                  <c:v>14400</c:v>
                </c:pt>
                <c:pt idx="4">
                  <c:v>11360</c:v>
                </c:pt>
                <c:pt idx="5">
                  <c:v>11312</c:v>
                </c:pt>
                <c:pt idx="6">
                  <c:v>9360</c:v>
                </c:pt>
                <c:pt idx="7">
                  <c:v>8779</c:v>
                </c:pt>
                <c:pt idx="8">
                  <c:v>7307</c:v>
                </c:pt>
                <c:pt idx="9">
                  <c:v>4562</c:v>
                </c:pt>
                <c:pt idx="10">
                  <c:v>3747</c:v>
                </c:pt>
                <c:pt idx="11">
                  <c:v>3014</c:v>
                </c:pt>
              </c:numCache>
            </c:numRef>
          </c:val>
          <c:extLst>
            <c:ext xmlns:c16="http://schemas.microsoft.com/office/drawing/2014/chart" uri="{C3380CC4-5D6E-409C-BE32-E72D297353CC}">
              <c16:uniqueId val="{00000002-C2BB-AD44-993D-F1B75D1A193C}"/>
            </c:ext>
          </c:extLst>
        </c:ser>
        <c:dLbls>
          <c:showLegendKey val="0"/>
          <c:showVal val="0"/>
          <c:showCatName val="0"/>
          <c:showSerName val="0"/>
          <c:showPercent val="0"/>
          <c:showBubbleSize val="0"/>
        </c:dLbls>
        <c:gapWidth val="219"/>
        <c:overlap val="-27"/>
        <c:axId val="32540912"/>
        <c:axId val="32559152"/>
      </c:barChart>
      <c:catAx>
        <c:axId val="3254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32559152"/>
        <c:crosses val="autoZero"/>
        <c:auto val="1"/>
        <c:lblAlgn val="ctr"/>
        <c:lblOffset val="100"/>
        <c:noMultiLvlLbl val="0"/>
      </c:catAx>
      <c:valAx>
        <c:axId val="32559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32540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International Competitors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29</c:v>
                </c:pt>
              </c:numCache>
            </c:numRef>
          </c:val>
          <c:extLst>
            <c:ext xmlns:c16="http://schemas.microsoft.com/office/drawing/2014/chart" uri="{C3380CC4-5D6E-409C-BE32-E72D297353CC}">
              <c16:uniqueId val="{00000000-D461-814E-A13C-FC35E148A099}"/>
            </c:ext>
          </c:extLst>
        </c:ser>
        <c:ser>
          <c:idx val="1"/>
          <c:order val="1"/>
          <c:tx>
            <c:strRef>
              <c:f>Sheet1!$C$1</c:f>
              <c:strCache>
                <c:ptCount val="1"/>
                <c:pt idx="0">
                  <c:v>Canada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26.146179401993358</c:v>
                </c:pt>
              </c:numCache>
            </c:numRef>
          </c:val>
          <c:extLst>
            <c:ext xmlns:c16="http://schemas.microsoft.com/office/drawing/2014/chart" uri="{C3380CC4-5D6E-409C-BE32-E72D297353CC}">
              <c16:uniqueId val="{00000001-D461-814E-A13C-FC35E148A099}"/>
            </c:ext>
          </c:extLst>
        </c:ser>
        <c:ser>
          <c:idx val="2"/>
          <c:order val="2"/>
          <c:tx>
            <c:strRef>
              <c:f>Sheet1!$D$1</c:f>
              <c:strCache>
                <c:ptCount val="1"/>
                <c:pt idx="0">
                  <c:v>Mexico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9.9003322259136226</c:v>
                </c:pt>
              </c:numCache>
            </c:numRef>
          </c:val>
          <c:extLst>
            <c:ext xmlns:c16="http://schemas.microsoft.com/office/drawing/2014/chart" uri="{C3380CC4-5D6E-409C-BE32-E72D297353CC}">
              <c16:uniqueId val="{00000002-D461-814E-A13C-FC35E148A099}"/>
            </c:ext>
          </c:extLst>
        </c:ser>
        <c:ser>
          <c:idx val="3"/>
          <c:order val="3"/>
          <c:tx>
            <c:strRef>
              <c:f>Sheet1!$E$1</c:f>
              <c:strCache>
                <c:ptCount val="1"/>
                <c:pt idx="0">
                  <c:v>Europe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35.249169435215947</c:v>
                </c:pt>
              </c:numCache>
            </c:numRef>
          </c:val>
          <c:extLst>
            <c:ext xmlns:c16="http://schemas.microsoft.com/office/drawing/2014/chart" uri="{C3380CC4-5D6E-409C-BE32-E72D297353CC}">
              <c16:uniqueId val="{00000004-D461-814E-A13C-FC35E148A099}"/>
            </c:ext>
          </c:extLst>
        </c:ser>
        <c:ser>
          <c:idx val="4"/>
          <c:order val="4"/>
          <c:tx>
            <c:strRef>
              <c:f>Sheet1!$F$1</c:f>
              <c:strCache>
                <c:ptCount val="1"/>
                <c:pt idx="0">
                  <c:v>Asia Pacific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38.604651162790702</c:v>
                </c:pt>
              </c:numCache>
            </c:numRef>
          </c:val>
          <c:extLst>
            <c:ext xmlns:c16="http://schemas.microsoft.com/office/drawing/2014/chart" uri="{C3380CC4-5D6E-409C-BE32-E72D297353CC}">
              <c16:uniqueId val="{00000005-D461-814E-A13C-FC35E148A099}"/>
            </c:ext>
          </c:extLst>
        </c:ser>
        <c:ser>
          <c:idx val="5"/>
          <c:order val="5"/>
          <c:tx>
            <c:strRef>
              <c:f>Sheet1!$G$1</c:f>
              <c:strCache>
                <c:ptCount val="1"/>
                <c:pt idx="0">
                  <c:v>Caribbean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12.591362126245848</c:v>
                </c:pt>
              </c:numCache>
            </c:numRef>
          </c:val>
          <c:extLst>
            <c:ext xmlns:c16="http://schemas.microsoft.com/office/drawing/2014/chart" uri="{C3380CC4-5D6E-409C-BE32-E72D297353CC}">
              <c16:uniqueId val="{00000006-D461-814E-A13C-FC35E148A099}"/>
            </c:ext>
          </c:extLst>
        </c:ser>
        <c:ser>
          <c:idx val="6"/>
          <c:order val="6"/>
          <c:tx>
            <c:strRef>
              <c:f>Sheet1!$H$1</c:f>
              <c:strCache>
                <c:ptCount val="1"/>
                <c:pt idx="0">
                  <c:v>Central/South AM</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c:formatCode>
                <c:ptCount val="1"/>
                <c:pt idx="0">
                  <c:v>11.262458471760798</c:v>
                </c:pt>
              </c:numCache>
            </c:numRef>
          </c:val>
          <c:extLst>
            <c:ext xmlns:c16="http://schemas.microsoft.com/office/drawing/2014/chart" uri="{C3380CC4-5D6E-409C-BE32-E72D297353CC}">
              <c16:uniqueId val="{00000001-D4FC-D84D-8277-C2BE62854FD3}"/>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Intend to Book Trip to California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Book through an online travel agency such as Expedia, TripAdvisor or Booking.com</c:v>
                </c:pt>
                <c:pt idx="1">
                  <c:v>Book directly with hotel/airline online or via an app</c:v>
                </c:pt>
                <c:pt idx="2">
                  <c:v>Use a travel agency or travel advisor</c:v>
                </c:pt>
                <c:pt idx="3">
                  <c:v>Book through a site such as Airbnb, VRBO, etc.</c:v>
                </c:pt>
                <c:pt idx="4">
                  <c:v>Book through credit card/airline program loyalty points</c:v>
                </c:pt>
                <c:pt idx="5">
                  <c:v>Call property/airline directly</c:v>
                </c:pt>
              </c:strCache>
            </c:strRef>
          </c:cat>
          <c:val>
            <c:numRef>
              <c:f>Sheet1!$B$2:$B$7</c:f>
              <c:numCache>
                <c:formatCode>0</c:formatCode>
                <c:ptCount val="6"/>
                <c:pt idx="0">
                  <c:v>65.5</c:v>
                </c:pt>
                <c:pt idx="1">
                  <c:v>55.9</c:v>
                </c:pt>
                <c:pt idx="2">
                  <c:v>44.7</c:v>
                </c:pt>
                <c:pt idx="3">
                  <c:v>29.7</c:v>
                </c:pt>
                <c:pt idx="4">
                  <c:v>28.8</c:v>
                </c:pt>
                <c:pt idx="5">
                  <c:v>16.3</c:v>
                </c:pt>
              </c:numCache>
            </c:numRef>
          </c:val>
          <c:extLst>
            <c:ext xmlns:c16="http://schemas.microsoft.com/office/drawing/2014/chart" uri="{C3380CC4-5D6E-409C-BE32-E72D297353CC}">
              <c16:uniqueId val="{00000000-C498-7D46-A395-A789D649118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a:t>Aware of U.S. Vaccination Requirement?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AF5-254F-9DDE-D870F692FA42}"/>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2-DAF5-254F-9DDE-D870F692FA42}"/>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F5-254F-9DDE-D870F692FA42}"/>
                </c:ext>
              </c:extLst>
            </c:dLbl>
            <c:dLbl>
              <c:idx val="1"/>
              <c:delete val="1"/>
              <c:extLst>
                <c:ext xmlns:c15="http://schemas.microsoft.com/office/drawing/2012/chart" uri="{CE6537A1-D6FC-4f65-9D91-7224C49458BB}"/>
                <c:ext xmlns:c16="http://schemas.microsoft.com/office/drawing/2014/chart" uri="{C3380CC4-5D6E-409C-BE32-E72D297353CC}">
                  <c16:uniqueId val="{00000002-DAF5-254F-9DDE-D870F692FA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Aware</c:v>
                </c:pt>
                <c:pt idx="1">
                  <c:v>Not</c:v>
                </c:pt>
              </c:strCache>
            </c:strRef>
          </c:cat>
          <c:val>
            <c:numRef>
              <c:f>Sheet1!$B$2:$B$3</c:f>
              <c:numCache>
                <c:formatCode>General</c:formatCode>
                <c:ptCount val="2"/>
                <c:pt idx="0">
                  <c:v>69</c:v>
                </c:pt>
                <c:pt idx="1">
                  <c:v>31</c:v>
                </c:pt>
              </c:numCache>
            </c:numRef>
          </c:val>
          <c:extLst>
            <c:ext xmlns:c16="http://schemas.microsoft.com/office/drawing/2014/chart" uri="{C3380CC4-5D6E-409C-BE32-E72D297353CC}">
              <c16:uniqueId val="{00000000-DAF5-254F-9DDE-D870F692FA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confident</a:t>
            </a:r>
            <a:r>
              <a:rPr lang="en-US" sz="1400" baseline="0" dirty="0"/>
              <a:t> are you that you can show proof of your vaccination status?</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confident – I have shown my vaccination status for other trips or events</c:v>
                </c:pt>
                <c:pt idx="1">
                  <c:v>Fairly confident</c:v>
                </c:pt>
                <c:pt idx="2">
                  <c:v>Not sure</c:v>
                </c:pt>
                <c:pt idx="3">
                  <c:v>I’m not vaccinated or refuse to show proof</c:v>
                </c:pt>
              </c:strCache>
            </c:strRef>
          </c:cat>
          <c:val>
            <c:numRef>
              <c:f>Sheet1!$B$2:$B$5</c:f>
              <c:numCache>
                <c:formatCode>0</c:formatCode>
                <c:ptCount val="4"/>
                <c:pt idx="0">
                  <c:v>31.8</c:v>
                </c:pt>
                <c:pt idx="1">
                  <c:v>56.1</c:v>
                </c:pt>
                <c:pt idx="2">
                  <c:v>7.6</c:v>
                </c:pt>
                <c:pt idx="3">
                  <c:v>4.5</c:v>
                </c:pt>
              </c:numCache>
            </c:numRef>
          </c:val>
          <c:extLst>
            <c:ext xmlns:c16="http://schemas.microsoft.com/office/drawing/2014/chart" uri="{C3380CC4-5D6E-409C-BE32-E72D297353CC}">
              <c16:uniqueId val="{00000000-9A5A-CE48-80FA-D284D21CAA78}"/>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Aware of Your Own Country’s Travel Requirements?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17C-DF41-8269-BDE8AAAFDB93}"/>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C17C-DF41-8269-BDE8AAAFDB93}"/>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7C-DF41-8269-BDE8AAAFDB93}"/>
                </c:ext>
              </c:extLst>
            </c:dLbl>
            <c:dLbl>
              <c:idx val="1"/>
              <c:delete val="1"/>
              <c:extLst>
                <c:ext xmlns:c15="http://schemas.microsoft.com/office/drawing/2012/chart" uri="{CE6537A1-D6FC-4f65-9D91-7224C49458BB}"/>
                <c:ext xmlns:c16="http://schemas.microsoft.com/office/drawing/2014/chart" uri="{C3380CC4-5D6E-409C-BE32-E72D297353CC}">
                  <c16:uniqueId val="{00000003-C17C-DF41-8269-BDE8AAAFDB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0</c:formatCode>
                <c:ptCount val="2"/>
                <c:pt idx="0">
                  <c:v>71.5</c:v>
                </c:pt>
                <c:pt idx="1">
                  <c:v>28.5</c:v>
                </c:pt>
              </c:numCache>
            </c:numRef>
          </c:val>
          <c:extLst>
            <c:ext xmlns:c16="http://schemas.microsoft.com/office/drawing/2014/chart" uri="{C3380CC4-5D6E-409C-BE32-E72D297353CC}">
              <c16:uniqueId val="{00000004-C17C-DF41-8269-BDE8AAAFDB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Impact of Own Country’s Regulations on International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regulations are stopping me from planning a trip</c:v>
                </c:pt>
                <c:pt idx="1">
                  <c:v>The regulations make it much less likely for me to plan a trip</c:v>
                </c:pt>
                <c:pt idx="2">
                  <c:v>The regulations have no impact on my likelihood to plan a trip</c:v>
                </c:pt>
              </c:strCache>
            </c:strRef>
          </c:cat>
          <c:val>
            <c:numRef>
              <c:f>Sheet1!$B$2:$B$4</c:f>
              <c:numCache>
                <c:formatCode>0</c:formatCode>
                <c:ptCount val="3"/>
                <c:pt idx="0">
                  <c:v>34</c:v>
                </c:pt>
                <c:pt idx="1">
                  <c:v>47.8</c:v>
                </c:pt>
                <c:pt idx="2">
                  <c:v>18.2</c:v>
                </c:pt>
              </c:numCache>
            </c:numRef>
          </c:val>
          <c:extLst>
            <c:ext xmlns:c16="http://schemas.microsoft.com/office/drawing/2014/chart" uri="{C3380CC4-5D6E-409C-BE32-E72D297353CC}">
              <c16:uniqueId val="{00000000-B675-5444-806D-B5950D60A70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Have Unused Travel Credits </a:t>
            </a:r>
            <a:br>
              <a:rPr lang="en-US" sz="1400" dirty="0"/>
            </a:br>
            <a:r>
              <a:rPr lang="en-US" sz="1400" dirty="0"/>
              <a:t>from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110-E646-810E-D5BD91733ACB}"/>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9110-E646-810E-D5BD91733ACB}"/>
              </c:ext>
            </c:extLst>
          </c:dPt>
          <c:dLbls>
            <c:dLbl>
              <c:idx val="0"/>
              <c:layout>
                <c:manualLayout>
                  <c:x val="5.9855956799425318E-3"/>
                  <c:y val="1.82562557541945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10-E646-810E-D5BD91733ACB}"/>
                </c:ext>
              </c:extLst>
            </c:dLbl>
            <c:dLbl>
              <c:idx val="1"/>
              <c:delete val="1"/>
              <c:extLst>
                <c:ext xmlns:c15="http://schemas.microsoft.com/office/drawing/2012/chart" uri="{CE6537A1-D6FC-4f65-9D91-7224C49458BB}"/>
                <c:ext xmlns:c16="http://schemas.microsoft.com/office/drawing/2014/chart" uri="{C3380CC4-5D6E-409C-BE32-E72D297353CC}">
                  <c16:uniqueId val="{00000003-9110-E646-810E-D5BD91733A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0</c:formatCode>
                <c:ptCount val="2"/>
                <c:pt idx="0">
                  <c:v>32.1</c:v>
                </c:pt>
                <c:pt idx="1">
                  <c:v>67.900000000000006</c:v>
                </c:pt>
              </c:numCache>
            </c:numRef>
          </c:val>
          <c:extLst>
            <c:ext xmlns:c16="http://schemas.microsoft.com/office/drawing/2014/chart" uri="{C3380CC4-5D6E-409C-BE32-E72D297353CC}">
              <c16:uniqueId val="{00000004-9110-E646-810E-D5BD91733AC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Available Vacation Time for 2022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have the same amount of vacation days compared to pre-pandemic</c:v>
                </c:pt>
                <c:pt idx="1">
                  <c:v>I have less vacation days compared to pre-pandemic</c:v>
                </c:pt>
                <c:pt idx="2">
                  <c:v>I have more vacation days compared to pre-pandemic due to unused/extra days that I have saved up</c:v>
                </c:pt>
              </c:strCache>
            </c:strRef>
          </c:cat>
          <c:val>
            <c:numRef>
              <c:f>Sheet1!$B$2:$B$4</c:f>
              <c:numCache>
                <c:formatCode>0</c:formatCode>
                <c:ptCount val="3"/>
                <c:pt idx="0">
                  <c:v>69.900000000000006</c:v>
                </c:pt>
                <c:pt idx="1">
                  <c:v>14.6</c:v>
                </c:pt>
                <c:pt idx="2">
                  <c:v>15.4</c:v>
                </c:pt>
              </c:numCache>
            </c:numRef>
          </c:val>
          <c:extLst>
            <c:ext xmlns:c16="http://schemas.microsoft.com/office/drawing/2014/chart" uri="{C3380CC4-5D6E-409C-BE32-E72D297353CC}">
              <c16:uniqueId val="{00000000-756B-DA4F-9670-358ADC0B17E3}"/>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Safety</a:t>
            </a:r>
            <a:r>
              <a:rPr lang="en-US" sz="1600" baseline="0" dirty="0"/>
              <a:t> Protocols Matter </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want to know there are some safety protocols in place [unless infection rates are extremely low]</c:v>
                </c:pt>
                <c:pt idx="1">
                  <c:v>Yes, it matters – I want to have as little or no safety protocols in place</c:v>
                </c:pt>
                <c:pt idx="2">
                  <c:v>No – the protocols don’t matter to my destination choice either way</c:v>
                </c:pt>
              </c:strCache>
            </c:strRef>
          </c:cat>
          <c:val>
            <c:numRef>
              <c:f>Sheet1!$B$2:$B$4</c:f>
              <c:numCache>
                <c:formatCode>0</c:formatCode>
                <c:ptCount val="3"/>
                <c:pt idx="0">
                  <c:v>86.4</c:v>
                </c:pt>
                <c:pt idx="1">
                  <c:v>9.6999999999999993</c:v>
                </c:pt>
                <c:pt idx="2">
                  <c:v>3.9</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Rate of Infection/Vaccination Rates Matter</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would avoid destinations that have high infection rates/that are experiencing a “surge” in new cases</c:v>
                </c:pt>
                <c:pt idx="1">
                  <c:v>Yes, it matters – I would avoid destinations that have very low levels of vaccination rates</c:v>
                </c:pt>
                <c:pt idx="2">
                  <c:v>No – I’m not concerned about the infection rate or level of vaccination where I plan to visit</c:v>
                </c:pt>
              </c:strCache>
            </c:strRef>
          </c:cat>
          <c:val>
            <c:numRef>
              <c:f>Sheet1!$B$2:$B$4</c:f>
              <c:numCache>
                <c:formatCode>0</c:formatCode>
                <c:ptCount val="3"/>
                <c:pt idx="0">
                  <c:v>79.599999999999994</c:v>
                </c:pt>
                <c:pt idx="1">
                  <c:v>14.6</c:v>
                </c:pt>
                <c:pt idx="2">
                  <c:v>5.8</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max val="10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t>
            </a:r>
            <a:r>
              <a:rPr lang="en-US" sz="1400" baseline="0" dirty="0"/>
              <a:t> Rate State as Being More Likely to Have Safety Protocols </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6C07-3E4B-9A7C-7FB278A20B4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California</c:v>
                </c:pt>
                <c:pt idx="1">
                  <c:v>Florida</c:v>
                </c:pt>
                <c:pt idx="2">
                  <c:v>Hawaii</c:v>
                </c:pt>
                <c:pt idx="3">
                  <c:v>Nevada/Las Vegas</c:v>
                </c:pt>
                <c:pt idx="4">
                  <c:v>New York</c:v>
                </c:pt>
                <c:pt idx="5">
                  <c:v>Texas</c:v>
                </c:pt>
              </c:strCache>
            </c:strRef>
          </c:cat>
          <c:val>
            <c:numRef>
              <c:f>Sheet1!$B$2:$B$7</c:f>
              <c:numCache>
                <c:formatCode>0</c:formatCode>
                <c:ptCount val="6"/>
                <c:pt idx="0">
                  <c:v>51.4</c:v>
                </c:pt>
                <c:pt idx="1">
                  <c:v>37.9</c:v>
                </c:pt>
                <c:pt idx="2">
                  <c:v>59.7</c:v>
                </c:pt>
                <c:pt idx="3">
                  <c:v>34.4</c:v>
                </c:pt>
                <c:pt idx="4">
                  <c:v>56.4</c:v>
                </c:pt>
                <c:pt idx="5">
                  <c:v>29.6</c:v>
                </c:pt>
              </c:numCache>
            </c:numRef>
          </c:val>
          <c:extLst>
            <c:ext xmlns:c16="http://schemas.microsoft.com/office/drawing/2014/chart" uri="{C3380CC4-5D6E-409C-BE32-E72D297353CC}">
              <c16:uniqueId val="{00000000-6C07-3E4B-9A7C-7FB278A20B47}"/>
            </c:ext>
          </c:extLst>
        </c:ser>
        <c:dLbls>
          <c:showLegendKey val="0"/>
          <c:showVal val="0"/>
          <c:showCatName val="0"/>
          <c:showSerName val="0"/>
          <c:showPercent val="0"/>
          <c:showBubbleSize val="0"/>
        </c:dLbls>
        <c:gapWidth val="219"/>
        <c:overlap val="-27"/>
        <c:axId val="1517973551"/>
        <c:axId val="1546757455"/>
      </c:barChart>
      <c:catAx>
        <c:axId val="151797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46757455"/>
        <c:crosses val="autoZero"/>
        <c:auto val="1"/>
        <c:lblAlgn val="ctr"/>
        <c:lblOffset val="100"/>
        <c:noMultiLvlLbl val="0"/>
      </c:catAx>
      <c:valAx>
        <c:axId val="1546757455"/>
        <c:scaling>
          <c:orientation val="minMax"/>
          <c:max val="1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17973551"/>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a:t>When Likely to Visit California?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Jan
 2022</c:v>
                </c:pt>
                <c:pt idx="1">
                  <c:v>Feb
2022</c:v>
                </c:pt>
                <c:pt idx="2">
                  <c:v>Mar
 2022</c:v>
                </c:pt>
                <c:pt idx="3">
                  <c:v>Apr 
2022</c:v>
                </c:pt>
                <c:pt idx="4">
                  <c:v>May 
2022</c:v>
                </c:pt>
                <c:pt idx="5">
                  <c:v>Jun 
2022</c:v>
                </c:pt>
                <c:pt idx="6">
                  <c:v>3Q 
2022</c:v>
                </c:pt>
                <c:pt idx="7">
                  <c:v>4Q 
2022</c:v>
                </c:pt>
                <c:pt idx="8">
                  <c:v>1Q 
2023</c:v>
                </c:pt>
                <c:pt idx="9">
                  <c:v>2Q 
2023</c:v>
                </c:pt>
                <c:pt idx="10">
                  <c:v>3Q 
2023</c:v>
                </c:pt>
                <c:pt idx="11">
                  <c:v>4Q 
2023</c:v>
                </c:pt>
                <c:pt idx="12">
                  <c:v>Not sure</c:v>
                </c:pt>
              </c:strCache>
            </c:strRef>
          </c:cat>
          <c:val>
            <c:numRef>
              <c:f>Sheet1!$B$2:$B$14</c:f>
              <c:numCache>
                <c:formatCode>0</c:formatCode>
                <c:ptCount val="13"/>
                <c:pt idx="0">
                  <c:v>0.84985835694051004</c:v>
                </c:pt>
                <c:pt idx="1">
                  <c:v>1.1331444759206799</c:v>
                </c:pt>
                <c:pt idx="2">
                  <c:v>1.6997167138810201</c:v>
                </c:pt>
                <c:pt idx="3">
                  <c:v>3.3994334277620402</c:v>
                </c:pt>
                <c:pt idx="4">
                  <c:v>3.6827195467422102</c:v>
                </c:pt>
                <c:pt idx="5">
                  <c:v>5.6657223796033991</c:v>
                </c:pt>
                <c:pt idx="6">
                  <c:v>16.997167138810198</c:v>
                </c:pt>
                <c:pt idx="7">
                  <c:v>12.747875354107649</c:v>
                </c:pt>
                <c:pt idx="8">
                  <c:v>8.215297450424929</c:v>
                </c:pt>
                <c:pt idx="9">
                  <c:v>8.215297450424929</c:v>
                </c:pt>
                <c:pt idx="10">
                  <c:v>11.331444759206798</c:v>
                </c:pt>
                <c:pt idx="11">
                  <c:v>5.0991501416430598</c:v>
                </c:pt>
                <c:pt idx="12">
                  <c:v>20.963172804532579</c:v>
                </c:pt>
              </c:numCache>
            </c:numRef>
          </c:val>
          <c:extLst>
            <c:ext xmlns:c16="http://schemas.microsoft.com/office/drawing/2014/chart" uri="{C3380CC4-5D6E-409C-BE32-E72D297353CC}">
              <c16:uniqueId val="{00000000-5135-CF42-BF25-C415214D0F60}"/>
            </c:ext>
          </c:extLst>
        </c:ser>
        <c:dLbls>
          <c:showLegendKey val="0"/>
          <c:showVal val="0"/>
          <c:showCatName val="0"/>
          <c:showSerName val="0"/>
          <c:showPercent val="0"/>
          <c:showBubbleSize val="0"/>
        </c:dLbls>
        <c:gapWidth val="194"/>
        <c:overlap val="-27"/>
        <c:axId val="1772256271"/>
        <c:axId val="1489239071"/>
      </c:barChart>
      <c:catAx>
        <c:axId val="1772256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239071"/>
        <c:crosses val="autoZero"/>
        <c:auto val="1"/>
        <c:lblAlgn val="ctr"/>
        <c:lblOffset val="100"/>
        <c:noMultiLvlLbl val="0"/>
      </c:catAx>
      <c:valAx>
        <c:axId val="1489239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772256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r>
              <a:rPr lang="en-US" b="1" dirty="0">
                <a:solidFill>
                  <a:schemeClr val="tx1"/>
                </a:solidFill>
              </a:rPr>
              <a:t>Mean Rating (1-5) </a:t>
            </a:r>
            <a:br>
              <a:rPr lang="en-US" b="1" dirty="0">
                <a:solidFill>
                  <a:schemeClr val="tx1"/>
                </a:solidFill>
              </a:rPr>
            </a:br>
            <a:r>
              <a:rPr lang="en-US" b="1" dirty="0">
                <a:solidFill>
                  <a:schemeClr val="tx1"/>
                </a:solidFill>
              </a:rPr>
              <a:t>Among Not Very/Not At All Likely to Visit </a:t>
            </a:r>
            <a:br>
              <a:rPr lang="en-US" b="1" dirty="0">
                <a:solidFill>
                  <a:schemeClr val="tx1"/>
                </a:solidFill>
              </a:rPr>
            </a:br>
            <a:r>
              <a:rPr lang="en-US" b="1" dirty="0">
                <a:solidFill>
                  <a:schemeClr val="tx1"/>
                </a:solidFill>
              </a:rPr>
              <a:t>(51% of Japanese Travelers)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endParaRPr lang="en-US"/>
        </a:p>
      </c:txPr>
    </c:title>
    <c:autoTitleDeleted val="0"/>
    <c:plotArea>
      <c:layout>
        <c:manualLayout>
          <c:layoutTarget val="inner"/>
          <c:xMode val="edge"/>
          <c:yMode val="edge"/>
          <c:x val="0.47733529317518819"/>
          <c:y val="0.20666023581076307"/>
          <c:w val="0.50648071956532847"/>
          <c:h val="0.76755851577518974"/>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4-7EEA-C44A-832D-F54CD4EFA641}"/>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5-7EEA-C44A-832D-F54CD4EFA641}"/>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Travel restrictions related to coronavirus</c:v>
                </c:pt>
                <c:pt idx="1">
                  <c:v>Safety concerns related to coronavirus pandemic</c:v>
                </c:pt>
                <c:pt idx="2">
                  <c:v>Gun violence</c:v>
                </c:pt>
                <c:pt idx="3">
                  <c:v>Crime</c:v>
                </c:pt>
                <c:pt idx="4">
                  <c:v>Expensive</c:v>
                </c:pt>
                <c:pt idx="5">
                  <c:v>Dangerous</c:v>
                </c:pt>
                <c:pt idx="6">
                  <c:v>Anti-Asian sentiment</c:v>
                </c:pt>
                <c:pt idx="7">
                  <c:v>Racial prejudice and hate</c:v>
                </c:pt>
                <c:pt idx="8">
                  <c:v>Limited flights</c:v>
                </c:pt>
                <c:pt idx="9">
                  <c:v>Natural disasters</c:v>
                </c:pt>
                <c:pt idx="10">
                  <c:v>Hard to get to</c:v>
                </c:pt>
                <c:pt idx="11">
                  <c:v>Crowded</c:v>
                </c:pt>
                <c:pt idx="12">
                  <c:v>Political climate</c:v>
                </c:pt>
                <c:pt idx="13">
                  <c:v>Traffic</c:v>
                </c:pt>
                <c:pt idx="14">
                  <c:v>Unwelcoming</c:v>
                </c:pt>
                <c:pt idx="15">
                  <c:v>Unfavorable exchange rate</c:v>
                </c:pt>
                <c:pt idx="16">
                  <c:v>Homelessness</c:v>
                </c:pt>
                <c:pt idx="17">
                  <c:v>Losing its character due to over-tourism</c:v>
                </c:pt>
                <c:pt idx="18">
                  <c:v>Overdeveloped</c:v>
                </c:pt>
                <c:pt idx="19">
                  <c:v>Too touristy</c:v>
                </c:pt>
              </c:strCache>
            </c:strRef>
          </c:cat>
          <c:val>
            <c:numRef>
              <c:f>Sheet1!$B$2:$B$21</c:f>
              <c:numCache>
                <c:formatCode>0.00</c:formatCode>
                <c:ptCount val="20"/>
                <c:pt idx="0">
                  <c:v>3.1945288753799392</c:v>
                </c:pt>
                <c:pt idx="1">
                  <c:v>3.1854103343465048</c:v>
                </c:pt>
                <c:pt idx="2">
                  <c:v>2.7142857142857144</c:v>
                </c:pt>
                <c:pt idx="3">
                  <c:v>2.6990881458966567</c:v>
                </c:pt>
                <c:pt idx="4">
                  <c:v>2.6808510638297873</c:v>
                </c:pt>
                <c:pt idx="5">
                  <c:v>2.6778115501519757</c:v>
                </c:pt>
                <c:pt idx="6">
                  <c:v>2.5075987841945291</c:v>
                </c:pt>
                <c:pt idx="7">
                  <c:v>2.4376899696048633</c:v>
                </c:pt>
                <c:pt idx="8">
                  <c:v>2.4103343465045595</c:v>
                </c:pt>
                <c:pt idx="9">
                  <c:v>2.2765957446808511</c:v>
                </c:pt>
                <c:pt idx="10">
                  <c:v>2.2735562310030395</c:v>
                </c:pt>
                <c:pt idx="11">
                  <c:v>2.2553191489361701</c:v>
                </c:pt>
                <c:pt idx="12">
                  <c:v>2.2462006079027357</c:v>
                </c:pt>
                <c:pt idx="13">
                  <c:v>2.2340425531914891</c:v>
                </c:pt>
                <c:pt idx="14">
                  <c:v>2.231003039513678</c:v>
                </c:pt>
                <c:pt idx="15">
                  <c:v>2.1854103343465048</c:v>
                </c:pt>
                <c:pt idx="16">
                  <c:v>2.1246200607902734</c:v>
                </c:pt>
                <c:pt idx="17">
                  <c:v>2.0638297872340425</c:v>
                </c:pt>
                <c:pt idx="18">
                  <c:v>2.0091185410334345</c:v>
                </c:pt>
                <c:pt idx="19">
                  <c:v>1.9848024316109423</c:v>
                </c:pt>
              </c:numCache>
            </c:numRef>
          </c:val>
          <c:extLst>
            <c:ext xmlns:c16="http://schemas.microsoft.com/office/drawing/2014/chart" uri="{C3380CC4-5D6E-409C-BE32-E72D297353CC}">
              <c16:uniqueId val="{00000000-7EEA-C44A-832D-F54CD4EFA641}"/>
            </c:ext>
          </c:extLst>
        </c:ser>
        <c:dLbls>
          <c:showLegendKey val="0"/>
          <c:showVal val="0"/>
          <c:showCatName val="0"/>
          <c:showSerName val="0"/>
          <c:showPercent val="0"/>
          <c:showBubbleSize val="0"/>
        </c:dLbls>
        <c:gapWidth val="101"/>
        <c:axId val="595917120"/>
        <c:axId val="595918768"/>
      </c:barChart>
      <c:catAx>
        <c:axId val="595917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News Gothic MT" panose="020B0503020103020203" pitchFamily="34" charset="0"/>
                <a:ea typeface="+mn-ea"/>
                <a:cs typeface="+mn-cs"/>
              </a:defRPr>
            </a:pPr>
            <a:endParaRPr lang="en-US"/>
          </a:p>
        </c:txPr>
        <c:crossAx val="595918768"/>
        <c:crosses val="autoZero"/>
        <c:auto val="1"/>
        <c:lblAlgn val="ctr"/>
        <c:lblOffset val="100"/>
        <c:noMultiLvlLbl val="0"/>
      </c:catAx>
      <c:valAx>
        <c:axId val="595918768"/>
        <c:scaling>
          <c:orientation val="minMax"/>
        </c:scaling>
        <c:delete val="1"/>
        <c:axPos val="t"/>
        <c:numFmt formatCode="0.00" sourceLinked="1"/>
        <c:majorTickMark val="none"/>
        <c:minorTickMark val="none"/>
        <c:tickLblPos val="nextTo"/>
        <c:crossAx val="595917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News Gothic MT" panose="020B0503020103020203" pitchFamily="34" charset="0"/>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 Likelihood to Visit California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187500000000001E-2"/>
          <c:y val="0.203010129482743"/>
          <c:w val="0.96562499999999996"/>
          <c:h val="0.756055860126992"/>
        </c:manualLayout>
      </c:layout>
      <c:barChart>
        <c:barDir val="col"/>
        <c:grouping val="clustered"/>
        <c:varyColors val="0"/>
        <c:ser>
          <c:idx val="0"/>
          <c:order val="0"/>
          <c:tx>
            <c:strRef>
              <c:f>Sheet1!$B$1</c:f>
              <c:strCache>
                <c:ptCount val="1"/>
                <c:pt idx="0">
                  <c:v>Baseline</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47</c:v>
                </c:pt>
              </c:numCache>
            </c:numRef>
          </c:val>
          <c:extLst>
            <c:ext xmlns:c16="http://schemas.microsoft.com/office/drawing/2014/chart" uri="{C3380CC4-5D6E-409C-BE32-E72D297353CC}">
              <c16:uniqueId val="{00000000-9CD6-B14A-952B-FEB29750C39B}"/>
            </c:ext>
          </c:extLst>
        </c:ser>
        <c:ser>
          <c:idx val="1"/>
          <c:order val="1"/>
          <c:tx>
            <c:strRef>
              <c:f>Sheet1!$C$1</c:f>
              <c:strCache>
                <c:ptCount val="1"/>
                <c:pt idx="0">
                  <c:v>Wave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57.1</c:v>
                </c:pt>
              </c:numCache>
            </c:numRef>
          </c:val>
          <c:extLst>
            <c:ext xmlns:c16="http://schemas.microsoft.com/office/drawing/2014/chart" uri="{C3380CC4-5D6E-409C-BE32-E72D297353CC}">
              <c16:uniqueId val="{00000001-9CD6-B14A-952B-FEB29750C39B}"/>
            </c:ext>
          </c:extLst>
        </c:ser>
        <c:ser>
          <c:idx val="2"/>
          <c:order val="2"/>
          <c:tx>
            <c:strRef>
              <c:f>Sheet1!$D$1</c:f>
              <c:strCache>
                <c:ptCount val="1"/>
                <c:pt idx="0">
                  <c:v>Wave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57.3</c:v>
                </c:pt>
              </c:numCache>
            </c:numRef>
          </c:val>
          <c:extLst>
            <c:ext xmlns:c16="http://schemas.microsoft.com/office/drawing/2014/chart" uri="{C3380CC4-5D6E-409C-BE32-E72D297353CC}">
              <c16:uniqueId val="{00000002-9CD6-B14A-952B-FEB29750C39B}"/>
            </c:ext>
          </c:extLst>
        </c:ser>
        <c:ser>
          <c:idx val="3"/>
          <c:order val="3"/>
          <c:tx>
            <c:strRef>
              <c:f>Sheet1!$E$1</c:f>
              <c:strCache>
                <c:ptCount val="1"/>
                <c:pt idx="0">
                  <c:v>Wave 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56.9</c:v>
                </c:pt>
              </c:numCache>
            </c:numRef>
          </c:val>
          <c:extLst>
            <c:ext xmlns:c16="http://schemas.microsoft.com/office/drawing/2014/chart" uri="{C3380CC4-5D6E-409C-BE32-E72D297353CC}">
              <c16:uniqueId val="{00000004-9CD6-B14A-952B-FEB29750C39B}"/>
            </c:ext>
          </c:extLst>
        </c:ser>
        <c:dLbls>
          <c:showLegendKey val="0"/>
          <c:showVal val="0"/>
          <c:showCatName val="0"/>
          <c:showSerName val="0"/>
          <c:showPercent val="0"/>
          <c:showBubbleSize val="0"/>
        </c:dLbls>
        <c:gapWidth val="219"/>
        <c:overlap val="-27"/>
        <c:axId val="1456127695"/>
        <c:axId val="1773134031"/>
      </c:barChart>
      <c:catAx>
        <c:axId val="1456127695"/>
        <c:scaling>
          <c:orientation val="minMax"/>
        </c:scaling>
        <c:delete val="1"/>
        <c:axPos val="b"/>
        <c:numFmt formatCode="General" sourceLinked="1"/>
        <c:majorTickMark val="none"/>
        <c:minorTickMark val="none"/>
        <c:tickLblPos val="nextTo"/>
        <c:crossAx val="1773134031"/>
        <c:crosses val="autoZero"/>
        <c:auto val="1"/>
        <c:lblAlgn val="ctr"/>
        <c:lblOffset val="100"/>
        <c:noMultiLvlLbl val="0"/>
      </c:catAx>
      <c:valAx>
        <c:axId val="1773134031"/>
        <c:scaling>
          <c:orientation val="minMax"/>
          <c:max val="7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6127695"/>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Domestic Competitors (1/22 Wave)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57</c:v>
                </c:pt>
              </c:numCache>
            </c:numRef>
          </c:val>
          <c:extLst>
            <c:ext xmlns:c16="http://schemas.microsoft.com/office/drawing/2014/chart" uri="{C3380CC4-5D6E-409C-BE32-E72D297353CC}">
              <c16:uniqueId val="{00000000-A0C6-9945-B88C-3EA6BDE6B39D}"/>
            </c:ext>
          </c:extLst>
        </c:ser>
        <c:ser>
          <c:idx val="1"/>
          <c:order val="1"/>
          <c:tx>
            <c:strRef>
              <c:f>Sheet1!$C$1</c:f>
              <c:strCache>
                <c:ptCount val="1"/>
                <c:pt idx="0">
                  <c:v>FL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43</c:v>
                </c:pt>
              </c:numCache>
            </c:numRef>
          </c:val>
          <c:extLst>
            <c:ext xmlns:c16="http://schemas.microsoft.com/office/drawing/2014/chart" uri="{C3380CC4-5D6E-409C-BE32-E72D297353CC}">
              <c16:uniqueId val="{00000001-A0C6-9945-B88C-3EA6BDE6B39D}"/>
            </c:ext>
          </c:extLst>
        </c:ser>
        <c:ser>
          <c:idx val="2"/>
          <c:order val="2"/>
          <c:tx>
            <c:strRef>
              <c:f>Sheet1!$D$1</c:f>
              <c:strCache>
                <c:ptCount val="1"/>
                <c:pt idx="0">
                  <c:v>HI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29</c:v>
                </c:pt>
              </c:numCache>
            </c:numRef>
          </c:val>
          <c:extLst>
            <c:ext xmlns:c16="http://schemas.microsoft.com/office/drawing/2014/chart" uri="{C3380CC4-5D6E-409C-BE32-E72D297353CC}">
              <c16:uniqueId val="{00000002-A0C6-9945-B88C-3EA6BDE6B39D}"/>
            </c:ext>
          </c:extLst>
        </c:ser>
        <c:ser>
          <c:idx val="3"/>
          <c:order val="3"/>
          <c:tx>
            <c:strRef>
              <c:f>Sheet1!$E$1</c:f>
              <c:strCache>
                <c:ptCount val="1"/>
                <c:pt idx="0">
                  <c:v>NY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47</c:v>
                </c:pt>
              </c:numCache>
            </c:numRef>
          </c:val>
          <c:extLst>
            <c:ext xmlns:c16="http://schemas.microsoft.com/office/drawing/2014/chart" uri="{C3380CC4-5D6E-409C-BE32-E72D297353CC}">
              <c16:uniqueId val="{00000003-A0C6-9945-B88C-3EA6BDE6B39D}"/>
            </c:ext>
          </c:extLst>
        </c:ser>
        <c:ser>
          <c:idx val="4"/>
          <c:order val="4"/>
          <c:tx>
            <c:strRef>
              <c:f>Sheet1!$F$1</c:f>
              <c:strCache>
                <c:ptCount val="1"/>
                <c:pt idx="0">
                  <c:v>NV/LV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42</c:v>
                </c:pt>
              </c:numCache>
            </c:numRef>
          </c:val>
          <c:extLst>
            <c:ext xmlns:c16="http://schemas.microsoft.com/office/drawing/2014/chart" uri="{C3380CC4-5D6E-409C-BE32-E72D297353CC}">
              <c16:uniqueId val="{00000004-A0C6-9945-B88C-3EA6BDE6B39D}"/>
            </c:ext>
          </c:extLst>
        </c:ser>
        <c:ser>
          <c:idx val="5"/>
          <c:order val="5"/>
          <c:tx>
            <c:strRef>
              <c:f>Sheet1!$G$1</c:f>
              <c:strCache>
                <c:ptCount val="1"/>
                <c:pt idx="0">
                  <c:v>TX</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44</c:v>
                </c:pt>
              </c:numCache>
            </c:numRef>
          </c:val>
          <c:extLst>
            <c:ext xmlns:c16="http://schemas.microsoft.com/office/drawing/2014/chart" uri="{C3380CC4-5D6E-409C-BE32-E72D297353CC}">
              <c16:uniqueId val="{00000005-A0C6-9945-B88C-3EA6BDE6B39D}"/>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International Competitors (1/22 Wave)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57</c:v>
                </c:pt>
              </c:numCache>
            </c:numRef>
          </c:val>
          <c:extLst>
            <c:ext xmlns:c16="http://schemas.microsoft.com/office/drawing/2014/chart" uri="{C3380CC4-5D6E-409C-BE32-E72D297353CC}">
              <c16:uniqueId val="{00000000-A0C6-9945-B88C-3EA6BDE6B39D}"/>
            </c:ext>
          </c:extLst>
        </c:ser>
        <c:ser>
          <c:idx val="1"/>
          <c:order val="1"/>
          <c:tx>
            <c:strRef>
              <c:f>Sheet1!$C$1</c:f>
              <c:strCache>
                <c:ptCount val="1"/>
                <c:pt idx="0">
                  <c:v>Europe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43</c:v>
                </c:pt>
              </c:numCache>
            </c:numRef>
          </c:val>
          <c:extLst>
            <c:ext xmlns:c16="http://schemas.microsoft.com/office/drawing/2014/chart" uri="{C3380CC4-5D6E-409C-BE32-E72D297353CC}">
              <c16:uniqueId val="{00000001-A0C6-9945-B88C-3EA6BDE6B39D}"/>
            </c:ext>
          </c:extLst>
        </c:ser>
        <c:ser>
          <c:idx val="2"/>
          <c:order val="2"/>
          <c:tx>
            <c:strRef>
              <c:f>Sheet1!$D$1</c:f>
              <c:strCache>
                <c:ptCount val="1"/>
                <c:pt idx="0">
                  <c:v>Asia Pacific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18</c:v>
                </c:pt>
              </c:numCache>
            </c:numRef>
          </c:val>
          <c:extLst>
            <c:ext xmlns:c16="http://schemas.microsoft.com/office/drawing/2014/chart" uri="{C3380CC4-5D6E-409C-BE32-E72D297353CC}">
              <c16:uniqueId val="{00000002-A0C6-9945-B88C-3EA6BDE6B39D}"/>
            </c:ext>
          </c:extLst>
        </c:ser>
        <c:ser>
          <c:idx val="3"/>
          <c:order val="3"/>
          <c:tx>
            <c:strRef>
              <c:f>Sheet1!$E$1</c:f>
              <c:strCache>
                <c:ptCount val="1"/>
                <c:pt idx="0">
                  <c:v>Caribbean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37</c:v>
                </c:pt>
              </c:numCache>
            </c:numRef>
          </c:val>
          <c:extLst>
            <c:ext xmlns:c16="http://schemas.microsoft.com/office/drawing/2014/chart" uri="{C3380CC4-5D6E-409C-BE32-E72D297353CC}">
              <c16:uniqueId val="{00000003-A0C6-9945-B88C-3EA6BDE6B39D}"/>
            </c:ext>
          </c:extLst>
        </c:ser>
        <c:ser>
          <c:idx val="4"/>
          <c:order val="4"/>
          <c:tx>
            <c:strRef>
              <c:f>Sheet1!$F$1</c:f>
              <c:strCache>
                <c:ptCount val="1"/>
                <c:pt idx="0">
                  <c:v>Central/South AM</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29</c:v>
                </c:pt>
              </c:numCache>
            </c:numRef>
          </c:val>
          <c:extLst>
            <c:ext xmlns:c16="http://schemas.microsoft.com/office/drawing/2014/chart" uri="{C3380CC4-5D6E-409C-BE32-E72D297353CC}">
              <c16:uniqueId val="{00000004-A0C6-9945-B88C-3EA6BDE6B39D}"/>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a:t>Anticipated Trip Timing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Wave1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1Q 2022</c:v>
                </c:pt>
                <c:pt idx="1">
                  <c:v>2Q 2022</c:v>
                </c:pt>
                <c:pt idx="2">
                  <c:v>3Q 2022</c:v>
                </c:pt>
                <c:pt idx="3">
                  <c:v>4Q 2022</c:v>
                </c:pt>
                <c:pt idx="4">
                  <c:v>2023</c:v>
                </c:pt>
                <c:pt idx="5">
                  <c:v>Not sure</c:v>
                </c:pt>
              </c:strCache>
            </c:strRef>
          </c:cat>
          <c:val>
            <c:numRef>
              <c:f>Sheet1!$B$2:$B$7</c:f>
              <c:numCache>
                <c:formatCode>0</c:formatCode>
                <c:ptCount val="6"/>
                <c:pt idx="0">
                  <c:v>15</c:v>
                </c:pt>
                <c:pt idx="1">
                  <c:v>12</c:v>
                </c:pt>
                <c:pt idx="2">
                  <c:v>11</c:v>
                </c:pt>
                <c:pt idx="3">
                  <c:v>7.0000000000000009</c:v>
                </c:pt>
                <c:pt idx="4">
                  <c:v>7.0000000000000009</c:v>
                </c:pt>
              </c:numCache>
            </c:numRef>
          </c:val>
          <c:extLst>
            <c:ext xmlns:c16="http://schemas.microsoft.com/office/drawing/2014/chart" uri="{C3380CC4-5D6E-409C-BE32-E72D297353CC}">
              <c16:uniqueId val="{00000000-A230-D64D-A530-8F3E987B41BA}"/>
            </c:ext>
          </c:extLst>
        </c:ser>
        <c:ser>
          <c:idx val="1"/>
          <c:order val="1"/>
          <c:tx>
            <c:strRef>
              <c:f>Sheet1!$C$1</c:f>
              <c:strCache>
                <c:ptCount val="1"/>
                <c:pt idx="0">
                  <c:v>Wave2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1Q 2022</c:v>
                </c:pt>
                <c:pt idx="1">
                  <c:v>2Q 2022</c:v>
                </c:pt>
                <c:pt idx="2">
                  <c:v>3Q 2022</c:v>
                </c:pt>
                <c:pt idx="3">
                  <c:v>4Q 2022</c:v>
                </c:pt>
                <c:pt idx="4">
                  <c:v>2023</c:v>
                </c:pt>
                <c:pt idx="5">
                  <c:v>Not sure</c:v>
                </c:pt>
              </c:strCache>
            </c:strRef>
          </c:cat>
          <c:val>
            <c:numRef>
              <c:f>Sheet1!$C$2:$C$7</c:f>
              <c:numCache>
                <c:formatCode>0</c:formatCode>
                <c:ptCount val="6"/>
                <c:pt idx="0">
                  <c:v>16.32</c:v>
                </c:pt>
                <c:pt idx="1">
                  <c:v>9.07</c:v>
                </c:pt>
                <c:pt idx="2">
                  <c:v>8.2000000000000011</c:v>
                </c:pt>
                <c:pt idx="3">
                  <c:v>8.870000000000001</c:v>
                </c:pt>
                <c:pt idx="4">
                  <c:v>17</c:v>
                </c:pt>
                <c:pt idx="5">
                  <c:v>25</c:v>
                </c:pt>
              </c:numCache>
            </c:numRef>
          </c:val>
          <c:extLst>
            <c:ext xmlns:c16="http://schemas.microsoft.com/office/drawing/2014/chart" uri="{C3380CC4-5D6E-409C-BE32-E72D297353CC}">
              <c16:uniqueId val="{00000001-A230-D64D-A530-8F3E987B41BA}"/>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1Q 2022</c:v>
                </c:pt>
                <c:pt idx="1">
                  <c:v>2Q 2022</c:v>
                </c:pt>
                <c:pt idx="2">
                  <c:v>3Q 2022</c:v>
                </c:pt>
                <c:pt idx="3">
                  <c:v>4Q 2022</c:v>
                </c:pt>
                <c:pt idx="4">
                  <c:v>2023</c:v>
                </c:pt>
                <c:pt idx="5">
                  <c:v>Not sure</c:v>
                </c:pt>
              </c:strCache>
            </c:strRef>
          </c:cat>
          <c:val>
            <c:numRef>
              <c:f>Sheet1!$D$2:$D$7</c:f>
              <c:numCache>
                <c:formatCode>0</c:formatCode>
                <c:ptCount val="6"/>
                <c:pt idx="0">
                  <c:v>14.000000000000002</c:v>
                </c:pt>
                <c:pt idx="1">
                  <c:v>37</c:v>
                </c:pt>
                <c:pt idx="2">
                  <c:v>20</c:v>
                </c:pt>
                <c:pt idx="3">
                  <c:v>7.0000000000000009</c:v>
                </c:pt>
                <c:pt idx="4">
                  <c:v>17</c:v>
                </c:pt>
                <c:pt idx="5">
                  <c:v>5</c:v>
                </c:pt>
              </c:numCache>
            </c:numRef>
          </c:val>
          <c:extLst>
            <c:ext xmlns:c16="http://schemas.microsoft.com/office/drawing/2014/chart" uri="{C3380CC4-5D6E-409C-BE32-E72D297353CC}">
              <c16:uniqueId val="{00000001-BC3C-4FB4-B600-EF13F29BEAC2}"/>
            </c:ext>
          </c:extLst>
        </c:ser>
        <c:dLbls>
          <c:showLegendKey val="0"/>
          <c:showVal val="0"/>
          <c:showCatName val="0"/>
          <c:showSerName val="0"/>
          <c:showPercent val="0"/>
          <c:showBubbleSize val="0"/>
        </c:dLbls>
        <c:gapWidth val="219"/>
        <c:overlap val="-27"/>
        <c:axId val="1396351664"/>
        <c:axId val="1395972816"/>
      </c:barChart>
      <c:catAx>
        <c:axId val="139635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95972816"/>
        <c:crosses val="autoZero"/>
        <c:auto val="1"/>
        <c:lblAlgn val="ctr"/>
        <c:lblOffset val="100"/>
        <c:noMultiLvlLbl val="0"/>
      </c:catAx>
      <c:valAx>
        <c:axId val="1395972816"/>
        <c:scaling>
          <c:orientation val="minMax"/>
          <c:max val="50"/>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9635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808180">
                    <a:lumMod val="65000"/>
                    <a:lumOff val="35000"/>
                  </a:srgbClr>
                </a:solidFill>
                <a:latin typeface="News Gothic MT" panose="020B0503020103020203" pitchFamily="34" charset="0"/>
                <a:ea typeface="+mn-ea"/>
                <a:cs typeface="+mn-cs"/>
              </a:defRPr>
            </a:pPr>
            <a:r>
              <a:rPr lang="en-US" sz="1400" dirty="0"/>
              <a:t>Likelihood to Visit California Gateway Cities</a:t>
            </a:r>
            <a:br>
              <a:rPr lang="en-US" sz="1400" dirty="0"/>
            </a:br>
            <a:r>
              <a:rPr lang="en-US" sz="1400" dirty="0"/>
              <a:t>(Among Those At Least Somewhat Likely to Visit California)</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808180">
                  <a:lumMod val="65000"/>
                  <a:lumOff val="35000"/>
                </a:srgb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Sheet1!$B$2:$B$5</c:f>
              <c:numCache>
                <c:formatCode>0</c:formatCode>
                <c:ptCount val="4"/>
                <c:pt idx="0">
                  <c:v>70.56</c:v>
                </c:pt>
                <c:pt idx="1">
                  <c:v>60.62</c:v>
                </c:pt>
                <c:pt idx="2">
                  <c:v>56.56</c:v>
                </c:pt>
                <c:pt idx="3">
                  <c:v>58.4</c:v>
                </c:pt>
              </c:numCache>
            </c:numRef>
          </c:val>
          <c:extLst>
            <c:ext xmlns:c16="http://schemas.microsoft.com/office/drawing/2014/chart" uri="{C3380CC4-5D6E-409C-BE32-E72D297353CC}">
              <c16:uniqueId val="{00000000-4277-4E47-A7E5-90D1DB6FAFFA}"/>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Sheet1!$C$2:$C$5</c:f>
              <c:numCache>
                <c:formatCode>0</c:formatCode>
                <c:ptCount val="4"/>
                <c:pt idx="0">
                  <c:v>71.98</c:v>
                </c:pt>
                <c:pt idx="1">
                  <c:v>62.02</c:v>
                </c:pt>
                <c:pt idx="2">
                  <c:v>40.480000000000004</c:v>
                </c:pt>
                <c:pt idx="3">
                  <c:v>62.059999999999995</c:v>
                </c:pt>
              </c:numCache>
            </c:numRef>
          </c:val>
          <c:extLst>
            <c:ext xmlns:c16="http://schemas.microsoft.com/office/drawing/2014/chart" uri="{C3380CC4-5D6E-409C-BE32-E72D297353CC}">
              <c16:uniqueId val="{00000002-4277-4E47-A7E5-90D1DB6FAFFA}"/>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Sheet1!$D$2:$D$5</c:f>
              <c:numCache>
                <c:formatCode>0</c:formatCode>
                <c:ptCount val="4"/>
                <c:pt idx="0">
                  <c:v>72.303480457264115</c:v>
                </c:pt>
                <c:pt idx="1">
                  <c:v>59.556997563712066</c:v>
                </c:pt>
                <c:pt idx="2">
                  <c:v>56.374122748246045</c:v>
                </c:pt>
                <c:pt idx="3">
                  <c:v>53.983166144448568</c:v>
                </c:pt>
              </c:numCache>
            </c:numRef>
          </c:val>
          <c:extLst>
            <c:ext xmlns:c16="http://schemas.microsoft.com/office/drawing/2014/chart" uri="{C3380CC4-5D6E-409C-BE32-E72D297353CC}">
              <c16:uniqueId val="{00000003-4277-4E47-A7E5-90D1DB6FAFFA}"/>
            </c:ext>
          </c:extLst>
        </c:ser>
        <c:dLbls>
          <c:showLegendKey val="0"/>
          <c:showVal val="0"/>
          <c:showCatName val="0"/>
          <c:showSerName val="0"/>
          <c:showPercent val="0"/>
          <c:showBubbleSize val="0"/>
        </c:dLbls>
        <c:gapWidth val="219"/>
        <c:overlap val="-27"/>
        <c:axId val="1469974831"/>
        <c:axId val="1489785455"/>
      </c:barChart>
      <c:catAx>
        <c:axId val="146997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785455"/>
        <c:crosses val="autoZero"/>
        <c:auto val="1"/>
        <c:lblAlgn val="ctr"/>
        <c:lblOffset val="100"/>
        <c:noMultiLvlLbl val="0"/>
      </c:catAx>
      <c:valAx>
        <c:axId val="1489785455"/>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69974831"/>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Purposes(s</a:t>
            </a:r>
            <a:r>
              <a:rPr lang="en-US" sz="1400" baseline="0" dirty="0"/>
              <a:t>) of Trip(s) to California</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Sheet1!$B$2:$B$5</c:f>
              <c:numCache>
                <c:formatCode>0</c:formatCode>
                <c:ptCount val="4"/>
                <c:pt idx="0">
                  <c:v>84</c:v>
                </c:pt>
                <c:pt idx="1">
                  <c:v>41</c:v>
                </c:pt>
                <c:pt idx="2">
                  <c:v>5</c:v>
                </c:pt>
                <c:pt idx="3">
                  <c:v>3</c:v>
                </c:pt>
              </c:numCache>
            </c:numRef>
          </c:val>
          <c:extLst>
            <c:ext xmlns:c16="http://schemas.microsoft.com/office/drawing/2014/chart" uri="{C3380CC4-5D6E-409C-BE32-E72D297353CC}">
              <c16:uniqueId val="{00000000-4AC1-4048-B22A-B28106192F30}"/>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Sheet1!$C$2:$C$5</c:f>
              <c:numCache>
                <c:formatCode>0</c:formatCode>
                <c:ptCount val="4"/>
                <c:pt idx="0">
                  <c:v>80</c:v>
                </c:pt>
                <c:pt idx="1">
                  <c:v>40</c:v>
                </c:pt>
                <c:pt idx="2">
                  <c:v>7</c:v>
                </c:pt>
                <c:pt idx="3">
                  <c:v>4</c:v>
                </c:pt>
              </c:numCache>
            </c:numRef>
          </c:val>
          <c:extLst>
            <c:ext xmlns:c16="http://schemas.microsoft.com/office/drawing/2014/chart" uri="{C3380CC4-5D6E-409C-BE32-E72D297353CC}">
              <c16:uniqueId val="{00000001-4AC1-4048-B22A-B28106192F30}"/>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Sheet1!$D$2:$D$5</c:f>
              <c:numCache>
                <c:formatCode>0</c:formatCode>
                <c:ptCount val="4"/>
                <c:pt idx="0">
                  <c:v>87</c:v>
                </c:pt>
                <c:pt idx="1">
                  <c:v>38</c:v>
                </c:pt>
                <c:pt idx="2">
                  <c:v>6</c:v>
                </c:pt>
                <c:pt idx="3">
                  <c:v>5</c:v>
                </c:pt>
              </c:numCache>
            </c:numRef>
          </c:val>
          <c:extLst>
            <c:ext xmlns:c16="http://schemas.microsoft.com/office/drawing/2014/chart" uri="{C3380CC4-5D6E-409C-BE32-E72D297353CC}">
              <c16:uniqueId val="{00000002-4AC1-4048-B22A-B28106192F30}"/>
            </c:ext>
          </c:extLst>
        </c:ser>
        <c:dLbls>
          <c:showLegendKey val="0"/>
          <c:showVal val="0"/>
          <c:showCatName val="0"/>
          <c:showSerName val="0"/>
          <c:showPercent val="0"/>
          <c:showBubbleSize val="0"/>
        </c:dLbls>
        <c:gapWidth val="219"/>
        <c:overlap val="-27"/>
        <c:axId val="1469974831"/>
        <c:axId val="1489785455"/>
      </c:barChart>
      <c:catAx>
        <c:axId val="146997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785455"/>
        <c:crosses val="autoZero"/>
        <c:auto val="1"/>
        <c:lblAlgn val="ctr"/>
        <c:lblOffset val="100"/>
        <c:noMultiLvlLbl val="0"/>
      </c:catAx>
      <c:valAx>
        <c:axId val="1489785455"/>
        <c:scaling>
          <c:orientation val="minMax"/>
          <c:max val="11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69974831"/>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Intend to Book Trip to California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Book through an online travel agency such as Expedia, TripAdvisor or Booking.com</c:v>
                </c:pt>
                <c:pt idx="1">
                  <c:v>Book directly with hotel/airline online or via an app</c:v>
                </c:pt>
                <c:pt idx="2">
                  <c:v>Book through a site such as Airbnb, VRBO, etc.</c:v>
                </c:pt>
                <c:pt idx="3">
                  <c:v>Use a travel agency or travel advisor</c:v>
                </c:pt>
                <c:pt idx="4">
                  <c:v>Book through credit card/airline program loyalty points</c:v>
                </c:pt>
                <c:pt idx="5">
                  <c:v>Call property/airline directly</c:v>
                </c:pt>
              </c:strCache>
            </c:strRef>
          </c:cat>
          <c:val>
            <c:numRef>
              <c:f>Sheet1!$B$2:$B$7</c:f>
              <c:numCache>
                <c:formatCode>0</c:formatCode>
                <c:ptCount val="6"/>
                <c:pt idx="0">
                  <c:v>67</c:v>
                </c:pt>
                <c:pt idx="1">
                  <c:v>45</c:v>
                </c:pt>
                <c:pt idx="2">
                  <c:v>40</c:v>
                </c:pt>
                <c:pt idx="3">
                  <c:v>39</c:v>
                </c:pt>
                <c:pt idx="4">
                  <c:v>25</c:v>
                </c:pt>
                <c:pt idx="5">
                  <c:v>14</c:v>
                </c:pt>
              </c:numCache>
            </c:numRef>
          </c:val>
          <c:extLst>
            <c:ext xmlns:c16="http://schemas.microsoft.com/office/drawing/2014/chart" uri="{C3380CC4-5D6E-409C-BE32-E72D297353CC}">
              <c16:uniqueId val="{00000000-C498-7D46-A395-A789D649118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a:t>Aware of U.S. Vaccination Requirement?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AF5-254F-9DDE-D870F692FA42}"/>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2-DAF5-254F-9DDE-D870F692FA42}"/>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F5-254F-9DDE-D870F692FA42}"/>
                </c:ext>
              </c:extLst>
            </c:dLbl>
            <c:dLbl>
              <c:idx val="1"/>
              <c:delete val="1"/>
              <c:extLst>
                <c:ext xmlns:c15="http://schemas.microsoft.com/office/drawing/2012/chart" uri="{CE6537A1-D6FC-4f65-9D91-7224C49458BB}"/>
                <c:ext xmlns:c16="http://schemas.microsoft.com/office/drawing/2014/chart" uri="{C3380CC4-5D6E-409C-BE32-E72D297353CC}">
                  <c16:uniqueId val="{00000002-DAF5-254F-9DDE-D870F692FA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Aware</c:v>
                </c:pt>
                <c:pt idx="1">
                  <c:v>Not</c:v>
                </c:pt>
              </c:strCache>
            </c:strRef>
          </c:cat>
          <c:val>
            <c:numRef>
              <c:f>Sheet1!$B$2:$B$3</c:f>
              <c:numCache>
                <c:formatCode>General</c:formatCode>
                <c:ptCount val="2"/>
                <c:pt idx="0">
                  <c:v>93</c:v>
                </c:pt>
                <c:pt idx="1">
                  <c:v>7</c:v>
                </c:pt>
              </c:numCache>
            </c:numRef>
          </c:val>
          <c:extLst>
            <c:ext xmlns:c16="http://schemas.microsoft.com/office/drawing/2014/chart" uri="{C3380CC4-5D6E-409C-BE32-E72D297353CC}">
              <c16:uniqueId val="{00000000-DAF5-254F-9DDE-D870F692FA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confident</a:t>
            </a:r>
            <a:r>
              <a:rPr lang="en-US" sz="1400" baseline="0" dirty="0"/>
              <a:t> are you that you can show proof of your vaccination status?</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confident – I have shown my vaccination status for other trips or events</c:v>
                </c:pt>
                <c:pt idx="1">
                  <c:v>Fairly confident</c:v>
                </c:pt>
                <c:pt idx="2">
                  <c:v>Not sure</c:v>
                </c:pt>
                <c:pt idx="3">
                  <c:v>I’m not vaccinated or refuse to show proof</c:v>
                </c:pt>
              </c:strCache>
            </c:strRef>
          </c:cat>
          <c:val>
            <c:numRef>
              <c:f>Sheet1!$B$2:$B$5</c:f>
              <c:numCache>
                <c:formatCode>0</c:formatCode>
                <c:ptCount val="4"/>
                <c:pt idx="0">
                  <c:v>76</c:v>
                </c:pt>
                <c:pt idx="1">
                  <c:v>21</c:v>
                </c:pt>
                <c:pt idx="2">
                  <c:v>1</c:v>
                </c:pt>
                <c:pt idx="3">
                  <c:v>3</c:v>
                </c:pt>
              </c:numCache>
            </c:numRef>
          </c:val>
          <c:extLst>
            <c:ext xmlns:c16="http://schemas.microsoft.com/office/drawing/2014/chart" uri="{C3380CC4-5D6E-409C-BE32-E72D297353CC}">
              <c16:uniqueId val="{00000000-9A5A-CE48-80FA-D284D21CAA78}"/>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Likelihood to Visit California Gateway Cities</a:t>
            </a:r>
            <a:br>
              <a:rPr lang="en-US" sz="1400" dirty="0"/>
            </a:br>
            <a:r>
              <a:rPr lang="en-US" sz="1400" dirty="0"/>
              <a:t>(Among Those At</a:t>
            </a:r>
            <a:r>
              <a:rPr lang="en-US" sz="1400" baseline="0" dirty="0"/>
              <a:t> Least Somewhat Likely to Visit California)</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Sheet1!$B$2:$B$5</c:f>
              <c:numCache>
                <c:formatCode>0</c:formatCode>
                <c:ptCount val="4"/>
                <c:pt idx="0">
                  <c:v>58.016997167138818</c:v>
                </c:pt>
                <c:pt idx="1">
                  <c:v>54.61756373937677</c:v>
                </c:pt>
                <c:pt idx="2">
                  <c:v>38.640226628895185</c:v>
                </c:pt>
                <c:pt idx="3">
                  <c:v>48.328611898016995</c:v>
                </c:pt>
              </c:numCache>
            </c:numRef>
          </c:val>
          <c:extLst>
            <c:ext xmlns:c16="http://schemas.microsoft.com/office/drawing/2014/chart" uri="{C3380CC4-5D6E-409C-BE32-E72D297353CC}">
              <c16:uniqueId val="{00000000-65AF-ED47-8DBF-267FB8EF381B}"/>
            </c:ext>
          </c:extLst>
        </c:ser>
        <c:dLbls>
          <c:showLegendKey val="0"/>
          <c:showVal val="0"/>
          <c:showCatName val="0"/>
          <c:showSerName val="0"/>
          <c:showPercent val="0"/>
          <c:showBubbleSize val="0"/>
        </c:dLbls>
        <c:gapWidth val="219"/>
        <c:overlap val="-27"/>
        <c:axId val="1469974831"/>
        <c:axId val="1489785455"/>
      </c:barChart>
      <c:catAx>
        <c:axId val="146997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785455"/>
        <c:crosses val="autoZero"/>
        <c:auto val="1"/>
        <c:lblAlgn val="ctr"/>
        <c:lblOffset val="100"/>
        <c:noMultiLvlLbl val="0"/>
      </c:catAx>
      <c:valAx>
        <c:axId val="1489785455"/>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6997483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Aware of Your Own Country’s Travel Requirements?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17C-DF41-8269-BDE8AAAFDB93}"/>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C17C-DF41-8269-BDE8AAAFDB93}"/>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7C-DF41-8269-BDE8AAAFDB93}"/>
                </c:ext>
              </c:extLst>
            </c:dLbl>
            <c:dLbl>
              <c:idx val="1"/>
              <c:delete val="1"/>
              <c:extLst>
                <c:ext xmlns:c15="http://schemas.microsoft.com/office/drawing/2012/chart" uri="{CE6537A1-D6FC-4f65-9D91-7224C49458BB}"/>
                <c:ext xmlns:c16="http://schemas.microsoft.com/office/drawing/2014/chart" uri="{C3380CC4-5D6E-409C-BE32-E72D297353CC}">
                  <c16:uniqueId val="{00000003-C17C-DF41-8269-BDE8AAAFDB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General</c:formatCode>
                <c:ptCount val="2"/>
                <c:pt idx="0">
                  <c:v>89</c:v>
                </c:pt>
                <c:pt idx="1">
                  <c:v>11</c:v>
                </c:pt>
              </c:numCache>
            </c:numRef>
          </c:val>
          <c:extLst>
            <c:ext xmlns:c16="http://schemas.microsoft.com/office/drawing/2014/chart" uri="{C3380CC4-5D6E-409C-BE32-E72D297353CC}">
              <c16:uniqueId val="{00000004-C17C-DF41-8269-BDE8AAAFDB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Impact of Own Country’s Regulations on International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regulations are stopping me from planning a trip</c:v>
                </c:pt>
                <c:pt idx="1">
                  <c:v>The regulations make it much less likely for me to plan a trip</c:v>
                </c:pt>
                <c:pt idx="2">
                  <c:v>The regulations have no impact on my likelihood to plan a trip</c:v>
                </c:pt>
              </c:strCache>
            </c:strRef>
          </c:cat>
          <c:val>
            <c:numRef>
              <c:f>Sheet1!$B$2:$B$4</c:f>
              <c:numCache>
                <c:formatCode>0</c:formatCode>
                <c:ptCount val="3"/>
                <c:pt idx="0">
                  <c:v>11</c:v>
                </c:pt>
                <c:pt idx="1">
                  <c:v>27</c:v>
                </c:pt>
                <c:pt idx="2">
                  <c:v>62</c:v>
                </c:pt>
              </c:numCache>
            </c:numRef>
          </c:val>
          <c:extLst>
            <c:ext xmlns:c16="http://schemas.microsoft.com/office/drawing/2014/chart" uri="{C3380CC4-5D6E-409C-BE32-E72D297353CC}">
              <c16:uniqueId val="{00000000-B675-5444-806D-B5950D60A70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Have Unused Travel Credits </a:t>
            </a:r>
            <a:br>
              <a:rPr lang="en-US" sz="1400" dirty="0"/>
            </a:br>
            <a:r>
              <a:rPr lang="en-US" sz="1400" dirty="0"/>
              <a:t>from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110-E646-810E-D5BD91733ACB}"/>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9110-E646-810E-D5BD91733ACB}"/>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10-E646-810E-D5BD91733ACB}"/>
                </c:ext>
              </c:extLst>
            </c:dLbl>
            <c:dLbl>
              <c:idx val="1"/>
              <c:delete val="1"/>
              <c:extLst>
                <c:ext xmlns:c15="http://schemas.microsoft.com/office/drawing/2012/chart" uri="{CE6537A1-D6FC-4f65-9D91-7224C49458BB}"/>
                <c:ext xmlns:c16="http://schemas.microsoft.com/office/drawing/2014/chart" uri="{C3380CC4-5D6E-409C-BE32-E72D297353CC}">
                  <c16:uniqueId val="{00000003-9110-E646-810E-D5BD91733A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General</c:formatCode>
                <c:ptCount val="2"/>
                <c:pt idx="0">
                  <c:v>28</c:v>
                </c:pt>
                <c:pt idx="1">
                  <c:v>72</c:v>
                </c:pt>
              </c:numCache>
            </c:numRef>
          </c:val>
          <c:extLst>
            <c:ext xmlns:c16="http://schemas.microsoft.com/office/drawing/2014/chart" uri="{C3380CC4-5D6E-409C-BE32-E72D297353CC}">
              <c16:uniqueId val="{00000004-9110-E646-810E-D5BD91733A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Available Vacation Time for 2022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have the same amount of vacation days compared to pre-pandemic</c:v>
                </c:pt>
                <c:pt idx="1">
                  <c:v>I have less vacation days compared to pre-pandemic</c:v>
                </c:pt>
                <c:pt idx="2">
                  <c:v>I have more vacation days compared to pre-pandemic due to unused/extra days that I have saved up</c:v>
                </c:pt>
              </c:strCache>
            </c:strRef>
          </c:cat>
          <c:val>
            <c:numRef>
              <c:f>Sheet1!$B$2:$B$4</c:f>
              <c:numCache>
                <c:formatCode>0</c:formatCode>
                <c:ptCount val="3"/>
                <c:pt idx="0">
                  <c:v>59</c:v>
                </c:pt>
                <c:pt idx="1">
                  <c:v>13</c:v>
                </c:pt>
                <c:pt idx="2">
                  <c:v>28</c:v>
                </c:pt>
              </c:numCache>
            </c:numRef>
          </c:val>
          <c:extLst>
            <c:ext xmlns:c16="http://schemas.microsoft.com/office/drawing/2014/chart" uri="{C3380CC4-5D6E-409C-BE32-E72D297353CC}">
              <c16:uniqueId val="{00000000-756B-DA4F-9670-358ADC0B17E3}"/>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Have B2 Visa?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4FE-6E48-800C-E23B16EB789C}"/>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54FE-6E48-800C-E23B16EB789C}"/>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FE-6E48-800C-E23B16EB789C}"/>
                </c:ext>
              </c:extLst>
            </c:dLbl>
            <c:dLbl>
              <c:idx val="1"/>
              <c:delete val="1"/>
              <c:extLst>
                <c:ext xmlns:c15="http://schemas.microsoft.com/office/drawing/2012/chart" uri="{CE6537A1-D6FC-4f65-9D91-7224C49458BB}"/>
                <c:ext xmlns:c16="http://schemas.microsoft.com/office/drawing/2014/chart" uri="{C3380CC4-5D6E-409C-BE32-E72D297353CC}">
                  <c16:uniqueId val="{00000003-54FE-6E48-800C-E23B16EB78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54FE-6E48-800C-E23B16EB789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When will B2 Visa Expire?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Sheet1!$A$2</c:f>
              <c:strCache>
                <c:ptCount val="1"/>
                <c:pt idx="0">
                  <c:v>When Expiring</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Within next 6 months</c:v>
                </c:pt>
                <c:pt idx="1">
                  <c:v>6 months to a year</c:v>
                </c:pt>
                <c:pt idx="2">
                  <c:v>In 1-2 years</c:v>
                </c:pt>
                <c:pt idx="3">
                  <c:v>In 2-5 years</c:v>
                </c:pt>
                <c:pt idx="4">
                  <c:v>5 Years/+</c:v>
                </c:pt>
              </c:strCache>
            </c:strRef>
          </c:cat>
          <c:val>
            <c:numRef>
              <c:f>Sheet1!$B$2:$F$2</c:f>
              <c:numCache>
                <c:formatCode>General</c:formatCode>
                <c:ptCount val="5"/>
                <c:pt idx="0">
                  <c:v>6</c:v>
                </c:pt>
                <c:pt idx="1">
                  <c:v>12</c:v>
                </c:pt>
                <c:pt idx="2">
                  <c:v>33</c:v>
                </c:pt>
                <c:pt idx="3">
                  <c:v>32</c:v>
                </c:pt>
                <c:pt idx="4">
                  <c:v>17</c:v>
                </c:pt>
              </c:numCache>
            </c:numRef>
          </c:val>
          <c:extLst>
            <c:ext xmlns:c16="http://schemas.microsoft.com/office/drawing/2014/chart" uri="{C3380CC4-5D6E-409C-BE32-E72D297353CC}">
              <c16:uniqueId val="{00000000-E6AC-4543-AEE2-8187EC257860}"/>
            </c:ext>
          </c:extLst>
        </c:ser>
        <c:dLbls>
          <c:showLegendKey val="0"/>
          <c:showVal val="0"/>
          <c:showCatName val="0"/>
          <c:showSerName val="0"/>
          <c:showPercent val="0"/>
          <c:showBubbleSize val="0"/>
        </c:dLbls>
        <c:gapWidth val="157"/>
        <c:overlap val="-27"/>
        <c:axId val="1564068463"/>
        <c:axId val="1563488895"/>
      </c:barChart>
      <c:catAx>
        <c:axId val="1564068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63488895"/>
        <c:crosses val="autoZero"/>
        <c:auto val="1"/>
        <c:lblAlgn val="ctr"/>
        <c:lblOffset val="100"/>
        <c:noMultiLvlLbl val="0"/>
      </c:catAx>
      <c:valAx>
        <c:axId val="1563488895"/>
        <c:scaling>
          <c:orientation val="minMax"/>
          <c:max val="5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6406846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a:t>How easy/difficult will it be to get new/renewed visa?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manualLayout>
          <c:layoutTarget val="inner"/>
          <c:xMode val="edge"/>
          <c:yMode val="edge"/>
          <c:x val="3.1155017061664854E-2"/>
          <c:y val="0.32284799438084111"/>
          <c:w val="0.93768996587667031"/>
          <c:h val="0.4941542970740051"/>
        </c:manualLayout>
      </c:layout>
      <c:barChart>
        <c:barDir val="bar"/>
        <c:grouping val="stacked"/>
        <c:varyColors val="0"/>
        <c:ser>
          <c:idx val="0"/>
          <c:order val="0"/>
          <c:tx>
            <c:strRef>
              <c:f>Sheet1!$B$1</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18</c:v>
                </c:pt>
              </c:numCache>
            </c:numRef>
          </c:val>
          <c:extLst>
            <c:ext xmlns:c16="http://schemas.microsoft.com/office/drawing/2014/chart" uri="{C3380CC4-5D6E-409C-BE32-E72D297353CC}">
              <c16:uniqueId val="{00000000-19EA-B348-AC2C-14FB8E1CBF1B}"/>
            </c:ext>
          </c:extLst>
        </c:ser>
        <c:ser>
          <c:idx val="1"/>
          <c:order val="1"/>
          <c:tx>
            <c:strRef>
              <c:f>Sheet1!$C$1</c:f>
              <c:strCache>
                <c:ptCount val="1"/>
                <c:pt idx="0">
                  <c:v>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12</c:v>
                </c:pt>
              </c:numCache>
            </c:numRef>
          </c:val>
          <c:extLst>
            <c:ext xmlns:c16="http://schemas.microsoft.com/office/drawing/2014/chart" uri="{C3380CC4-5D6E-409C-BE32-E72D297353CC}">
              <c16:uniqueId val="{00000001-19EA-B348-AC2C-14FB8E1CBF1B}"/>
            </c:ext>
          </c:extLst>
        </c:ser>
        <c:ser>
          <c:idx val="2"/>
          <c:order val="2"/>
          <c:tx>
            <c:strRef>
              <c:f>Sheet1!$D$1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37</c:v>
                </c:pt>
              </c:numCache>
            </c:numRef>
          </c:val>
          <c:extLst>
            <c:ext xmlns:c16="http://schemas.microsoft.com/office/drawing/2014/chart" uri="{C3380CC4-5D6E-409C-BE32-E72D297353CC}">
              <c16:uniqueId val="{00000002-19EA-B348-AC2C-14FB8E1CBF1B}"/>
            </c:ext>
          </c:extLst>
        </c:ser>
        <c:ser>
          <c:idx val="3"/>
          <c:order val="3"/>
          <c:tx>
            <c:strRef>
              <c:f>Sheet1!$E$1</c:f>
              <c:strCache>
                <c:ptCount val="1"/>
                <c:pt idx="0">
                  <c:v>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12</c:v>
                </c:pt>
              </c:numCache>
            </c:numRef>
          </c:val>
          <c:extLst>
            <c:ext xmlns:c16="http://schemas.microsoft.com/office/drawing/2014/chart" uri="{C3380CC4-5D6E-409C-BE32-E72D297353CC}">
              <c16:uniqueId val="{00000004-19EA-B348-AC2C-14FB8E1CBF1B}"/>
            </c:ext>
          </c:extLst>
        </c:ser>
        <c:ser>
          <c:idx val="4"/>
          <c:order val="4"/>
          <c:tx>
            <c:strRef>
              <c:f>Sheet1!$F$1</c:f>
              <c:strCache>
                <c:ptCount val="1"/>
                <c:pt idx="0">
                  <c:v>Very difficult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21</c:v>
                </c:pt>
              </c:numCache>
            </c:numRef>
          </c:val>
          <c:extLst>
            <c:ext xmlns:c16="http://schemas.microsoft.com/office/drawing/2014/chart" uri="{C3380CC4-5D6E-409C-BE32-E72D297353CC}">
              <c16:uniqueId val="{00000005-19EA-B348-AC2C-14FB8E1CBF1B}"/>
            </c:ext>
          </c:extLst>
        </c:ser>
        <c:dLbls>
          <c:showLegendKey val="0"/>
          <c:showVal val="0"/>
          <c:showCatName val="0"/>
          <c:showSerName val="0"/>
          <c:showPercent val="0"/>
          <c:showBubbleSize val="0"/>
        </c:dLbls>
        <c:gapWidth val="96"/>
        <c:overlap val="100"/>
        <c:axId val="1358259071"/>
        <c:axId val="1455635519"/>
      </c:barChart>
      <c:catAx>
        <c:axId val="1358259071"/>
        <c:scaling>
          <c:orientation val="minMax"/>
        </c:scaling>
        <c:delete val="1"/>
        <c:axPos val="l"/>
        <c:numFmt formatCode="General" sourceLinked="1"/>
        <c:majorTickMark val="none"/>
        <c:minorTickMark val="none"/>
        <c:tickLblPos val="nextTo"/>
        <c:crossAx val="1455635519"/>
        <c:crosses val="autoZero"/>
        <c:auto val="1"/>
        <c:lblAlgn val="ctr"/>
        <c:lblOffset val="100"/>
        <c:noMultiLvlLbl val="0"/>
      </c:catAx>
      <c:valAx>
        <c:axId val="1455635519"/>
        <c:scaling>
          <c:orientation val="minMax"/>
          <c:max val="100"/>
        </c:scaling>
        <c:delete val="0"/>
        <c:axPos val="b"/>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259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Safety</a:t>
            </a:r>
            <a:r>
              <a:rPr lang="en-US" sz="1600" baseline="0" dirty="0"/>
              <a:t> Protocols Matter </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want to know there are some safety protocols in place [unless infection rates are extremely low]</c:v>
                </c:pt>
                <c:pt idx="1">
                  <c:v>Yes, it matters – I want to have as little or no safety protocols in place</c:v>
                </c:pt>
                <c:pt idx="2">
                  <c:v>No – the protocols don’t matter to my destination choice either way</c:v>
                </c:pt>
              </c:strCache>
            </c:strRef>
          </c:cat>
          <c:val>
            <c:numRef>
              <c:f>Sheet1!$B$2:$B$4</c:f>
              <c:numCache>
                <c:formatCode>0</c:formatCode>
                <c:ptCount val="3"/>
                <c:pt idx="0">
                  <c:v>75</c:v>
                </c:pt>
                <c:pt idx="1">
                  <c:v>14</c:v>
                </c:pt>
                <c:pt idx="2">
                  <c:v>11</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Rate of Infection/Vaccination Rates Matter</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would avoid destinations that have high infection rates/that are experiencing a “surge” in new cases</c:v>
                </c:pt>
                <c:pt idx="1">
                  <c:v>Yes, it matters – I would avoid destinations that have very low levels of vaccination rates</c:v>
                </c:pt>
                <c:pt idx="2">
                  <c:v>No – I’m not concerned about the infection rate or level of vaccination where I plan to visit</c:v>
                </c:pt>
              </c:strCache>
            </c:strRef>
          </c:cat>
          <c:val>
            <c:numRef>
              <c:f>Sheet1!$B$2:$B$4</c:f>
              <c:numCache>
                <c:formatCode>0</c:formatCode>
                <c:ptCount val="3"/>
                <c:pt idx="0">
                  <c:v>74</c:v>
                </c:pt>
                <c:pt idx="1">
                  <c:v>20</c:v>
                </c:pt>
                <c:pt idx="2">
                  <c:v>6</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t>
            </a:r>
            <a:r>
              <a:rPr lang="en-US" sz="1400" baseline="0" dirty="0"/>
              <a:t> Rate State as Being More Likely to Have Safety Protocols </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6C07-3E4B-9A7C-7FB278A20B4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California</c:v>
                </c:pt>
                <c:pt idx="1">
                  <c:v>Florida</c:v>
                </c:pt>
                <c:pt idx="2">
                  <c:v>Hawaii</c:v>
                </c:pt>
                <c:pt idx="3">
                  <c:v>Nevada/Las Vegas</c:v>
                </c:pt>
                <c:pt idx="4">
                  <c:v>New York</c:v>
                </c:pt>
                <c:pt idx="5">
                  <c:v>Texas</c:v>
                </c:pt>
              </c:strCache>
            </c:strRef>
          </c:cat>
          <c:val>
            <c:numRef>
              <c:f>Sheet1!$B$2:$B$7</c:f>
              <c:numCache>
                <c:formatCode>0</c:formatCode>
                <c:ptCount val="6"/>
                <c:pt idx="0">
                  <c:v>74</c:v>
                </c:pt>
                <c:pt idx="1">
                  <c:v>57</c:v>
                </c:pt>
                <c:pt idx="2">
                  <c:v>40</c:v>
                </c:pt>
                <c:pt idx="3">
                  <c:v>56</c:v>
                </c:pt>
                <c:pt idx="4">
                  <c:v>77</c:v>
                </c:pt>
                <c:pt idx="5">
                  <c:v>45</c:v>
                </c:pt>
              </c:numCache>
            </c:numRef>
          </c:val>
          <c:extLst>
            <c:ext xmlns:c16="http://schemas.microsoft.com/office/drawing/2014/chart" uri="{C3380CC4-5D6E-409C-BE32-E72D297353CC}">
              <c16:uniqueId val="{00000000-6C07-3E4B-9A7C-7FB278A20B47}"/>
            </c:ext>
          </c:extLst>
        </c:ser>
        <c:dLbls>
          <c:showLegendKey val="0"/>
          <c:showVal val="0"/>
          <c:showCatName val="0"/>
          <c:showSerName val="0"/>
          <c:showPercent val="0"/>
          <c:showBubbleSize val="0"/>
        </c:dLbls>
        <c:gapWidth val="219"/>
        <c:overlap val="-27"/>
        <c:axId val="1517973551"/>
        <c:axId val="1546757455"/>
      </c:barChart>
      <c:catAx>
        <c:axId val="151797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46757455"/>
        <c:crosses val="autoZero"/>
        <c:auto val="1"/>
        <c:lblAlgn val="ctr"/>
        <c:lblOffset val="100"/>
        <c:noMultiLvlLbl val="0"/>
      </c:catAx>
      <c:valAx>
        <c:axId val="154675745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17973551"/>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a:t>What Type of Trips to California?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Sheet1!$B$2:$B$5</c:f>
              <c:numCache>
                <c:formatCode>0</c:formatCode>
                <c:ptCount val="4"/>
                <c:pt idx="0">
                  <c:v>94.617563739376777</c:v>
                </c:pt>
                <c:pt idx="1">
                  <c:v>24.645892351274789</c:v>
                </c:pt>
                <c:pt idx="2">
                  <c:v>2.2662889518413598</c:v>
                </c:pt>
                <c:pt idx="3">
                  <c:v>1.6997167138810201</c:v>
                </c:pt>
              </c:numCache>
            </c:numRef>
          </c:val>
          <c:extLst>
            <c:ext xmlns:c16="http://schemas.microsoft.com/office/drawing/2014/chart" uri="{C3380CC4-5D6E-409C-BE32-E72D297353CC}">
              <c16:uniqueId val="{00000000-E650-294A-989F-E864DD5F44D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r>
              <a:rPr lang="en-US" b="1" dirty="0">
                <a:solidFill>
                  <a:schemeClr val="tx1"/>
                </a:solidFill>
              </a:rPr>
              <a:t>Mean Rating (1-5) </a:t>
            </a:r>
            <a:br>
              <a:rPr lang="en-US" b="1" dirty="0">
                <a:solidFill>
                  <a:schemeClr val="tx1"/>
                </a:solidFill>
              </a:rPr>
            </a:br>
            <a:r>
              <a:rPr lang="en-US" b="1" dirty="0">
                <a:solidFill>
                  <a:schemeClr val="tx1"/>
                </a:solidFill>
              </a:rPr>
              <a:t>Among Not Very/Not At All Likely to Visit </a:t>
            </a:r>
            <a:br>
              <a:rPr lang="en-US" b="1" dirty="0">
                <a:solidFill>
                  <a:schemeClr val="tx1"/>
                </a:solidFill>
              </a:rPr>
            </a:br>
            <a:r>
              <a:rPr lang="en-US" b="1" dirty="0">
                <a:solidFill>
                  <a:schemeClr val="tx1"/>
                </a:solidFill>
              </a:rPr>
              <a:t>(13% of Mexican Travelers)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endParaRPr lang="en-US"/>
        </a:p>
      </c:txPr>
    </c:title>
    <c:autoTitleDeleted val="0"/>
    <c:plotArea>
      <c:layout>
        <c:manualLayout>
          <c:layoutTarget val="inner"/>
          <c:xMode val="edge"/>
          <c:yMode val="edge"/>
          <c:x val="0.47733529317518819"/>
          <c:y val="0.20666023581076307"/>
          <c:w val="0.50648071956532847"/>
          <c:h val="0.76755851577518974"/>
        </c:manualLayout>
      </c:layout>
      <c:barChart>
        <c:barDir val="bar"/>
        <c:grouping val="clustered"/>
        <c:varyColors val="0"/>
        <c:ser>
          <c:idx val="0"/>
          <c:order val="0"/>
          <c:tx>
            <c:strRef>
              <c:f>Sheet1!$B$1</c:f>
              <c:strCache>
                <c:ptCount val="1"/>
                <c:pt idx="0">
                  <c:v>Column1</c:v>
                </c:pt>
              </c:strCache>
            </c:strRef>
          </c:tx>
          <c:spPr>
            <a:solidFill>
              <a:srgbClr val="FFC000"/>
            </a:solidFill>
            <a:ln>
              <a:solidFill>
                <a:srgbClr val="FFC000"/>
              </a:solidFill>
            </a:ln>
            <a:effectLst/>
          </c:spPr>
          <c:invertIfNegative val="0"/>
          <c:dPt>
            <c:idx val="0"/>
            <c:invertIfNegative val="0"/>
            <c:bubble3D val="0"/>
            <c:spPr>
              <a:solidFill>
                <a:srgbClr val="FFC000"/>
              </a:solidFill>
              <a:ln>
                <a:solidFill>
                  <a:srgbClr val="FFC000"/>
                </a:solidFill>
              </a:ln>
              <a:effectLst/>
            </c:spPr>
            <c:extLst>
              <c:ext xmlns:c16="http://schemas.microsoft.com/office/drawing/2014/chart" uri="{C3380CC4-5D6E-409C-BE32-E72D297353CC}">
                <c16:uniqueId val="{00000004-7EEA-C44A-832D-F54CD4EFA641}"/>
              </c:ext>
            </c:extLst>
          </c:dPt>
          <c:dPt>
            <c:idx val="1"/>
            <c:invertIfNegative val="0"/>
            <c:bubble3D val="0"/>
            <c:spPr>
              <a:solidFill>
                <a:srgbClr val="FFC000"/>
              </a:solidFill>
              <a:ln>
                <a:solidFill>
                  <a:srgbClr val="FFC000"/>
                </a:solidFill>
              </a:ln>
              <a:effectLst/>
            </c:spPr>
            <c:extLst>
              <c:ext xmlns:c16="http://schemas.microsoft.com/office/drawing/2014/chart" uri="{C3380CC4-5D6E-409C-BE32-E72D297353CC}">
                <c16:uniqueId val="{00000005-6FDB-C14D-BF66-02CE4A4D04D1}"/>
              </c:ext>
            </c:extLst>
          </c:dPt>
          <c:dPt>
            <c:idx val="5"/>
            <c:invertIfNegative val="0"/>
            <c:bubble3D val="0"/>
            <c:spPr>
              <a:solidFill>
                <a:srgbClr val="FFC000"/>
              </a:solidFill>
              <a:ln>
                <a:solidFill>
                  <a:srgbClr val="FFC000"/>
                </a:solidFill>
              </a:ln>
              <a:effectLst/>
            </c:spPr>
            <c:extLst>
              <c:ext xmlns:c16="http://schemas.microsoft.com/office/drawing/2014/chart" uri="{C3380CC4-5D6E-409C-BE32-E72D297353CC}">
                <c16:uniqueId val="{00000007-16A8-493E-93FC-96D4D38C4A1B}"/>
              </c:ext>
            </c:extLst>
          </c:dPt>
          <c:dPt>
            <c:idx val="9"/>
            <c:invertIfNegative val="0"/>
            <c:bubble3D val="0"/>
            <c:spPr>
              <a:solidFill>
                <a:srgbClr val="FFC000"/>
              </a:solidFill>
              <a:ln>
                <a:solidFill>
                  <a:srgbClr val="FFC000"/>
                </a:solidFill>
              </a:ln>
              <a:effectLst/>
            </c:spPr>
            <c:extLst>
              <c:ext xmlns:c16="http://schemas.microsoft.com/office/drawing/2014/chart" uri="{C3380CC4-5D6E-409C-BE32-E72D297353CC}">
                <c16:uniqueId val="{00000005-7EEA-C44A-832D-F54CD4EFA641}"/>
              </c:ext>
            </c:extLst>
          </c:dPt>
          <c:dPt>
            <c:idx val="12"/>
            <c:invertIfNegative val="0"/>
            <c:bubble3D val="0"/>
            <c:spPr>
              <a:solidFill>
                <a:srgbClr val="FFC000"/>
              </a:solidFill>
              <a:ln>
                <a:solidFill>
                  <a:srgbClr val="FFC000"/>
                </a:solidFill>
              </a:ln>
              <a:effectLst/>
            </c:spPr>
            <c:extLst>
              <c:ext xmlns:c16="http://schemas.microsoft.com/office/drawing/2014/chart" uri="{C3380CC4-5D6E-409C-BE32-E72D297353CC}">
                <c16:uniqueId val="{00000008-16A8-493E-93FC-96D4D38C4A1B}"/>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Safety concerns related to coronavirus pandemic</c:v>
                </c:pt>
                <c:pt idx="1">
                  <c:v>Travel restrictions related to coronavirus</c:v>
                </c:pt>
                <c:pt idx="2">
                  <c:v>Expensive</c:v>
                </c:pt>
                <c:pt idx="3">
                  <c:v>Gun violence</c:v>
                </c:pt>
                <c:pt idx="4">
                  <c:v>Crime</c:v>
                </c:pt>
                <c:pt idx="5">
                  <c:v>Unfavorable exchange rate</c:v>
                </c:pt>
                <c:pt idx="6">
                  <c:v>Crowded</c:v>
                </c:pt>
                <c:pt idx="7">
                  <c:v>Dangerous</c:v>
                </c:pt>
                <c:pt idx="8">
                  <c:v>Natural disasters (such as hurricanes, flooding, wildfires, earthquakes)</c:v>
                </c:pt>
                <c:pt idx="9">
                  <c:v>Racial prejudice and hate</c:v>
                </c:pt>
                <c:pt idx="10">
                  <c:v>Too touristy</c:v>
                </c:pt>
                <c:pt idx="11">
                  <c:v>Limited flights</c:v>
                </c:pt>
                <c:pt idx="12">
                  <c:v>Traffic</c:v>
                </c:pt>
                <c:pt idx="13">
                  <c:v>Political climate</c:v>
                </c:pt>
                <c:pt idx="14">
                  <c:v>Overdeveloped</c:v>
                </c:pt>
                <c:pt idx="15">
                  <c:v>Hard to get to</c:v>
                </c:pt>
                <c:pt idx="16">
                  <c:v>Homelessness</c:v>
                </c:pt>
                <c:pt idx="17">
                  <c:v>Unwelcoming</c:v>
                </c:pt>
                <c:pt idx="18">
                  <c:v>Losing its character due to over-tourism</c:v>
                </c:pt>
                <c:pt idx="19">
                  <c:v>Anti-Asian sentiment</c:v>
                </c:pt>
              </c:strCache>
            </c:strRef>
          </c:cat>
          <c:val>
            <c:numRef>
              <c:f>Sheet1!$B$2:$B$21</c:f>
              <c:numCache>
                <c:formatCode>0.00</c:formatCode>
                <c:ptCount val="20"/>
                <c:pt idx="0">
                  <c:v>2.88</c:v>
                </c:pt>
                <c:pt idx="1">
                  <c:v>2.82</c:v>
                </c:pt>
                <c:pt idx="2">
                  <c:v>2.77</c:v>
                </c:pt>
                <c:pt idx="3">
                  <c:v>2.37</c:v>
                </c:pt>
                <c:pt idx="4">
                  <c:v>2.36</c:v>
                </c:pt>
                <c:pt idx="5">
                  <c:v>2.3199999999999998</c:v>
                </c:pt>
                <c:pt idx="6">
                  <c:v>2.1800000000000002</c:v>
                </c:pt>
                <c:pt idx="7">
                  <c:v>2.14</c:v>
                </c:pt>
                <c:pt idx="8">
                  <c:v>2.12</c:v>
                </c:pt>
                <c:pt idx="9">
                  <c:v>2.04</c:v>
                </c:pt>
                <c:pt idx="10">
                  <c:v>2.04</c:v>
                </c:pt>
                <c:pt idx="11">
                  <c:v>2.0299999999999998</c:v>
                </c:pt>
                <c:pt idx="12">
                  <c:v>2.0299999999999998</c:v>
                </c:pt>
                <c:pt idx="13">
                  <c:v>1.93</c:v>
                </c:pt>
                <c:pt idx="14">
                  <c:v>1.92</c:v>
                </c:pt>
                <c:pt idx="15">
                  <c:v>1.9</c:v>
                </c:pt>
                <c:pt idx="16">
                  <c:v>1.83</c:v>
                </c:pt>
                <c:pt idx="17">
                  <c:v>1.73</c:v>
                </c:pt>
                <c:pt idx="18">
                  <c:v>1.71</c:v>
                </c:pt>
                <c:pt idx="19">
                  <c:v>1.54</c:v>
                </c:pt>
              </c:numCache>
            </c:numRef>
          </c:val>
          <c:extLst>
            <c:ext xmlns:c16="http://schemas.microsoft.com/office/drawing/2014/chart" uri="{C3380CC4-5D6E-409C-BE32-E72D297353CC}">
              <c16:uniqueId val="{00000000-7EEA-C44A-832D-F54CD4EFA641}"/>
            </c:ext>
          </c:extLst>
        </c:ser>
        <c:dLbls>
          <c:showLegendKey val="0"/>
          <c:showVal val="0"/>
          <c:showCatName val="0"/>
          <c:showSerName val="0"/>
          <c:showPercent val="0"/>
          <c:showBubbleSize val="0"/>
        </c:dLbls>
        <c:gapWidth val="101"/>
        <c:axId val="595917120"/>
        <c:axId val="595918768"/>
      </c:barChart>
      <c:catAx>
        <c:axId val="595917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News Gothic MT" panose="020B0503020103020203" pitchFamily="34" charset="0"/>
                <a:ea typeface="+mn-ea"/>
                <a:cs typeface="+mn-cs"/>
              </a:defRPr>
            </a:pPr>
            <a:endParaRPr lang="en-US"/>
          </a:p>
        </c:txPr>
        <c:crossAx val="595918768"/>
        <c:crosses val="autoZero"/>
        <c:auto val="1"/>
        <c:lblAlgn val="ctr"/>
        <c:lblOffset val="100"/>
        <c:noMultiLvlLbl val="0"/>
      </c:catAx>
      <c:valAx>
        <c:axId val="595918768"/>
        <c:scaling>
          <c:orientation val="minMax"/>
        </c:scaling>
        <c:delete val="1"/>
        <c:axPos val="t"/>
        <c:numFmt formatCode="0.00" sourceLinked="1"/>
        <c:majorTickMark val="none"/>
        <c:minorTickMark val="none"/>
        <c:tickLblPos val="nextTo"/>
        <c:crossAx val="595917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News Gothic MT" panose="020B0503020103020203" pitchFamily="34" charset="0"/>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Domestic Competitors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31</c:v>
                </c:pt>
              </c:numCache>
            </c:numRef>
          </c:val>
          <c:extLst>
            <c:ext xmlns:c16="http://schemas.microsoft.com/office/drawing/2014/chart" uri="{C3380CC4-5D6E-409C-BE32-E72D297353CC}">
              <c16:uniqueId val="{00000000-D461-814E-A13C-FC35E148A099}"/>
            </c:ext>
          </c:extLst>
        </c:ser>
        <c:ser>
          <c:idx val="1"/>
          <c:order val="1"/>
          <c:tx>
            <c:strRef>
              <c:f>Sheet1!$C$1</c:f>
              <c:strCache>
                <c:ptCount val="1"/>
                <c:pt idx="0">
                  <c:v>FL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19</c:v>
                </c:pt>
              </c:numCache>
            </c:numRef>
          </c:val>
          <c:extLst>
            <c:ext xmlns:c16="http://schemas.microsoft.com/office/drawing/2014/chart" uri="{C3380CC4-5D6E-409C-BE32-E72D297353CC}">
              <c16:uniqueId val="{00000001-D461-814E-A13C-FC35E148A099}"/>
            </c:ext>
          </c:extLst>
        </c:ser>
        <c:ser>
          <c:idx val="2"/>
          <c:order val="2"/>
          <c:tx>
            <c:strRef>
              <c:f>Sheet1!$D$1</c:f>
              <c:strCache>
                <c:ptCount val="1"/>
                <c:pt idx="0">
                  <c:v>HI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40</c:v>
                </c:pt>
              </c:numCache>
            </c:numRef>
          </c:val>
          <c:extLst>
            <c:ext xmlns:c16="http://schemas.microsoft.com/office/drawing/2014/chart" uri="{C3380CC4-5D6E-409C-BE32-E72D297353CC}">
              <c16:uniqueId val="{00000002-D461-814E-A13C-FC35E148A099}"/>
            </c:ext>
          </c:extLst>
        </c:ser>
        <c:ser>
          <c:idx val="3"/>
          <c:order val="3"/>
          <c:tx>
            <c:strRef>
              <c:f>Sheet1!$E$1</c:f>
              <c:strCache>
                <c:ptCount val="1"/>
                <c:pt idx="0">
                  <c:v>NY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33</c:v>
                </c:pt>
              </c:numCache>
            </c:numRef>
          </c:val>
          <c:extLst>
            <c:ext xmlns:c16="http://schemas.microsoft.com/office/drawing/2014/chart" uri="{C3380CC4-5D6E-409C-BE32-E72D297353CC}">
              <c16:uniqueId val="{00000004-D461-814E-A13C-FC35E148A099}"/>
            </c:ext>
          </c:extLst>
        </c:ser>
        <c:ser>
          <c:idx val="4"/>
          <c:order val="4"/>
          <c:tx>
            <c:strRef>
              <c:f>Sheet1!$F$1</c:f>
              <c:strCache>
                <c:ptCount val="1"/>
                <c:pt idx="0">
                  <c:v>NV/LV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18</c:v>
                </c:pt>
              </c:numCache>
            </c:numRef>
          </c:val>
          <c:extLst>
            <c:ext xmlns:c16="http://schemas.microsoft.com/office/drawing/2014/chart" uri="{C3380CC4-5D6E-409C-BE32-E72D297353CC}">
              <c16:uniqueId val="{00000005-D461-814E-A13C-FC35E148A099}"/>
            </c:ext>
          </c:extLst>
        </c:ser>
        <c:ser>
          <c:idx val="5"/>
          <c:order val="5"/>
          <c:tx>
            <c:strRef>
              <c:f>Sheet1!$G$1</c:f>
              <c:strCache>
                <c:ptCount val="1"/>
                <c:pt idx="0">
                  <c:v>TX</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12</c:v>
                </c:pt>
              </c:numCache>
            </c:numRef>
          </c:val>
          <c:extLst>
            <c:ext xmlns:c16="http://schemas.microsoft.com/office/drawing/2014/chart" uri="{C3380CC4-5D6E-409C-BE32-E72D297353CC}">
              <c16:uniqueId val="{00000006-D461-814E-A13C-FC35E148A099}"/>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International Competitors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31</c:v>
                </c:pt>
              </c:numCache>
            </c:numRef>
          </c:val>
          <c:extLst>
            <c:ext xmlns:c16="http://schemas.microsoft.com/office/drawing/2014/chart" uri="{C3380CC4-5D6E-409C-BE32-E72D297353CC}">
              <c16:uniqueId val="{00000000-D461-814E-A13C-FC35E148A099}"/>
            </c:ext>
          </c:extLst>
        </c:ser>
        <c:ser>
          <c:idx val="1"/>
          <c:order val="1"/>
          <c:tx>
            <c:strRef>
              <c:f>Sheet1!$C$1</c:f>
              <c:strCache>
                <c:ptCount val="1"/>
                <c:pt idx="0">
                  <c:v>Canada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25</c:v>
                </c:pt>
              </c:numCache>
            </c:numRef>
          </c:val>
          <c:extLst>
            <c:ext xmlns:c16="http://schemas.microsoft.com/office/drawing/2014/chart" uri="{C3380CC4-5D6E-409C-BE32-E72D297353CC}">
              <c16:uniqueId val="{00000001-D461-814E-A13C-FC35E148A099}"/>
            </c:ext>
          </c:extLst>
        </c:ser>
        <c:ser>
          <c:idx val="2"/>
          <c:order val="2"/>
          <c:tx>
            <c:strRef>
              <c:f>Sheet1!$D$1</c:f>
              <c:strCache>
                <c:ptCount val="1"/>
                <c:pt idx="0">
                  <c:v>Mexico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7</c:v>
                </c:pt>
              </c:numCache>
            </c:numRef>
          </c:val>
          <c:extLst>
            <c:ext xmlns:c16="http://schemas.microsoft.com/office/drawing/2014/chart" uri="{C3380CC4-5D6E-409C-BE32-E72D297353CC}">
              <c16:uniqueId val="{00000002-D461-814E-A13C-FC35E148A099}"/>
            </c:ext>
          </c:extLst>
        </c:ser>
        <c:ser>
          <c:idx val="3"/>
          <c:order val="3"/>
          <c:tx>
            <c:strRef>
              <c:f>Sheet1!$E$1</c:f>
              <c:strCache>
                <c:ptCount val="1"/>
                <c:pt idx="0">
                  <c:v>Europe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36</c:v>
                </c:pt>
              </c:numCache>
            </c:numRef>
          </c:val>
          <c:extLst>
            <c:ext xmlns:c16="http://schemas.microsoft.com/office/drawing/2014/chart" uri="{C3380CC4-5D6E-409C-BE32-E72D297353CC}">
              <c16:uniqueId val="{00000004-D461-814E-A13C-FC35E148A099}"/>
            </c:ext>
          </c:extLst>
        </c:ser>
        <c:ser>
          <c:idx val="4"/>
          <c:order val="4"/>
          <c:tx>
            <c:strRef>
              <c:f>Sheet1!$F$1</c:f>
              <c:strCache>
                <c:ptCount val="1"/>
                <c:pt idx="0">
                  <c:v>Asia Pacific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37</c:v>
                </c:pt>
              </c:numCache>
            </c:numRef>
          </c:val>
          <c:extLst>
            <c:ext xmlns:c16="http://schemas.microsoft.com/office/drawing/2014/chart" uri="{C3380CC4-5D6E-409C-BE32-E72D297353CC}">
              <c16:uniqueId val="{00000005-D461-814E-A13C-FC35E148A099}"/>
            </c:ext>
          </c:extLst>
        </c:ser>
        <c:ser>
          <c:idx val="5"/>
          <c:order val="5"/>
          <c:tx>
            <c:strRef>
              <c:f>Sheet1!$G$1</c:f>
              <c:strCache>
                <c:ptCount val="1"/>
                <c:pt idx="0">
                  <c:v>Australia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28</c:v>
                </c:pt>
              </c:numCache>
            </c:numRef>
          </c:val>
          <c:extLst>
            <c:ext xmlns:c16="http://schemas.microsoft.com/office/drawing/2014/chart" uri="{C3380CC4-5D6E-409C-BE32-E72D297353CC}">
              <c16:uniqueId val="{00000006-D461-814E-A13C-FC35E148A099}"/>
            </c:ext>
          </c:extLst>
        </c:ser>
        <c:ser>
          <c:idx val="6"/>
          <c:order val="6"/>
          <c:tx>
            <c:strRef>
              <c:f>Sheet1!$H$1</c:f>
              <c:strCache>
                <c:ptCount val="1"/>
                <c:pt idx="0">
                  <c:v>Caribbean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c:formatCode>
                <c:ptCount val="1"/>
                <c:pt idx="0">
                  <c:v>14</c:v>
                </c:pt>
              </c:numCache>
            </c:numRef>
          </c:val>
          <c:extLst>
            <c:ext xmlns:c16="http://schemas.microsoft.com/office/drawing/2014/chart" uri="{C3380CC4-5D6E-409C-BE32-E72D297353CC}">
              <c16:uniqueId val="{00000001-D4FC-D84D-8277-C2BE62854FD3}"/>
            </c:ext>
          </c:extLst>
        </c:ser>
        <c:ser>
          <c:idx val="7"/>
          <c:order val="7"/>
          <c:tx>
            <c:strRef>
              <c:f>Sheet1!$I$1</c:f>
              <c:strCache>
                <c:ptCount val="1"/>
                <c:pt idx="0">
                  <c:v>Central/South AM</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0</c:formatCode>
                <c:ptCount val="1"/>
                <c:pt idx="0">
                  <c:v>19</c:v>
                </c:pt>
              </c:numCache>
            </c:numRef>
          </c:val>
          <c:extLst>
            <c:ext xmlns:c16="http://schemas.microsoft.com/office/drawing/2014/chart" uri="{C3380CC4-5D6E-409C-BE32-E72D297353CC}">
              <c16:uniqueId val="{00000001-3CEC-AD42-A818-3DC5CCE7ADBA}"/>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max val="45"/>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a:t>When Likely to Visit California?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Jan
 2022</c:v>
                </c:pt>
                <c:pt idx="1">
                  <c:v>Feb
2022</c:v>
                </c:pt>
                <c:pt idx="2">
                  <c:v>Mar
 2022</c:v>
                </c:pt>
                <c:pt idx="3">
                  <c:v>Apr 
2022</c:v>
                </c:pt>
                <c:pt idx="4">
                  <c:v>May 
2022</c:v>
                </c:pt>
                <c:pt idx="5">
                  <c:v>Jun 
2022</c:v>
                </c:pt>
                <c:pt idx="6">
                  <c:v>3Q 
2022</c:v>
                </c:pt>
                <c:pt idx="7">
                  <c:v>4Q 
2022</c:v>
                </c:pt>
                <c:pt idx="8">
                  <c:v>1Q 
2023</c:v>
                </c:pt>
                <c:pt idx="9">
                  <c:v>2Q 
2023</c:v>
                </c:pt>
                <c:pt idx="10">
                  <c:v>3Q 
2023</c:v>
                </c:pt>
                <c:pt idx="11">
                  <c:v>4Q 
2023</c:v>
                </c:pt>
                <c:pt idx="12">
                  <c:v>Not sure</c:v>
                </c:pt>
              </c:strCache>
            </c:strRef>
          </c:cat>
          <c:val>
            <c:numRef>
              <c:f>Sheet1!$B$2:$B$14</c:f>
              <c:numCache>
                <c:formatCode>0</c:formatCode>
                <c:ptCount val="13"/>
                <c:pt idx="0">
                  <c:v>0.24570024570024601</c:v>
                </c:pt>
                <c:pt idx="1">
                  <c:v>2</c:v>
                </c:pt>
                <c:pt idx="2">
                  <c:v>1</c:v>
                </c:pt>
                <c:pt idx="3">
                  <c:v>2</c:v>
                </c:pt>
                <c:pt idx="4">
                  <c:v>3</c:v>
                </c:pt>
                <c:pt idx="5">
                  <c:v>4</c:v>
                </c:pt>
                <c:pt idx="6">
                  <c:v>14</c:v>
                </c:pt>
                <c:pt idx="7">
                  <c:v>15</c:v>
                </c:pt>
                <c:pt idx="8">
                  <c:v>6</c:v>
                </c:pt>
                <c:pt idx="9">
                  <c:v>10</c:v>
                </c:pt>
                <c:pt idx="10">
                  <c:v>13</c:v>
                </c:pt>
                <c:pt idx="11">
                  <c:v>12</c:v>
                </c:pt>
                <c:pt idx="12">
                  <c:v>19</c:v>
                </c:pt>
              </c:numCache>
            </c:numRef>
          </c:val>
          <c:extLst>
            <c:ext xmlns:c16="http://schemas.microsoft.com/office/drawing/2014/chart" uri="{C3380CC4-5D6E-409C-BE32-E72D297353CC}">
              <c16:uniqueId val="{00000000-5135-CF42-BF25-C415214D0F60}"/>
            </c:ext>
          </c:extLst>
        </c:ser>
        <c:dLbls>
          <c:showLegendKey val="0"/>
          <c:showVal val="0"/>
          <c:showCatName val="0"/>
          <c:showSerName val="0"/>
          <c:showPercent val="0"/>
          <c:showBubbleSize val="0"/>
        </c:dLbls>
        <c:gapWidth val="194"/>
        <c:overlap val="-27"/>
        <c:axId val="1772256271"/>
        <c:axId val="1489239071"/>
      </c:barChart>
      <c:catAx>
        <c:axId val="1772256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239071"/>
        <c:crosses val="autoZero"/>
        <c:auto val="1"/>
        <c:lblAlgn val="ctr"/>
        <c:lblOffset val="100"/>
        <c:noMultiLvlLbl val="0"/>
      </c:catAx>
      <c:valAx>
        <c:axId val="1489239071"/>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772256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Likelihood to Visit California Gateway Cities</a:t>
            </a:r>
            <a:br>
              <a:rPr lang="en-US" sz="1400" dirty="0"/>
            </a:br>
            <a:r>
              <a:rPr lang="en-US" sz="1400" dirty="0"/>
              <a:t>(Among Those At</a:t>
            </a:r>
            <a:r>
              <a:rPr lang="en-US" sz="1400" baseline="0" dirty="0"/>
              <a:t> Least Somewhat Likely to Visit California)</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Sheet1!$B$2:$B$5</c:f>
              <c:numCache>
                <c:formatCode>0</c:formatCode>
                <c:ptCount val="4"/>
                <c:pt idx="0">
                  <c:v>60.952380952380949</c:v>
                </c:pt>
                <c:pt idx="1">
                  <c:v>52.222222222222229</c:v>
                </c:pt>
                <c:pt idx="2">
                  <c:v>28.465608465608465</c:v>
                </c:pt>
                <c:pt idx="3">
                  <c:v>39.947089947089943</c:v>
                </c:pt>
              </c:numCache>
            </c:numRef>
          </c:val>
          <c:extLst>
            <c:ext xmlns:c16="http://schemas.microsoft.com/office/drawing/2014/chart" uri="{C3380CC4-5D6E-409C-BE32-E72D297353CC}">
              <c16:uniqueId val="{00000000-65AF-ED47-8DBF-267FB8EF381B}"/>
            </c:ext>
          </c:extLst>
        </c:ser>
        <c:dLbls>
          <c:showLegendKey val="0"/>
          <c:showVal val="0"/>
          <c:showCatName val="0"/>
          <c:showSerName val="0"/>
          <c:showPercent val="0"/>
          <c:showBubbleSize val="0"/>
        </c:dLbls>
        <c:gapWidth val="219"/>
        <c:overlap val="-27"/>
        <c:axId val="1469974831"/>
        <c:axId val="1489785455"/>
      </c:barChart>
      <c:catAx>
        <c:axId val="146997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785455"/>
        <c:crosses val="autoZero"/>
        <c:auto val="1"/>
        <c:lblAlgn val="ctr"/>
        <c:lblOffset val="100"/>
        <c:noMultiLvlLbl val="0"/>
      </c:catAx>
      <c:valAx>
        <c:axId val="1489785455"/>
        <c:scaling>
          <c:orientation val="minMax"/>
          <c:max val="8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6997483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a:t>What Type of Trips to California?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Sheet1!$B$2:$B$5</c:f>
              <c:numCache>
                <c:formatCode>0</c:formatCode>
                <c:ptCount val="4"/>
                <c:pt idx="0">
                  <c:v>91.005291005290999</c:v>
                </c:pt>
                <c:pt idx="1">
                  <c:v>23.280423280423282</c:v>
                </c:pt>
                <c:pt idx="2">
                  <c:v>6.3492063492063489</c:v>
                </c:pt>
                <c:pt idx="3">
                  <c:v>3.1746031746031735</c:v>
                </c:pt>
              </c:numCache>
            </c:numRef>
          </c:val>
          <c:extLst>
            <c:ext xmlns:c16="http://schemas.microsoft.com/office/drawing/2014/chart" uri="{C3380CC4-5D6E-409C-BE32-E72D297353CC}">
              <c16:uniqueId val="{00000000-E650-294A-989F-E864DD5F44D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Intend to Book Trip to California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Book through an online travel agency such as Expedia, TripAdvisor or Booking.com</c:v>
                </c:pt>
                <c:pt idx="1">
                  <c:v>Book directly with hotel/airline online or via an app</c:v>
                </c:pt>
                <c:pt idx="2">
                  <c:v>Use a travel agency or travel advisor</c:v>
                </c:pt>
                <c:pt idx="3">
                  <c:v>Book through a site such as Airbnb, VRBO, etc.</c:v>
                </c:pt>
                <c:pt idx="4">
                  <c:v>Book through credit card/airline program loyalty points</c:v>
                </c:pt>
                <c:pt idx="5">
                  <c:v>Call property/airline directly</c:v>
                </c:pt>
              </c:strCache>
            </c:strRef>
          </c:cat>
          <c:val>
            <c:numRef>
              <c:f>Sheet1!$B$2:$B$7</c:f>
              <c:numCache>
                <c:formatCode>0</c:formatCode>
                <c:ptCount val="6"/>
                <c:pt idx="0">
                  <c:v>63.756613756613753</c:v>
                </c:pt>
                <c:pt idx="1">
                  <c:v>56.613756613756614</c:v>
                </c:pt>
                <c:pt idx="2">
                  <c:v>49.470899470899468</c:v>
                </c:pt>
                <c:pt idx="3">
                  <c:v>34.391534391534393</c:v>
                </c:pt>
                <c:pt idx="4">
                  <c:v>21.428571428571427</c:v>
                </c:pt>
                <c:pt idx="5">
                  <c:v>12.433862433862434</c:v>
                </c:pt>
              </c:numCache>
            </c:numRef>
          </c:val>
          <c:extLst>
            <c:ext xmlns:c16="http://schemas.microsoft.com/office/drawing/2014/chart" uri="{C3380CC4-5D6E-409C-BE32-E72D297353CC}">
              <c16:uniqueId val="{00000000-C498-7D46-A395-A789D649118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a:t>Aware of U.S. Vaccination Requirement?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AF5-254F-9DDE-D870F692FA42}"/>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2-DAF5-254F-9DDE-D870F692FA42}"/>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F5-254F-9DDE-D870F692FA42}"/>
                </c:ext>
              </c:extLst>
            </c:dLbl>
            <c:dLbl>
              <c:idx val="1"/>
              <c:delete val="1"/>
              <c:extLst>
                <c:ext xmlns:c15="http://schemas.microsoft.com/office/drawing/2012/chart" uri="{CE6537A1-D6FC-4f65-9D91-7224C49458BB}"/>
                <c:ext xmlns:c16="http://schemas.microsoft.com/office/drawing/2014/chart" uri="{C3380CC4-5D6E-409C-BE32-E72D297353CC}">
                  <c16:uniqueId val="{00000002-DAF5-254F-9DDE-D870F692FA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Aware</c:v>
                </c:pt>
                <c:pt idx="1">
                  <c:v>Not</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0-DAF5-254F-9DDE-D870F692FA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confident</a:t>
            </a:r>
            <a:r>
              <a:rPr lang="en-US" sz="1400" baseline="0" dirty="0"/>
              <a:t> are you that you can show proof of your vaccination status?</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confident – I have shown my vaccination status for other trips or events</c:v>
                </c:pt>
                <c:pt idx="1">
                  <c:v>Fairly confident</c:v>
                </c:pt>
                <c:pt idx="2">
                  <c:v>Not sure</c:v>
                </c:pt>
                <c:pt idx="3">
                  <c:v>I’m not vaccinated or refuse to show proof</c:v>
                </c:pt>
              </c:strCache>
            </c:strRef>
          </c:cat>
          <c:val>
            <c:numRef>
              <c:f>Sheet1!$B$2:$B$5</c:f>
              <c:numCache>
                <c:formatCode>0</c:formatCode>
                <c:ptCount val="4"/>
                <c:pt idx="0">
                  <c:v>56</c:v>
                </c:pt>
                <c:pt idx="1">
                  <c:v>35</c:v>
                </c:pt>
                <c:pt idx="2">
                  <c:v>5</c:v>
                </c:pt>
                <c:pt idx="3">
                  <c:v>4</c:v>
                </c:pt>
              </c:numCache>
            </c:numRef>
          </c:val>
          <c:extLst>
            <c:ext xmlns:c16="http://schemas.microsoft.com/office/drawing/2014/chart" uri="{C3380CC4-5D6E-409C-BE32-E72D297353CC}">
              <c16:uniqueId val="{00000000-9A5A-CE48-80FA-D284D21CAA78}"/>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Aware of Your Own Country’s Travel Requirements?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17C-DF41-8269-BDE8AAAFDB93}"/>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C17C-DF41-8269-BDE8AAAFDB93}"/>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7C-DF41-8269-BDE8AAAFDB93}"/>
                </c:ext>
              </c:extLst>
            </c:dLbl>
            <c:dLbl>
              <c:idx val="1"/>
              <c:delete val="1"/>
              <c:extLst>
                <c:ext xmlns:c15="http://schemas.microsoft.com/office/drawing/2012/chart" uri="{CE6537A1-D6FC-4f65-9D91-7224C49458BB}"/>
                <c:ext xmlns:c16="http://schemas.microsoft.com/office/drawing/2014/chart" uri="{C3380CC4-5D6E-409C-BE32-E72D297353CC}">
                  <c16:uniqueId val="{00000003-C17C-DF41-8269-BDE8AAAFDB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General</c:formatCode>
                <c:ptCount val="2"/>
                <c:pt idx="0">
                  <c:v>64</c:v>
                </c:pt>
                <c:pt idx="1">
                  <c:v>36</c:v>
                </c:pt>
              </c:numCache>
            </c:numRef>
          </c:val>
          <c:extLst>
            <c:ext xmlns:c16="http://schemas.microsoft.com/office/drawing/2014/chart" uri="{C3380CC4-5D6E-409C-BE32-E72D297353CC}">
              <c16:uniqueId val="{00000004-C17C-DF41-8269-BDE8AAAFDB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Intend to Book Trip to California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Book through an online travel agency such as Expedia, TripAdvisor or Booking.com</c:v>
                </c:pt>
                <c:pt idx="1">
                  <c:v>Book directly with hotel/airline online or via an app</c:v>
                </c:pt>
                <c:pt idx="2">
                  <c:v>Use a travel agency or travel advisor</c:v>
                </c:pt>
                <c:pt idx="3">
                  <c:v>Book through a site such as Airbnb, VRBO, etc.</c:v>
                </c:pt>
                <c:pt idx="4">
                  <c:v>Book through credit card/airline program loyalty points</c:v>
                </c:pt>
                <c:pt idx="5">
                  <c:v>Call property/airline directly</c:v>
                </c:pt>
              </c:strCache>
            </c:strRef>
          </c:cat>
          <c:val>
            <c:numRef>
              <c:f>Sheet1!$B$2:$B$7</c:f>
              <c:numCache>
                <c:formatCode>0</c:formatCode>
                <c:ptCount val="6"/>
                <c:pt idx="0">
                  <c:v>58.356940509915013</c:v>
                </c:pt>
                <c:pt idx="1">
                  <c:v>49.858356940509914</c:v>
                </c:pt>
                <c:pt idx="2">
                  <c:v>40.226628895184135</c:v>
                </c:pt>
                <c:pt idx="3">
                  <c:v>28.895184135977338</c:v>
                </c:pt>
                <c:pt idx="4">
                  <c:v>23.512747875354108</c:v>
                </c:pt>
                <c:pt idx="5">
                  <c:v>14.447592067988669</c:v>
                </c:pt>
              </c:numCache>
            </c:numRef>
          </c:val>
          <c:extLst>
            <c:ext xmlns:c16="http://schemas.microsoft.com/office/drawing/2014/chart" uri="{C3380CC4-5D6E-409C-BE32-E72D297353CC}">
              <c16:uniqueId val="{00000000-C498-7D46-A395-A789D649118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Impact of Own Country’s Regulations on International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regulations are stopping me from planning a trip</c:v>
                </c:pt>
                <c:pt idx="1">
                  <c:v>The regulations make it much less likely for me to plan a trip</c:v>
                </c:pt>
                <c:pt idx="2">
                  <c:v>The regulations have no impact on my likelihood to plan a trip</c:v>
                </c:pt>
              </c:strCache>
            </c:strRef>
          </c:cat>
          <c:val>
            <c:numRef>
              <c:f>Sheet1!$B$2:$B$4</c:f>
              <c:numCache>
                <c:formatCode>0</c:formatCode>
                <c:ptCount val="3"/>
                <c:pt idx="0">
                  <c:v>18</c:v>
                </c:pt>
                <c:pt idx="1">
                  <c:v>51</c:v>
                </c:pt>
                <c:pt idx="2">
                  <c:v>32</c:v>
                </c:pt>
              </c:numCache>
            </c:numRef>
          </c:val>
          <c:extLst>
            <c:ext xmlns:c16="http://schemas.microsoft.com/office/drawing/2014/chart" uri="{C3380CC4-5D6E-409C-BE32-E72D297353CC}">
              <c16:uniqueId val="{00000000-B675-5444-806D-B5950D60A70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Have Unused Travel Credits </a:t>
            </a:r>
            <a:br>
              <a:rPr lang="en-US" sz="1400" dirty="0"/>
            </a:br>
            <a:r>
              <a:rPr lang="en-US" sz="1400" dirty="0"/>
              <a:t>from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110-E646-810E-D5BD91733ACB}"/>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9110-E646-810E-D5BD91733ACB}"/>
              </c:ext>
            </c:extLst>
          </c:dPt>
          <c:dLbls>
            <c:dLbl>
              <c:idx val="0"/>
              <c:tx>
                <c:rich>
                  <a:bodyPr/>
                  <a:lstStyle/>
                  <a:p>
                    <a:fld id="{3B673ECE-B5C9-0C46-ACCB-06775AF228F6}" type="CATEGORYNAME">
                      <a:rPr lang="en-US"/>
                      <a:pPr/>
                      <a:t>[CATEGORY NAME]</a:t>
                    </a:fld>
                    <a:r>
                      <a:rPr lang="en-US" baseline="0" dirty="0"/>
                      <a:t>, 14</a:t>
                    </a: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10-E646-810E-D5BD91733ACB}"/>
                </c:ext>
              </c:extLst>
            </c:dLbl>
            <c:dLbl>
              <c:idx val="1"/>
              <c:delete val="1"/>
              <c:extLst>
                <c:ext xmlns:c15="http://schemas.microsoft.com/office/drawing/2012/chart" uri="{CE6537A1-D6FC-4f65-9D91-7224C49458BB}"/>
                <c:ext xmlns:c16="http://schemas.microsoft.com/office/drawing/2014/chart" uri="{C3380CC4-5D6E-409C-BE32-E72D297353CC}">
                  <c16:uniqueId val="{00000003-9110-E646-810E-D5BD91733A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General</c:formatCode>
                <c:ptCount val="2"/>
                <c:pt idx="0">
                  <c:v>14</c:v>
                </c:pt>
                <c:pt idx="1">
                  <c:v>86</c:v>
                </c:pt>
              </c:numCache>
            </c:numRef>
          </c:val>
          <c:extLst>
            <c:ext xmlns:c16="http://schemas.microsoft.com/office/drawing/2014/chart" uri="{C3380CC4-5D6E-409C-BE32-E72D297353CC}">
              <c16:uniqueId val="{00000004-9110-E646-810E-D5BD91733A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Available Vacation Time for 2022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have the same amount of vacation days compared to pre-pandemic</c:v>
                </c:pt>
                <c:pt idx="1">
                  <c:v>I have less vacation days compared to pre-pandemic</c:v>
                </c:pt>
                <c:pt idx="2">
                  <c:v>I have more vacation days compared to pre-pandemic due to unused/extra days that I have saved up</c:v>
                </c:pt>
              </c:strCache>
            </c:strRef>
          </c:cat>
          <c:val>
            <c:numRef>
              <c:f>Sheet1!$B$2:$B$4</c:f>
              <c:numCache>
                <c:formatCode>0</c:formatCode>
                <c:ptCount val="3"/>
                <c:pt idx="0">
                  <c:v>57</c:v>
                </c:pt>
                <c:pt idx="1">
                  <c:v>26</c:v>
                </c:pt>
                <c:pt idx="2">
                  <c:v>17</c:v>
                </c:pt>
              </c:numCache>
            </c:numRef>
          </c:val>
          <c:extLst>
            <c:ext xmlns:c16="http://schemas.microsoft.com/office/drawing/2014/chart" uri="{C3380CC4-5D6E-409C-BE32-E72D297353CC}">
              <c16:uniqueId val="{00000000-756B-DA4F-9670-358ADC0B17E3}"/>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Safety</a:t>
            </a:r>
            <a:r>
              <a:rPr lang="en-US" sz="1600" baseline="0" dirty="0"/>
              <a:t> Protocols Matter </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want to know there are some safety protocols in place [unless infection rates are extremely low]</c:v>
                </c:pt>
                <c:pt idx="1">
                  <c:v>Yes, it matters – I want to have as little or no safety protocols in place</c:v>
                </c:pt>
                <c:pt idx="2">
                  <c:v>No – the protocols don’t matter to my destination choice either way</c:v>
                </c:pt>
              </c:strCache>
            </c:strRef>
          </c:cat>
          <c:val>
            <c:numRef>
              <c:f>Sheet1!$B$2:$B$4</c:f>
              <c:numCache>
                <c:formatCode>0</c:formatCode>
                <c:ptCount val="3"/>
                <c:pt idx="0">
                  <c:v>88</c:v>
                </c:pt>
                <c:pt idx="1">
                  <c:v>10</c:v>
                </c:pt>
                <c:pt idx="2">
                  <c:v>2</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Rate of Infection/Vaccination Rates Matter</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would avoid destinations that have high infection rates/that are experiencing a “surge” in new cases</c:v>
                </c:pt>
                <c:pt idx="1">
                  <c:v>Yes, it matters – I would avoid destinations that have very low levels of vaccination rates</c:v>
                </c:pt>
                <c:pt idx="2">
                  <c:v>No – I’m not concerned about the infection rate or level of vaccination where I plan to visit</c:v>
                </c:pt>
              </c:strCache>
            </c:strRef>
          </c:cat>
          <c:val>
            <c:numRef>
              <c:f>Sheet1!$B$2:$B$4</c:f>
              <c:numCache>
                <c:formatCode>0</c:formatCode>
                <c:ptCount val="3"/>
                <c:pt idx="0">
                  <c:v>82</c:v>
                </c:pt>
                <c:pt idx="1">
                  <c:v>14</c:v>
                </c:pt>
                <c:pt idx="2">
                  <c:v>4</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max val="10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t>
            </a:r>
            <a:r>
              <a:rPr lang="en-US" sz="1400" baseline="0" dirty="0"/>
              <a:t> Rate State as Being More Likely to Have Safety Protocols </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6C07-3E4B-9A7C-7FB278A20B4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California</c:v>
                </c:pt>
                <c:pt idx="1">
                  <c:v>Florida</c:v>
                </c:pt>
                <c:pt idx="2">
                  <c:v>Hawaii</c:v>
                </c:pt>
                <c:pt idx="3">
                  <c:v>Nevada/Las Vegas</c:v>
                </c:pt>
                <c:pt idx="4">
                  <c:v>New York</c:v>
                </c:pt>
                <c:pt idx="5">
                  <c:v>Texas</c:v>
                </c:pt>
              </c:strCache>
            </c:strRef>
          </c:cat>
          <c:val>
            <c:numRef>
              <c:f>Sheet1!$B$2:$B$7</c:f>
              <c:numCache>
                <c:formatCode>0</c:formatCode>
                <c:ptCount val="6"/>
                <c:pt idx="0">
                  <c:v>63.471074380165291</c:v>
                </c:pt>
                <c:pt idx="1">
                  <c:v>40.66115702479339</c:v>
                </c:pt>
                <c:pt idx="2">
                  <c:v>47.933884297520663</c:v>
                </c:pt>
                <c:pt idx="3">
                  <c:v>44.793388429752063</c:v>
                </c:pt>
                <c:pt idx="4">
                  <c:v>73.057851239669418</c:v>
                </c:pt>
                <c:pt idx="5">
                  <c:v>28.760330578512395</c:v>
                </c:pt>
              </c:numCache>
            </c:numRef>
          </c:val>
          <c:extLst>
            <c:ext xmlns:c16="http://schemas.microsoft.com/office/drawing/2014/chart" uri="{C3380CC4-5D6E-409C-BE32-E72D297353CC}">
              <c16:uniqueId val="{00000000-6C07-3E4B-9A7C-7FB278A20B47}"/>
            </c:ext>
          </c:extLst>
        </c:ser>
        <c:dLbls>
          <c:showLegendKey val="0"/>
          <c:showVal val="0"/>
          <c:showCatName val="0"/>
          <c:showSerName val="0"/>
          <c:showPercent val="0"/>
          <c:showBubbleSize val="0"/>
        </c:dLbls>
        <c:gapWidth val="219"/>
        <c:overlap val="-27"/>
        <c:axId val="1517973551"/>
        <c:axId val="1546757455"/>
      </c:barChart>
      <c:catAx>
        <c:axId val="151797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46757455"/>
        <c:crosses val="autoZero"/>
        <c:auto val="1"/>
        <c:lblAlgn val="ctr"/>
        <c:lblOffset val="100"/>
        <c:noMultiLvlLbl val="0"/>
      </c:catAx>
      <c:valAx>
        <c:axId val="1546757455"/>
        <c:scaling>
          <c:orientation val="minMax"/>
          <c:max val="1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17973551"/>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r>
              <a:rPr lang="en-US" b="1" dirty="0">
                <a:solidFill>
                  <a:schemeClr val="tx1"/>
                </a:solidFill>
              </a:rPr>
              <a:t>Mean Rating (1-5) </a:t>
            </a:r>
            <a:br>
              <a:rPr lang="en-US" b="1" dirty="0">
                <a:solidFill>
                  <a:schemeClr val="tx1"/>
                </a:solidFill>
              </a:rPr>
            </a:br>
            <a:r>
              <a:rPr lang="en-US" b="1" dirty="0">
                <a:solidFill>
                  <a:schemeClr val="tx1"/>
                </a:solidFill>
              </a:rPr>
              <a:t>Among Not Very/Not At All Likely to Visit </a:t>
            </a:r>
            <a:br>
              <a:rPr lang="en-US" b="1" dirty="0">
                <a:solidFill>
                  <a:schemeClr val="tx1"/>
                </a:solidFill>
              </a:rPr>
            </a:br>
            <a:r>
              <a:rPr lang="en-US" b="1" dirty="0">
                <a:solidFill>
                  <a:schemeClr val="tx1"/>
                </a:solidFill>
              </a:rPr>
              <a:t>(38% of South Korean Travelers)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endParaRPr lang="en-US"/>
        </a:p>
      </c:txPr>
    </c:title>
    <c:autoTitleDeleted val="0"/>
    <c:plotArea>
      <c:layout>
        <c:manualLayout>
          <c:layoutTarget val="inner"/>
          <c:xMode val="edge"/>
          <c:yMode val="edge"/>
          <c:x val="0.47733529317518819"/>
          <c:y val="0.20666023581076307"/>
          <c:w val="0.50648071956532847"/>
          <c:h val="0.76755851577518974"/>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4-7EEA-C44A-832D-F54CD4EFA641}"/>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5-7EEA-C44A-832D-F54CD4EFA641}"/>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Travel restrictions related to coronavirus</c:v>
                </c:pt>
                <c:pt idx="1">
                  <c:v>Safety concerns related to coronavirus pandemic</c:v>
                </c:pt>
                <c:pt idx="2">
                  <c:v>Expensive</c:v>
                </c:pt>
                <c:pt idx="3">
                  <c:v>Gun violence</c:v>
                </c:pt>
                <c:pt idx="4">
                  <c:v>Hard to get to</c:v>
                </c:pt>
                <c:pt idx="5">
                  <c:v>Crime</c:v>
                </c:pt>
                <c:pt idx="6">
                  <c:v>Dangerous</c:v>
                </c:pt>
                <c:pt idx="7">
                  <c:v>Racial prejudice and hate</c:v>
                </c:pt>
                <c:pt idx="8">
                  <c:v>Anti-Asian sentiment</c:v>
                </c:pt>
                <c:pt idx="9">
                  <c:v>Limited flights</c:v>
                </c:pt>
                <c:pt idx="10">
                  <c:v>Traffic</c:v>
                </c:pt>
                <c:pt idx="11">
                  <c:v>Natural disasters</c:v>
                </c:pt>
                <c:pt idx="12">
                  <c:v>Unwelcoming</c:v>
                </c:pt>
                <c:pt idx="13">
                  <c:v>Unfavorable exchange rate</c:v>
                </c:pt>
                <c:pt idx="14">
                  <c:v>Crowded</c:v>
                </c:pt>
                <c:pt idx="15">
                  <c:v>Homelessness</c:v>
                </c:pt>
                <c:pt idx="16">
                  <c:v>Losing its character due to over-tourism</c:v>
                </c:pt>
                <c:pt idx="17">
                  <c:v>Too touristy</c:v>
                </c:pt>
                <c:pt idx="18">
                  <c:v>Political climate</c:v>
                </c:pt>
                <c:pt idx="19">
                  <c:v>Overdeveloped</c:v>
                </c:pt>
              </c:strCache>
            </c:strRef>
          </c:cat>
          <c:val>
            <c:numRef>
              <c:f>Sheet1!$B$2:$B$21</c:f>
              <c:numCache>
                <c:formatCode>0.00</c:formatCode>
                <c:ptCount val="20"/>
                <c:pt idx="0">
                  <c:v>3.2599118942731278</c:v>
                </c:pt>
                <c:pt idx="1">
                  <c:v>3.2290748898678414</c:v>
                </c:pt>
                <c:pt idx="2">
                  <c:v>2.8325991189427313</c:v>
                </c:pt>
                <c:pt idx="3">
                  <c:v>2.8281938325991192</c:v>
                </c:pt>
                <c:pt idx="4">
                  <c:v>2.7665198237885464</c:v>
                </c:pt>
                <c:pt idx="5">
                  <c:v>2.6740088105726874</c:v>
                </c:pt>
                <c:pt idx="6">
                  <c:v>2.6563876651982379</c:v>
                </c:pt>
                <c:pt idx="7">
                  <c:v>2.643171806167401</c:v>
                </c:pt>
                <c:pt idx="8">
                  <c:v>2.6255506607929515</c:v>
                </c:pt>
                <c:pt idx="9">
                  <c:v>2.4537444933920707</c:v>
                </c:pt>
                <c:pt idx="10">
                  <c:v>2.3700440528634363</c:v>
                </c:pt>
                <c:pt idx="11">
                  <c:v>2.3524229074889869</c:v>
                </c:pt>
                <c:pt idx="12">
                  <c:v>2.3259911894273126</c:v>
                </c:pt>
                <c:pt idx="13">
                  <c:v>2.3215859030837005</c:v>
                </c:pt>
                <c:pt idx="14">
                  <c:v>2.3127753303964758</c:v>
                </c:pt>
                <c:pt idx="15">
                  <c:v>2.2026431718061672</c:v>
                </c:pt>
                <c:pt idx="16">
                  <c:v>2.0881057268722465</c:v>
                </c:pt>
                <c:pt idx="17">
                  <c:v>2.0088105726872247</c:v>
                </c:pt>
                <c:pt idx="18">
                  <c:v>1.9383259911894273</c:v>
                </c:pt>
                <c:pt idx="19">
                  <c:v>1.9295154185022025</c:v>
                </c:pt>
              </c:numCache>
            </c:numRef>
          </c:val>
          <c:extLst>
            <c:ext xmlns:c16="http://schemas.microsoft.com/office/drawing/2014/chart" uri="{C3380CC4-5D6E-409C-BE32-E72D297353CC}">
              <c16:uniqueId val="{00000000-7EEA-C44A-832D-F54CD4EFA641}"/>
            </c:ext>
          </c:extLst>
        </c:ser>
        <c:dLbls>
          <c:showLegendKey val="0"/>
          <c:showVal val="0"/>
          <c:showCatName val="0"/>
          <c:showSerName val="0"/>
          <c:showPercent val="0"/>
          <c:showBubbleSize val="0"/>
        </c:dLbls>
        <c:gapWidth val="101"/>
        <c:axId val="595917120"/>
        <c:axId val="595918768"/>
      </c:barChart>
      <c:catAx>
        <c:axId val="595917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News Gothic MT" panose="020B0503020103020203" pitchFamily="34" charset="0"/>
                <a:ea typeface="+mn-ea"/>
                <a:cs typeface="+mn-cs"/>
              </a:defRPr>
            </a:pPr>
            <a:endParaRPr lang="en-US"/>
          </a:p>
        </c:txPr>
        <c:crossAx val="595918768"/>
        <c:crosses val="autoZero"/>
        <c:auto val="1"/>
        <c:lblAlgn val="ctr"/>
        <c:lblOffset val="100"/>
        <c:noMultiLvlLbl val="0"/>
      </c:catAx>
      <c:valAx>
        <c:axId val="595918768"/>
        <c:scaling>
          <c:orientation val="minMax"/>
        </c:scaling>
        <c:delete val="1"/>
        <c:axPos val="t"/>
        <c:numFmt formatCode="0.00" sourceLinked="1"/>
        <c:majorTickMark val="none"/>
        <c:minorTickMark val="none"/>
        <c:tickLblPos val="nextTo"/>
        <c:crossAx val="595917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News Gothic MT" panose="020B0503020103020203" pitchFamily="34" charset="0"/>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a:t>% Likelihood to Visit California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Baseline</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22.2</c:v>
                </c:pt>
              </c:numCache>
            </c:numRef>
          </c:val>
          <c:extLst>
            <c:ext xmlns:c16="http://schemas.microsoft.com/office/drawing/2014/chart" uri="{C3380CC4-5D6E-409C-BE32-E72D297353CC}">
              <c16:uniqueId val="{00000000-9CD6-B14A-952B-FEB29750C39B}"/>
            </c:ext>
          </c:extLst>
        </c:ser>
        <c:ser>
          <c:idx val="1"/>
          <c:order val="1"/>
          <c:tx>
            <c:strRef>
              <c:f>Sheet1!$C$1</c:f>
              <c:strCache>
                <c:ptCount val="1"/>
                <c:pt idx="0">
                  <c:v>Wave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23.2</c:v>
                </c:pt>
              </c:numCache>
            </c:numRef>
          </c:val>
          <c:extLst>
            <c:ext xmlns:c16="http://schemas.microsoft.com/office/drawing/2014/chart" uri="{C3380CC4-5D6E-409C-BE32-E72D297353CC}">
              <c16:uniqueId val="{00000001-9CD6-B14A-952B-FEB29750C39B}"/>
            </c:ext>
          </c:extLst>
        </c:ser>
        <c:ser>
          <c:idx val="2"/>
          <c:order val="2"/>
          <c:tx>
            <c:strRef>
              <c:f>Sheet1!$D$1</c:f>
              <c:strCache>
                <c:ptCount val="1"/>
                <c:pt idx="0">
                  <c:v>Wave 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22.9</c:v>
                </c:pt>
              </c:numCache>
            </c:numRef>
          </c:val>
          <c:extLst>
            <c:ext xmlns:c16="http://schemas.microsoft.com/office/drawing/2014/chart" uri="{C3380CC4-5D6E-409C-BE32-E72D297353CC}">
              <c16:uniqueId val="{00000002-9CD6-B14A-952B-FEB29750C39B}"/>
            </c:ext>
          </c:extLst>
        </c:ser>
        <c:ser>
          <c:idx val="3"/>
          <c:order val="3"/>
          <c:tx>
            <c:strRef>
              <c:f>Sheet1!$E$1</c:f>
              <c:strCache>
                <c:ptCount val="1"/>
                <c:pt idx="0">
                  <c:v>Wave 3</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24.9</c:v>
                </c:pt>
              </c:numCache>
            </c:numRef>
          </c:val>
          <c:extLst>
            <c:ext xmlns:c16="http://schemas.microsoft.com/office/drawing/2014/chart" uri="{C3380CC4-5D6E-409C-BE32-E72D297353CC}">
              <c16:uniqueId val="{00000004-9CD6-B14A-952B-FEB29750C39B}"/>
            </c:ext>
          </c:extLst>
        </c:ser>
        <c:dLbls>
          <c:showLegendKey val="0"/>
          <c:showVal val="0"/>
          <c:showCatName val="0"/>
          <c:showSerName val="0"/>
          <c:showPercent val="0"/>
          <c:showBubbleSize val="0"/>
        </c:dLbls>
        <c:gapWidth val="219"/>
        <c:overlap val="-27"/>
        <c:axId val="1456127695"/>
        <c:axId val="1773134031"/>
      </c:barChart>
      <c:catAx>
        <c:axId val="1456127695"/>
        <c:scaling>
          <c:orientation val="minMax"/>
        </c:scaling>
        <c:delete val="1"/>
        <c:axPos val="b"/>
        <c:numFmt formatCode="General" sourceLinked="1"/>
        <c:majorTickMark val="none"/>
        <c:minorTickMark val="none"/>
        <c:tickLblPos val="nextTo"/>
        <c:crossAx val="1773134031"/>
        <c:crosses val="autoZero"/>
        <c:auto val="1"/>
        <c:lblAlgn val="ctr"/>
        <c:lblOffset val="100"/>
        <c:noMultiLvlLbl val="0"/>
      </c:catAx>
      <c:valAx>
        <c:axId val="1773134031"/>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56127695"/>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Domestic Competitors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25</c:v>
                </c:pt>
              </c:numCache>
            </c:numRef>
          </c:val>
          <c:extLst>
            <c:ext xmlns:c16="http://schemas.microsoft.com/office/drawing/2014/chart" uri="{C3380CC4-5D6E-409C-BE32-E72D297353CC}">
              <c16:uniqueId val="{00000000-D461-814E-A13C-FC35E148A099}"/>
            </c:ext>
          </c:extLst>
        </c:ser>
        <c:ser>
          <c:idx val="1"/>
          <c:order val="1"/>
          <c:tx>
            <c:strRef>
              <c:f>Sheet1!$C$1</c:f>
              <c:strCache>
                <c:ptCount val="1"/>
                <c:pt idx="0">
                  <c:v>FL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28</c:v>
                </c:pt>
              </c:numCache>
            </c:numRef>
          </c:val>
          <c:extLst>
            <c:ext xmlns:c16="http://schemas.microsoft.com/office/drawing/2014/chart" uri="{C3380CC4-5D6E-409C-BE32-E72D297353CC}">
              <c16:uniqueId val="{00000001-D461-814E-A13C-FC35E148A099}"/>
            </c:ext>
          </c:extLst>
        </c:ser>
        <c:ser>
          <c:idx val="2"/>
          <c:order val="2"/>
          <c:tx>
            <c:strRef>
              <c:f>Sheet1!$D$1</c:f>
              <c:strCache>
                <c:ptCount val="1"/>
                <c:pt idx="0">
                  <c:v>HI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15</c:v>
                </c:pt>
              </c:numCache>
            </c:numRef>
          </c:val>
          <c:extLst>
            <c:ext xmlns:c16="http://schemas.microsoft.com/office/drawing/2014/chart" uri="{C3380CC4-5D6E-409C-BE32-E72D297353CC}">
              <c16:uniqueId val="{00000002-D461-814E-A13C-FC35E148A099}"/>
            </c:ext>
          </c:extLst>
        </c:ser>
        <c:ser>
          <c:idx val="3"/>
          <c:order val="3"/>
          <c:tx>
            <c:strRef>
              <c:f>Sheet1!$E$1</c:f>
              <c:strCache>
                <c:ptCount val="1"/>
                <c:pt idx="0">
                  <c:v>NY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33</c:v>
                </c:pt>
              </c:numCache>
            </c:numRef>
          </c:val>
          <c:extLst>
            <c:ext xmlns:c16="http://schemas.microsoft.com/office/drawing/2014/chart" uri="{C3380CC4-5D6E-409C-BE32-E72D297353CC}">
              <c16:uniqueId val="{00000004-D461-814E-A13C-FC35E148A099}"/>
            </c:ext>
          </c:extLst>
        </c:ser>
        <c:ser>
          <c:idx val="4"/>
          <c:order val="4"/>
          <c:tx>
            <c:strRef>
              <c:f>Sheet1!$F$1</c:f>
              <c:strCache>
                <c:ptCount val="1"/>
                <c:pt idx="0">
                  <c:v>NV/LV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20</c:v>
                </c:pt>
              </c:numCache>
            </c:numRef>
          </c:val>
          <c:extLst>
            <c:ext xmlns:c16="http://schemas.microsoft.com/office/drawing/2014/chart" uri="{C3380CC4-5D6E-409C-BE32-E72D297353CC}">
              <c16:uniqueId val="{00000005-D461-814E-A13C-FC35E148A099}"/>
            </c:ext>
          </c:extLst>
        </c:ser>
        <c:ser>
          <c:idx val="5"/>
          <c:order val="5"/>
          <c:tx>
            <c:strRef>
              <c:f>Sheet1!$G$1</c:f>
              <c:strCache>
                <c:ptCount val="1"/>
                <c:pt idx="0">
                  <c:v>TX</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13</c:v>
                </c:pt>
              </c:numCache>
            </c:numRef>
          </c:val>
          <c:extLst>
            <c:ext xmlns:c16="http://schemas.microsoft.com/office/drawing/2014/chart" uri="{C3380CC4-5D6E-409C-BE32-E72D297353CC}">
              <c16:uniqueId val="{00000006-D461-814E-A13C-FC35E148A099}"/>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International Competitors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25</c:v>
                </c:pt>
              </c:numCache>
            </c:numRef>
          </c:val>
          <c:extLst>
            <c:ext xmlns:c16="http://schemas.microsoft.com/office/drawing/2014/chart" uri="{C3380CC4-5D6E-409C-BE32-E72D297353CC}">
              <c16:uniqueId val="{00000000-D461-814E-A13C-FC35E148A099}"/>
            </c:ext>
          </c:extLst>
        </c:ser>
        <c:ser>
          <c:idx val="1"/>
          <c:order val="1"/>
          <c:tx>
            <c:strRef>
              <c:f>Sheet1!$C$1</c:f>
              <c:strCache>
                <c:ptCount val="1"/>
                <c:pt idx="0">
                  <c:v>Canada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22</c:v>
                </c:pt>
              </c:numCache>
            </c:numRef>
          </c:val>
          <c:extLst>
            <c:ext xmlns:c16="http://schemas.microsoft.com/office/drawing/2014/chart" uri="{C3380CC4-5D6E-409C-BE32-E72D297353CC}">
              <c16:uniqueId val="{00000001-D461-814E-A13C-FC35E148A099}"/>
            </c:ext>
          </c:extLst>
        </c:ser>
        <c:ser>
          <c:idx val="2"/>
          <c:order val="2"/>
          <c:tx>
            <c:strRef>
              <c:f>Sheet1!$D$1</c:f>
              <c:strCache>
                <c:ptCount val="1"/>
                <c:pt idx="0">
                  <c:v>Mexico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12</c:v>
                </c:pt>
              </c:numCache>
            </c:numRef>
          </c:val>
          <c:extLst>
            <c:ext xmlns:c16="http://schemas.microsoft.com/office/drawing/2014/chart" uri="{C3380CC4-5D6E-409C-BE32-E72D297353CC}">
              <c16:uniqueId val="{00000002-D461-814E-A13C-FC35E148A099}"/>
            </c:ext>
          </c:extLst>
        </c:ser>
        <c:ser>
          <c:idx val="3"/>
          <c:order val="3"/>
          <c:tx>
            <c:strRef>
              <c:f>Sheet1!$E$1</c:f>
              <c:strCache>
                <c:ptCount val="1"/>
                <c:pt idx="0">
                  <c:v>Europe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67</c:v>
                </c:pt>
              </c:numCache>
            </c:numRef>
          </c:val>
          <c:extLst>
            <c:ext xmlns:c16="http://schemas.microsoft.com/office/drawing/2014/chart" uri="{C3380CC4-5D6E-409C-BE32-E72D297353CC}">
              <c16:uniqueId val="{00000004-D461-814E-A13C-FC35E148A099}"/>
            </c:ext>
          </c:extLst>
        </c:ser>
        <c:ser>
          <c:idx val="4"/>
          <c:order val="4"/>
          <c:tx>
            <c:strRef>
              <c:f>Sheet1!$F$1</c:f>
              <c:strCache>
                <c:ptCount val="1"/>
                <c:pt idx="0">
                  <c:v>Asia Pacific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16</c:v>
                </c:pt>
              </c:numCache>
            </c:numRef>
          </c:val>
          <c:extLst>
            <c:ext xmlns:c16="http://schemas.microsoft.com/office/drawing/2014/chart" uri="{C3380CC4-5D6E-409C-BE32-E72D297353CC}">
              <c16:uniqueId val="{00000005-D461-814E-A13C-FC35E148A099}"/>
            </c:ext>
          </c:extLst>
        </c:ser>
        <c:ser>
          <c:idx val="5"/>
          <c:order val="5"/>
          <c:tx>
            <c:strRef>
              <c:f>Sheet1!$G$1</c:f>
              <c:strCache>
                <c:ptCount val="1"/>
                <c:pt idx="0">
                  <c:v>Australia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15</c:v>
                </c:pt>
              </c:numCache>
            </c:numRef>
          </c:val>
          <c:extLst>
            <c:ext xmlns:c16="http://schemas.microsoft.com/office/drawing/2014/chart" uri="{C3380CC4-5D6E-409C-BE32-E72D297353CC}">
              <c16:uniqueId val="{00000006-D461-814E-A13C-FC35E148A099}"/>
            </c:ext>
          </c:extLst>
        </c:ser>
        <c:ser>
          <c:idx val="6"/>
          <c:order val="6"/>
          <c:tx>
            <c:strRef>
              <c:f>Sheet1!$H$1</c:f>
              <c:strCache>
                <c:ptCount val="1"/>
                <c:pt idx="0">
                  <c:v>Caribbean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c:formatCode>
                <c:ptCount val="1"/>
                <c:pt idx="0">
                  <c:v>22</c:v>
                </c:pt>
              </c:numCache>
            </c:numRef>
          </c:val>
          <c:extLst>
            <c:ext xmlns:c16="http://schemas.microsoft.com/office/drawing/2014/chart" uri="{C3380CC4-5D6E-409C-BE32-E72D297353CC}">
              <c16:uniqueId val="{00000001-D4FC-D84D-8277-C2BE62854FD3}"/>
            </c:ext>
          </c:extLst>
        </c:ser>
        <c:ser>
          <c:idx val="7"/>
          <c:order val="7"/>
          <c:tx>
            <c:strRef>
              <c:f>Sheet1!$I$1</c:f>
              <c:strCache>
                <c:ptCount val="1"/>
                <c:pt idx="0">
                  <c:v>Central/South AM</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0</c:formatCode>
                <c:ptCount val="1"/>
                <c:pt idx="0">
                  <c:v>14</c:v>
                </c:pt>
              </c:numCache>
            </c:numRef>
          </c:val>
          <c:extLst>
            <c:ext xmlns:c16="http://schemas.microsoft.com/office/drawing/2014/chart" uri="{C3380CC4-5D6E-409C-BE32-E72D297353CC}">
              <c16:uniqueId val="{00000001-3CEC-AD42-A818-3DC5CCE7ADBA}"/>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a:t>Aware of U.S. Vaccination Requirement?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AF5-254F-9DDE-D870F692FA42}"/>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2-DAF5-254F-9DDE-D870F692FA42}"/>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F5-254F-9DDE-D870F692FA42}"/>
                </c:ext>
              </c:extLst>
            </c:dLbl>
            <c:dLbl>
              <c:idx val="1"/>
              <c:delete val="1"/>
              <c:extLst>
                <c:ext xmlns:c15="http://schemas.microsoft.com/office/drawing/2012/chart" uri="{CE6537A1-D6FC-4f65-9D91-7224C49458BB}"/>
                <c:ext xmlns:c16="http://schemas.microsoft.com/office/drawing/2014/chart" uri="{C3380CC4-5D6E-409C-BE32-E72D297353CC}">
                  <c16:uniqueId val="{00000002-DAF5-254F-9DDE-D870F692FA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Aware</c:v>
                </c:pt>
                <c:pt idx="1">
                  <c:v>Not</c:v>
                </c:pt>
              </c:strCache>
            </c:strRef>
          </c:cat>
          <c:val>
            <c:numRef>
              <c:f>Sheet1!$B$2:$B$3</c:f>
              <c:numCache>
                <c:formatCode>General</c:formatCode>
                <c:ptCount val="2"/>
                <c:pt idx="0">
                  <c:v>66</c:v>
                </c:pt>
                <c:pt idx="1">
                  <c:v>34</c:v>
                </c:pt>
              </c:numCache>
            </c:numRef>
          </c:val>
          <c:extLst>
            <c:ext xmlns:c16="http://schemas.microsoft.com/office/drawing/2014/chart" uri="{C3380CC4-5D6E-409C-BE32-E72D297353CC}">
              <c16:uniqueId val="{00000000-DAF5-254F-9DDE-D870F692FA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dirty="0"/>
              <a:t>Anticipated Trip Timing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Wave1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1Q 2022</c:v>
                </c:pt>
                <c:pt idx="1">
                  <c:v>2Q 2022</c:v>
                </c:pt>
                <c:pt idx="2">
                  <c:v>3Q 2022</c:v>
                </c:pt>
                <c:pt idx="3">
                  <c:v>4Q 2022</c:v>
                </c:pt>
                <c:pt idx="4">
                  <c:v>2023</c:v>
                </c:pt>
                <c:pt idx="5">
                  <c:v>Not sure</c:v>
                </c:pt>
              </c:strCache>
            </c:strRef>
          </c:cat>
          <c:val>
            <c:numRef>
              <c:f>Sheet1!$B$2:$B$7</c:f>
              <c:numCache>
                <c:formatCode>General</c:formatCode>
                <c:ptCount val="6"/>
                <c:pt idx="0">
                  <c:v>8</c:v>
                </c:pt>
                <c:pt idx="1">
                  <c:v>24</c:v>
                </c:pt>
                <c:pt idx="2">
                  <c:v>22</c:v>
                </c:pt>
                <c:pt idx="3">
                  <c:v>8</c:v>
                </c:pt>
                <c:pt idx="5">
                  <c:v>26</c:v>
                </c:pt>
              </c:numCache>
            </c:numRef>
          </c:val>
          <c:extLst>
            <c:ext xmlns:c16="http://schemas.microsoft.com/office/drawing/2014/chart" uri="{C3380CC4-5D6E-409C-BE32-E72D297353CC}">
              <c16:uniqueId val="{00000000-A230-D64D-A530-8F3E987B41BA}"/>
            </c:ext>
          </c:extLst>
        </c:ser>
        <c:ser>
          <c:idx val="1"/>
          <c:order val="1"/>
          <c:tx>
            <c:strRef>
              <c:f>Sheet1!$C$1</c:f>
              <c:strCache>
                <c:ptCount val="1"/>
                <c:pt idx="0">
                  <c:v>Wave2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1Q 2022</c:v>
                </c:pt>
                <c:pt idx="1">
                  <c:v>2Q 2022</c:v>
                </c:pt>
                <c:pt idx="2">
                  <c:v>3Q 2022</c:v>
                </c:pt>
                <c:pt idx="3">
                  <c:v>4Q 2022</c:v>
                </c:pt>
                <c:pt idx="4">
                  <c:v>2023</c:v>
                </c:pt>
                <c:pt idx="5">
                  <c:v>Not sure</c:v>
                </c:pt>
              </c:strCache>
            </c:strRef>
          </c:cat>
          <c:val>
            <c:numRef>
              <c:f>Sheet1!$C$2:$C$7</c:f>
              <c:numCache>
                <c:formatCode>General</c:formatCode>
                <c:ptCount val="6"/>
                <c:pt idx="0">
                  <c:v>11</c:v>
                </c:pt>
                <c:pt idx="1">
                  <c:v>10</c:v>
                </c:pt>
                <c:pt idx="2">
                  <c:v>10</c:v>
                </c:pt>
                <c:pt idx="3">
                  <c:v>6</c:v>
                </c:pt>
                <c:pt idx="4">
                  <c:v>15</c:v>
                </c:pt>
                <c:pt idx="5">
                  <c:v>36</c:v>
                </c:pt>
              </c:numCache>
            </c:numRef>
          </c:val>
          <c:extLst>
            <c:ext xmlns:c16="http://schemas.microsoft.com/office/drawing/2014/chart" uri="{C3380CC4-5D6E-409C-BE32-E72D297353CC}">
              <c16:uniqueId val="{00000001-A230-D64D-A530-8F3E987B41BA}"/>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1Q 2022</c:v>
                </c:pt>
                <c:pt idx="1">
                  <c:v>2Q 2022</c:v>
                </c:pt>
                <c:pt idx="2">
                  <c:v>3Q 2022</c:v>
                </c:pt>
                <c:pt idx="3">
                  <c:v>4Q 2022</c:v>
                </c:pt>
                <c:pt idx="4">
                  <c:v>2023</c:v>
                </c:pt>
                <c:pt idx="5">
                  <c:v>Not sure</c:v>
                </c:pt>
              </c:strCache>
            </c:strRef>
          </c:cat>
          <c:val>
            <c:numRef>
              <c:f>Sheet1!$D$2:$D$7</c:f>
              <c:numCache>
                <c:formatCode>0</c:formatCode>
                <c:ptCount val="6"/>
                <c:pt idx="0">
                  <c:v>4.1800643086816729</c:v>
                </c:pt>
                <c:pt idx="1">
                  <c:v>17.684887459807076</c:v>
                </c:pt>
                <c:pt idx="2">
                  <c:v>20.578778135048232</c:v>
                </c:pt>
                <c:pt idx="3">
                  <c:v>7.7170418006430879</c:v>
                </c:pt>
                <c:pt idx="4">
                  <c:v>32.154340836012864</c:v>
                </c:pt>
                <c:pt idx="5">
                  <c:v>17.684887459807072</c:v>
                </c:pt>
              </c:numCache>
            </c:numRef>
          </c:val>
          <c:extLst>
            <c:ext xmlns:c16="http://schemas.microsoft.com/office/drawing/2014/chart" uri="{C3380CC4-5D6E-409C-BE32-E72D297353CC}">
              <c16:uniqueId val="{00000001-BC3C-4FB4-B600-EF13F29BEAC2}"/>
            </c:ext>
          </c:extLst>
        </c:ser>
        <c:dLbls>
          <c:showLegendKey val="0"/>
          <c:showVal val="0"/>
          <c:showCatName val="0"/>
          <c:showSerName val="0"/>
          <c:showPercent val="0"/>
          <c:showBubbleSize val="0"/>
        </c:dLbls>
        <c:gapWidth val="219"/>
        <c:overlap val="-27"/>
        <c:axId val="1396351664"/>
        <c:axId val="1395972816"/>
      </c:barChart>
      <c:catAx>
        <c:axId val="139635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95972816"/>
        <c:crosses val="autoZero"/>
        <c:auto val="1"/>
        <c:lblAlgn val="ctr"/>
        <c:lblOffset val="100"/>
        <c:noMultiLvlLbl val="0"/>
      </c:catAx>
      <c:valAx>
        <c:axId val="1395972816"/>
        <c:scaling>
          <c:orientation val="minMax"/>
          <c:max val="50"/>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9635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808180">
                    <a:lumMod val="65000"/>
                    <a:lumOff val="35000"/>
                  </a:srgbClr>
                </a:solidFill>
                <a:latin typeface="News Gothic MT" panose="020B0503020103020203" pitchFamily="34" charset="0"/>
                <a:ea typeface="+mn-ea"/>
                <a:cs typeface="+mn-cs"/>
              </a:defRPr>
            </a:pPr>
            <a:r>
              <a:rPr lang="en-US" sz="1400" dirty="0"/>
              <a:t>Likelihood to Visit California Gateway Cities</a:t>
            </a:r>
            <a:br>
              <a:rPr lang="en-US" sz="1400" dirty="0"/>
            </a:br>
            <a:r>
              <a:rPr lang="en-US" sz="1400" dirty="0"/>
              <a:t>(Among Those At Least Somewhat Likely to Visit California)</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808180">
                  <a:lumMod val="65000"/>
                  <a:lumOff val="35000"/>
                </a:srgb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Sheet1!$B$2:$B$5</c:f>
              <c:numCache>
                <c:formatCode>0</c:formatCode>
                <c:ptCount val="4"/>
                <c:pt idx="0">
                  <c:v>56.060000000000009</c:v>
                </c:pt>
                <c:pt idx="1">
                  <c:v>54.220000000000006</c:v>
                </c:pt>
                <c:pt idx="2">
                  <c:v>40.06</c:v>
                </c:pt>
                <c:pt idx="3">
                  <c:v>40.220000000000006</c:v>
                </c:pt>
              </c:numCache>
            </c:numRef>
          </c:val>
          <c:extLst>
            <c:ext xmlns:c16="http://schemas.microsoft.com/office/drawing/2014/chart" uri="{C3380CC4-5D6E-409C-BE32-E72D297353CC}">
              <c16:uniqueId val="{00000000-4277-4E47-A7E5-90D1DB6FAFFA}"/>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Sheet1!$C$2:$C$5</c:f>
              <c:numCache>
                <c:formatCode>0</c:formatCode>
                <c:ptCount val="4"/>
                <c:pt idx="0">
                  <c:v>53.580000000000005</c:v>
                </c:pt>
                <c:pt idx="1">
                  <c:v>54.740000000000009</c:v>
                </c:pt>
                <c:pt idx="2">
                  <c:v>40.480000000000004</c:v>
                </c:pt>
                <c:pt idx="3">
                  <c:v>42.38</c:v>
                </c:pt>
              </c:numCache>
            </c:numRef>
          </c:val>
          <c:extLst>
            <c:ext xmlns:c16="http://schemas.microsoft.com/office/drawing/2014/chart" uri="{C3380CC4-5D6E-409C-BE32-E72D297353CC}">
              <c16:uniqueId val="{00000002-4277-4E47-A7E5-90D1DB6FAFFA}"/>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Sheet1!$D$2:$D$5</c:f>
              <c:numCache>
                <c:formatCode>0</c:formatCode>
                <c:ptCount val="4"/>
                <c:pt idx="0">
                  <c:v>55.305466237942127</c:v>
                </c:pt>
                <c:pt idx="1">
                  <c:v>56.20578778135048</c:v>
                </c:pt>
                <c:pt idx="2">
                  <c:v>39.228295819935695</c:v>
                </c:pt>
                <c:pt idx="3">
                  <c:v>42.508038585209007</c:v>
                </c:pt>
              </c:numCache>
            </c:numRef>
          </c:val>
          <c:extLst>
            <c:ext xmlns:c16="http://schemas.microsoft.com/office/drawing/2014/chart" uri="{C3380CC4-5D6E-409C-BE32-E72D297353CC}">
              <c16:uniqueId val="{00000003-4277-4E47-A7E5-90D1DB6FAFFA}"/>
            </c:ext>
          </c:extLst>
        </c:ser>
        <c:dLbls>
          <c:showLegendKey val="0"/>
          <c:showVal val="0"/>
          <c:showCatName val="0"/>
          <c:showSerName val="0"/>
          <c:showPercent val="0"/>
          <c:showBubbleSize val="0"/>
        </c:dLbls>
        <c:gapWidth val="219"/>
        <c:overlap val="-27"/>
        <c:axId val="1469974831"/>
        <c:axId val="1489785455"/>
      </c:barChart>
      <c:catAx>
        <c:axId val="146997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785455"/>
        <c:crosses val="autoZero"/>
        <c:auto val="1"/>
        <c:lblAlgn val="ctr"/>
        <c:lblOffset val="100"/>
        <c:noMultiLvlLbl val="0"/>
      </c:catAx>
      <c:valAx>
        <c:axId val="1489785455"/>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69974831"/>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Purposes(s</a:t>
            </a:r>
            <a:r>
              <a:rPr lang="en-US" sz="1400" baseline="0" dirty="0"/>
              <a:t>) of Trip(s) to California</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Sheet1!$B$2:$B$5</c:f>
              <c:numCache>
                <c:formatCode>General</c:formatCode>
                <c:ptCount val="4"/>
                <c:pt idx="0">
                  <c:v>91</c:v>
                </c:pt>
                <c:pt idx="1">
                  <c:v>20</c:v>
                </c:pt>
                <c:pt idx="2">
                  <c:v>6</c:v>
                </c:pt>
                <c:pt idx="3">
                  <c:v>2</c:v>
                </c:pt>
              </c:numCache>
            </c:numRef>
          </c:val>
          <c:extLst>
            <c:ext xmlns:c16="http://schemas.microsoft.com/office/drawing/2014/chart" uri="{C3380CC4-5D6E-409C-BE32-E72D297353CC}">
              <c16:uniqueId val="{00000000-4AC1-4048-B22A-B28106192F30}"/>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Sheet1!$C$2:$C$5</c:f>
              <c:numCache>
                <c:formatCode>General</c:formatCode>
                <c:ptCount val="4"/>
                <c:pt idx="0">
                  <c:v>95</c:v>
                </c:pt>
                <c:pt idx="1">
                  <c:v>15</c:v>
                </c:pt>
                <c:pt idx="2">
                  <c:v>3</c:v>
                </c:pt>
                <c:pt idx="3">
                  <c:v>2</c:v>
                </c:pt>
              </c:numCache>
            </c:numRef>
          </c:val>
          <c:extLst>
            <c:ext xmlns:c16="http://schemas.microsoft.com/office/drawing/2014/chart" uri="{C3380CC4-5D6E-409C-BE32-E72D297353CC}">
              <c16:uniqueId val="{00000001-4AC1-4048-B22A-B28106192F30}"/>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Sheet1!$D$2:$D$5</c:f>
              <c:numCache>
                <c:formatCode>0</c:formatCode>
                <c:ptCount val="4"/>
                <c:pt idx="0">
                  <c:v>93.569131832797424</c:v>
                </c:pt>
                <c:pt idx="1">
                  <c:v>17.363344051446944</c:v>
                </c:pt>
                <c:pt idx="2">
                  <c:v>2.572347266881029</c:v>
                </c:pt>
                <c:pt idx="3">
                  <c:v>1.929260450160772</c:v>
                </c:pt>
              </c:numCache>
            </c:numRef>
          </c:val>
          <c:extLst>
            <c:ext xmlns:c16="http://schemas.microsoft.com/office/drawing/2014/chart" uri="{C3380CC4-5D6E-409C-BE32-E72D297353CC}">
              <c16:uniqueId val="{00000002-4AC1-4048-B22A-B28106192F30}"/>
            </c:ext>
          </c:extLst>
        </c:ser>
        <c:dLbls>
          <c:showLegendKey val="0"/>
          <c:showVal val="0"/>
          <c:showCatName val="0"/>
          <c:showSerName val="0"/>
          <c:showPercent val="0"/>
          <c:showBubbleSize val="0"/>
        </c:dLbls>
        <c:gapWidth val="219"/>
        <c:overlap val="-27"/>
        <c:axId val="1469974831"/>
        <c:axId val="1489785455"/>
      </c:barChart>
      <c:catAx>
        <c:axId val="146997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785455"/>
        <c:crosses val="autoZero"/>
        <c:auto val="1"/>
        <c:lblAlgn val="ctr"/>
        <c:lblOffset val="100"/>
        <c:noMultiLvlLbl val="0"/>
      </c:catAx>
      <c:valAx>
        <c:axId val="1489785455"/>
        <c:scaling>
          <c:orientation val="minMax"/>
          <c:max val="1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69974831"/>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Intend to Book Trip to California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Book through an online travel agency such as Expedia, TripAdvisor or Booking.com</c:v>
                </c:pt>
                <c:pt idx="1">
                  <c:v>Book directly with hotel/airline online or via an app</c:v>
                </c:pt>
                <c:pt idx="2">
                  <c:v>Use a travel agency or travel advisor</c:v>
                </c:pt>
                <c:pt idx="3">
                  <c:v>Book through a site such as Airbnb, VRBO, etc.</c:v>
                </c:pt>
                <c:pt idx="4">
                  <c:v>Book through credit card/airline program loyalty points</c:v>
                </c:pt>
                <c:pt idx="5">
                  <c:v>Call property/airline directly</c:v>
                </c:pt>
              </c:strCache>
            </c:strRef>
          </c:cat>
          <c:val>
            <c:numRef>
              <c:f>Sheet1!$B$2:$B$7</c:f>
              <c:numCache>
                <c:formatCode>0</c:formatCode>
                <c:ptCount val="6"/>
                <c:pt idx="0">
                  <c:v>60.128617363344048</c:v>
                </c:pt>
                <c:pt idx="1">
                  <c:v>52.411575562700961</c:v>
                </c:pt>
                <c:pt idx="2">
                  <c:v>27.331189710610932</c:v>
                </c:pt>
                <c:pt idx="3">
                  <c:v>16.720257234726688</c:v>
                </c:pt>
                <c:pt idx="4">
                  <c:v>40.19292604501608</c:v>
                </c:pt>
                <c:pt idx="5">
                  <c:v>13.183279742765276</c:v>
                </c:pt>
              </c:numCache>
            </c:numRef>
          </c:val>
          <c:extLst>
            <c:ext xmlns:c16="http://schemas.microsoft.com/office/drawing/2014/chart" uri="{C3380CC4-5D6E-409C-BE32-E72D297353CC}">
              <c16:uniqueId val="{00000000-C498-7D46-A395-A789D649118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a:t>Aware of U.S. Vaccination Requirement?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AF5-254F-9DDE-D870F692FA42}"/>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2-DAF5-254F-9DDE-D870F692FA42}"/>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F5-254F-9DDE-D870F692FA42}"/>
                </c:ext>
              </c:extLst>
            </c:dLbl>
            <c:dLbl>
              <c:idx val="1"/>
              <c:delete val="1"/>
              <c:extLst>
                <c:ext xmlns:c15="http://schemas.microsoft.com/office/drawing/2012/chart" uri="{CE6537A1-D6FC-4f65-9D91-7224C49458BB}"/>
                <c:ext xmlns:c16="http://schemas.microsoft.com/office/drawing/2014/chart" uri="{C3380CC4-5D6E-409C-BE32-E72D297353CC}">
                  <c16:uniqueId val="{00000002-DAF5-254F-9DDE-D870F692FA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Aware</c:v>
                </c:pt>
                <c:pt idx="1">
                  <c:v>Not</c:v>
                </c:pt>
              </c:strCache>
            </c:strRef>
          </c:cat>
          <c:val>
            <c:numRef>
              <c:f>Sheet1!$B$2:$B$3</c:f>
              <c:numCache>
                <c:formatCode>General</c:formatCode>
                <c:ptCount val="2"/>
                <c:pt idx="0">
                  <c:v>73</c:v>
                </c:pt>
                <c:pt idx="1">
                  <c:v>27</c:v>
                </c:pt>
              </c:numCache>
            </c:numRef>
          </c:val>
          <c:extLst>
            <c:ext xmlns:c16="http://schemas.microsoft.com/office/drawing/2014/chart" uri="{C3380CC4-5D6E-409C-BE32-E72D297353CC}">
              <c16:uniqueId val="{00000000-DAF5-254F-9DDE-D870F692FA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confident</a:t>
            </a:r>
            <a:r>
              <a:rPr lang="en-US" sz="1400" baseline="0" dirty="0"/>
              <a:t> are you that you can show proof of your vaccination status?</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confident – I have shown my vaccination status for other trips or events</c:v>
                </c:pt>
                <c:pt idx="1">
                  <c:v>Fairly confident</c:v>
                </c:pt>
                <c:pt idx="2">
                  <c:v>Not sure</c:v>
                </c:pt>
                <c:pt idx="3">
                  <c:v>I’m not vaccinated or refuse to show proof</c:v>
                </c:pt>
              </c:strCache>
            </c:strRef>
          </c:cat>
          <c:val>
            <c:numRef>
              <c:f>Sheet1!$B$2:$B$5</c:f>
              <c:numCache>
                <c:formatCode>0</c:formatCode>
                <c:ptCount val="4"/>
                <c:pt idx="0">
                  <c:v>68</c:v>
                </c:pt>
                <c:pt idx="1">
                  <c:v>24</c:v>
                </c:pt>
                <c:pt idx="2">
                  <c:v>3</c:v>
                </c:pt>
                <c:pt idx="3">
                  <c:v>5</c:v>
                </c:pt>
              </c:numCache>
            </c:numRef>
          </c:val>
          <c:extLst>
            <c:ext xmlns:c16="http://schemas.microsoft.com/office/drawing/2014/chart" uri="{C3380CC4-5D6E-409C-BE32-E72D297353CC}">
              <c16:uniqueId val="{00000000-9A5A-CE48-80FA-D284D21CAA78}"/>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Aware of Your Own Country’s Travel Requirements?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17C-DF41-8269-BDE8AAAFDB93}"/>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C17C-DF41-8269-BDE8AAAFDB93}"/>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7C-DF41-8269-BDE8AAAFDB93}"/>
                </c:ext>
              </c:extLst>
            </c:dLbl>
            <c:dLbl>
              <c:idx val="1"/>
              <c:delete val="1"/>
              <c:extLst>
                <c:ext xmlns:c15="http://schemas.microsoft.com/office/drawing/2012/chart" uri="{CE6537A1-D6FC-4f65-9D91-7224C49458BB}"/>
                <c:ext xmlns:c16="http://schemas.microsoft.com/office/drawing/2014/chart" uri="{C3380CC4-5D6E-409C-BE32-E72D297353CC}">
                  <c16:uniqueId val="{00000003-C17C-DF41-8269-BDE8AAAFDB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C17C-DF41-8269-BDE8AAAFDB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Impact of Own Country’s Regulations on International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regulations are stopping me from planning a trip</c:v>
                </c:pt>
                <c:pt idx="1">
                  <c:v>The regulations make it much less likely for me to plan a trip</c:v>
                </c:pt>
                <c:pt idx="2">
                  <c:v>The regulations have no impact on my likelihood to plan a trip</c:v>
                </c:pt>
              </c:strCache>
            </c:strRef>
          </c:cat>
          <c:val>
            <c:numRef>
              <c:f>Sheet1!$B$2:$B$4</c:f>
              <c:numCache>
                <c:formatCode>0</c:formatCode>
                <c:ptCount val="3"/>
                <c:pt idx="0">
                  <c:v>12</c:v>
                </c:pt>
                <c:pt idx="1">
                  <c:v>44</c:v>
                </c:pt>
                <c:pt idx="2">
                  <c:v>44</c:v>
                </c:pt>
              </c:numCache>
            </c:numRef>
          </c:val>
          <c:extLst>
            <c:ext xmlns:c16="http://schemas.microsoft.com/office/drawing/2014/chart" uri="{C3380CC4-5D6E-409C-BE32-E72D297353CC}">
              <c16:uniqueId val="{00000000-B675-5444-806D-B5950D60A70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Have Unused Travel Credits </a:t>
            </a:r>
            <a:br>
              <a:rPr lang="en-US" sz="1400" dirty="0"/>
            </a:br>
            <a:r>
              <a:rPr lang="en-US" sz="1400" dirty="0"/>
              <a:t>from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110-E646-810E-D5BD91733ACB}"/>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9110-E646-810E-D5BD91733ACB}"/>
              </c:ext>
            </c:extLst>
          </c:dPt>
          <c:dLbls>
            <c:dLbl>
              <c:idx val="0"/>
              <c:tx>
                <c:rich>
                  <a:bodyPr/>
                  <a:lstStyle/>
                  <a:p>
                    <a:fld id="{3B673ECE-B5C9-0C46-ACCB-06775AF228F6}" type="CATEGORYNAME">
                      <a:rPr lang="en-US"/>
                      <a:pPr/>
                      <a:t>[CATEGORY NAME]</a:t>
                    </a:fld>
                    <a:r>
                      <a:rPr lang="en-US" baseline="0" dirty="0"/>
                      <a:t>, 20</a:t>
                    </a: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10-E646-810E-D5BD91733ACB}"/>
                </c:ext>
              </c:extLst>
            </c:dLbl>
            <c:dLbl>
              <c:idx val="1"/>
              <c:delete val="1"/>
              <c:extLst>
                <c:ext xmlns:c15="http://schemas.microsoft.com/office/drawing/2012/chart" uri="{CE6537A1-D6FC-4f65-9D91-7224C49458BB}"/>
                <c:ext xmlns:c16="http://schemas.microsoft.com/office/drawing/2014/chart" uri="{C3380CC4-5D6E-409C-BE32-E72D297353CC}">
                  <c16:uniqueId val="{00000003-9110-E646-810E-D5BD91733A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9110-E646-810E-D5BD91733A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Available Vacation Time for 2022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have the same amount of vacation days compared to pre-pandemic</c:v>
                </c:pt>
                <c:pt idx="1">
                  <c:v>I have less vacation days compared to pre-pandemic</c:v>
                </c:pt>
                <c:pt idx="2">
                  <c:v>I have more vacation days compared to pre-pandemic due to unused/extra days that I have saved up</c:v>
                </c:pt>
              </c:strCache>
            </c:strRef>
          </c:cat>
          <c:val>
            <c:numRef>
              <c:f>Sheet1!$B$2:$B$4</c:f>
              <c:numCache>
                <c:formatCode>0</c:formatCode>
                <c:ptCount val="3"/>
                <c:pt idx="0">
                  <c:v>74</c:v>
                </c:pt>
                <c:pt idx="1">
                  <c:v>8</c:v>
                </c:pt>
                <c:pt idx="2">
                  <c:v>11</c:v>
                </c:pt>
              </c:numCache>
            </c:numRef>
          </c:val>
          <c:extLst>
            <c:ext xmlns:c16="http://schemas.microsoft.com/office/drawing/2014/chart" uri="{C3380CC4-5D6E-409C-BE32-E72D297353CC}">
              <c16:uniqueId val="{00000000-756B-DA4F-9670-358ADC0B17E3}"/>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confident</a:t>
            </a:r>
            <a:r>
              <a:rPr lang="en-US" sz="1400" baseline="0" dirty="0"/>
              <a:t> are you that you can show proof of your vaccination status?</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confident – I have shown my vaccination status for other trips or events</c:v>
                </c:pt>
                <c:pt idx="1">
                  <c:v>Fairly confident</c:v>
                </c:pt>
                <c:pt idx="2">
                  <c:v>Not sure</c:v>
                </c:pt>
                <c:pt idx="3">
                  <c:v>I’m not vaccinated or refuse to show proof</c:v>
                </c:pt>
              </c:strCache>
            </c:strRef>
          </c:cat>
          <c:val>
            <c:numRef>
              <c:f>Sheet1!$B$2:$B$5</c:f>
              <c:numCache>
                <c:formatCode>0</c:formatCode>
                <c:ptCount val="4"/>
                <c:pt idx="0">
                  <c:v>80</c:v>
                </c:pt>
                <c:pt idx="1">
                  <c:v>14</c:v>
                </c:pt>
                <c:pt idx="2">
                  <c:v>2</c:v>
                </c:pt>
                <c:pt idx="3">
                  <c:v>4</c:v>
                </c:pt>
              </c:numCache>
            </c:numRef>
          </c:val>
          <c:extLst>
            <c:ext xmlns:c16="http://schemas.microsoft.com/office/drawing/2014/chart" uri="{C3380CC4-5D6E-409C-BE32-E72D297353CC}">
              <c16:uniqueId val="{00000000-9A5A-CE48-80FA-D284D21CAA78}"/>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Safety</a:t>
            </a:r>
            <a:r>
              <a:rPr lang="en-US" sz="1600" baseline="0" dirty="0"/>
              <a:t> Protocols Matter </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want to know there are some safety protocols in place [unless infection rates are extremely low]</c:v>
                </c:pt>
                <c:pt idx="1">
                  <c:v>Yes, it matters – I want to have as little or no safety protocols in place</c:v>
                </c:pt>
                <c:pt idx="2">
                  <c:v>No – the protocols don’t matter to my destination choice either way</c:v>
                </c:pt>
              </c:strCache>
            </c:strRef>
          </c:cat>
          <c:val>
            <c:numRef>
              <c:f>Sheet1!$B$2:$B$4</c:f>
              <c:numCache>
                <c:formatCode>0</c:formatCode>
                <c:ptCount val="3"/>
                <c:pt idx="0">
                  <c:v>68</c:v>
                </c:pt>
                <c:pt idx="1">
                  <c:v>14</c:v>
                </c:pt>
                <c:pt idx="2">
                  <c:v>18</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Rate of Infection/Vaccination Rates Matter</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would avoid destinations that have high infection rates/that are experiencing a “surge” in new cases</c:v>
                </c:pt>
                <c:pt idx="1">
                  <c:v>Yes, it matters – I would avoid destinations that have very low levels of vaccination rates</c:v>
                </c:pt>
                <c:pt idx="2">
                  <c:v>No – I’m not concerned about the infection rate or level of vaccination where I plan to visit</c:v>
                </c:pt>
              </c:strCache>
            </c:strRef>
          </c:cat>
          <c:val>
            <c:numRef>
              <c:f>Sheet1!$B$2:$B$4</c:f>
              <c:numCache>
                <c:formatCode>0</c:formatCode>
                <c:ptCount val="3"/>
                <c:pt idx="0">
                  <c:v>64</c:v>
                </c:pt>
                <c:pt idx="1">
                  <c:v>19</c:v>
                </c:pt>
                <c:pt idx="2">
                  <c:v>18</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max val="75"/>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t>
            </a:r>
            <a:r>
              <a:rPr lang="en-US" sz="1400" baseline="0" dirty="0"/>
              <a:t> Rate State as Being More Likely to Have Safety Protocols </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6C07-3E4B-9A7C-7FB278A20B4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California</c:v>
                </c:pt>
                <c:pt idx="1">
                  <c:v>Florida</c:v>
                </c:pt>
                <c:pt idx="2">
                  <c:v>Hawaii</c:v>
                </c:pt>
                <c:pt idx="3">
                  <c:v>Nevada/Las Vegas</c:v>
                </c:pt>
                <c:pt idx="4">
                  <c:v>New York</c:v>
                </c:pt>
                <c:pt idx="5">
                  <c:v>Texas</c:v>
                </c:pt>
              </c:strCache>
            </c:strRef>
          </c:cat>
          <c:val>
            <c:numRef>
              <c:f>Sheet1!$B$2:$B$7</c:f>
              <c:numCache>
                <c:formatCode>0</c:formatCode>
                <c:ptCount val="6"/>
                <c:pt idx="0">
                  <c:v>59.143327841845142</c:v>
                </c:pt>
                <c:pt idx="1">
                  <c:v>42.009884678747937</c:v>
                </c:pt>
                <c:pt idx="2">
                  <c:v>30.807248764415156</c:v>
                </c:pt>
                <c:pt idx="3">
                  <c:v>34.925864909390448</c:v>
                </c:pt>
                <c:pt idx="4">
                  <c:v>72.487644151565078</c:v>
                </c:pt>
                <c:pt idx="5">
                  <c:v>20.59308072487644</c:v>
                </c:pt>
              </c:numCache>
            </c:numRef>
          </c:val>
          <c:extLst>
            <c:ext xmlns:c16="http://schemas.microsoft.com/office/drawing/2014/chart" uri="{C3380CC4-5D6E-409C-BE32-E72D297353CC}">
              <c16:uniqueId val="{00000000-6C07-3E4B-9A7C-7FB278A20B47}"/>
            </c:ext>
          </c:extLst>
        </c:ser>
        <c:dLbls>
          <c:showLegendKey val="0"/>
          <c:showVal val="0"/>
          <c:showCatName val="0"/>
          <c:showSerName val="0"/>
          <c:showPercent val="0"/>
          <c:showBubbleSize val="0"/>
        </c:dLbls>
        <c:gapWidth val="219"/>
        <c:overlap val="-27"/>
        <c:axId val="1517973551"/>
        <c:axId val="1546757455"/>
      </c:barChart>
      <c:catAx>
        <c:axId val="151797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46757455"/>
        <c:crosses val="autoZero"/>
        <c:auto val="1"/>
        <c:lblAlgn val="ctr"/>
        <c:lblOffset val="100"/>
        <c:noMultiLvlLbl val="0"/>
      </c:catAx>
      <c:valAx>
        <c:axId val="1546757455"/>
        <c:scaling>
          <c:orientation val="minMax"/>
          <c:max val="1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17973551"/>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r>
              <a:rPr lang="en-US" b="1" dirty="0">
                <a:solidFill>
                  <a:schemeClr val="tx1"/>
                </a:solidFill>
              </a:rPr>
              <a:t>Mean Rating (1-5) </a:t>
            </a:r>
            <a:br>
              <a:rPr lang="en-US" b="1" dirty="0">
                <a:solidFill>
                  <a:schemeClr val="tx1"/>
                </a:solidFill>
              </a:rPr>
            </a:br>
            <a:r>
              <a:rPr lang="en-US" b="1" dirty="0">
                <a:solidFill>
                  <a:schemeClr val="tx1"/>
                </a:solidFill>
              </a:rPr>
              <a:t>Among Not Very/Not At All Likely to Visit </a:t>
            </a:r>
            <a:br>
              <a:rPr lang="en-US" b="1" dirty="0">
                <a:solidFill>
                  <a:schemeClr val="tx1"/>
                </a:solidFill>
              </a:rPr>
            </a:br>
            <a:r>
              <a:rPr lang="en-US" b="1" dirty="0">
                <a:solidFill>
                  <a:schemeClr val="tx1"/>
                </a:solidFill>
              </a:rPr>
              <a:t>(49% of UK Travelers)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endParaRPr lang="en-US"/>
        </a:p>
      </c:txPr>
    </c:title>
    <c:autoTitleDeleted val="0"/>
    <c:plotArea>
      <c:layout>
        <c:manualLayout>
          <c:layoutTarget val="inner"/>
          <c:xMode val="edge"/>
          <c:yMode val="edge"/>
          <c:x val="0.47733529317518819"/>
          <c:y val="0.20666023581076307"/>
          <c:w val="0.50648071956532847"/>
          <c:h val="0.76755851577518974"/>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4-7EEA-C44A-832D-F54CD4EFA641}"/>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5-7EEA-C44A-832D-F54CD4EFA641}"/>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Travel restrictions related to coronavirus</c:v>
                </c:pt>
                <c:pt idx="1">
                  <c:v>Expensive</c:v>
                </c:pt>
                <c:pt idx="2">
                  <c:v>Safety concerns related to coronavirus pandemic</c:v>
                </c:pt>
                <c:pt idx="3">
                  <c:v>Gun violence</c:v>
                </c:pt>
                <c:pt idx="4">
                  <c:v>Hard to get to</c:v>
                </c:pt>
                <c:pt idx="5">
                  <c:v>Crime</c:v>
                </c:pt>
                <c:pt idx="6">
                  <c:v>Dangerous</c:v>
                </c:pt>
                <c:pt idx="7">
                  <c:v>Crowded</c:v>
                </c:pt>
                <c:pt idx="8">
                  <c:v>Natural disasters</c:v>
                </c:pt>
                <c:pt idx="9">
                  <c:v>Too touristy</c:v>
                </c:pt>
                <c:pt idx="10">
                  <c:v>Losing its character due to over-tourism</c:v>
                </c:pt>
                <c:pt idx="11">
                  <c:v>Traffic</c:v>
                </c:pt>
                <c:pt idx="12">
                  <c:v>Limited flights</c:v>
                </c:pt>
                <c:pt idx="13">
                  <c:v>Overdeveloped</c:v>
                </c:pt>
                <c:pt idx="14">
                  <c:v>Unfavorable exchange rate</c:v>
                </c:pt>
                <c:pt idx="15">
                  <c:v>Political climate</c:v>
                </c:pt>
                <c:pt idx="16">
                  <c:v>Racial prejudice and hate</c:v>
                </c:pt>
                <c:pt idx="17">
                  <c:v>Unwelcoming</c:v>
                </c:pt>
                <c:pt idx="18">
                  <c:v>Homelessness</c:v>
                </c:pt>
                <c:pt idx="19">
                  <c:v>Anti-Asian sentiment</c:v>
                </c:pt>
              </c:strCache>
            </c:strRef>
          </c:cat>
          <c:val>
            <c:numRef>
              <c:f>Sheet1!$B$2:$B$21</c:f>
              <c:numCache>
                <c:formatCode>0.00</c:formatCode>
                <c:ptCount val="20"/>
                <c:pt idx="0">
                  <c:v>2.8277027027027026</c:v>
                </c:pt>
                <c:pt idx="1">
                  <c:v>2.6182432432432434</c:v>
                </c:pt>
                <c:pt idx="2">
                  <c:v>2.5439189189189189</c:v>
                </c:pt>
                <c:pt idx="3">
                  <c:v>2.2567567567567566</c:v>
                </c:pt>
                <c:pt idx="4">
                  <c:v>2.1114864864864864</c:v>
                </c:pt>
                <c:pt idx="5">
                  <c:v>2.0878378378378377</c:v>
                </c:pt>
                <c:pt idx="6">
                  <c:v>1.9966216216216217</c:v>
                </c:pt>
                <c:pt idx="7">
                  <c:v>1.9932432432432432</c:v>
                </c:pt>
                <c:pt idx="8">
                  <c:v>1.9358108108108107</c:v>
                </c:pt>
                <c:pt idx="9">
                  <c:v>1.8952702702702702</c:v>
                </c:pt>
                <c:pt idx="10">
                  <c:v>1.8378378378378379</c:v>
                </c:pt>
                <c:pt idx="11">
                  <c:v>1.8141891891891893</c:v>
                </c:pt>
                <c:pt idx="12">
                  <c:v>1.8108108108108107</c:v>
                </c:pt>
                <c:pt idx="13">
                  <c:v>1.8108108108108107</c:v>
                </c:pt>
                <c:pt idx="14">
                  <c:v>1.7804054054054055</c:v>
                </c:pt>
                <c:pt idx="15">
                  <c:v>1.75</c:v>
                </c:pt>
                <c:pt idx="16">
                  <c:v>1.7364864864864864</c:v>
                </c:pt>
                <c:pt idx="17">
                  <c:v>1.7263513513513513</c:v>
                </c:pt>
                <c:pt idx="18">
                  <c:v>1.7128378378378379</c:v>
                </c:pt>
                <c:pt idx="19">
                  <c:v>1.5945945945945945</c:v>
                </c:pt>
              </c:numCache>
            </c:numRef>
          </c:val>
          <c:extLst>
            <c:ext xmlns:c16="http://schemas.microsoft.com/office/drawing/2014/chart" uri="{C3380CC4-5D6E-409C-BE32-E72D297353CC}">
              <c16:uniqueId val="{00000000-7EEA-C44A-832D-F54CD4EFA641}"/>
            </c:ext>
          </c:extLst>
        </c:ser>
        <c:dLbls>
          <c:showLegendKey val="0"/>
          <c:showVal val="0"/>
          <c:showCatName val="0"/>
          <c:showSerName val="0"/>
          <c:showPercent val="0"/>
          <c:showBubbleSize val="0"/>
        </c:dLbls>
        <c:gapWidth val="101"/>
        <c:axId val="595917120"/>
        <c:axId val="595918768"/>
      </c:barChart>
      <c:catAx>
        <c:axId val="595917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News Gothic MT" panose="020B0503020103020203" pitchFamily="34" charset="0"/>
                <a:ea typeface="+mn-ea"/>
                <a:cs typeface="+mn-cs"/>
              </a:defRPr>
            </a:pPr>
            <a:endParaRPr lang="en-US"/>
          </a:p>
        </c:txPr>
        <c:crossAx val="595918768"/>
        <c:crosses val="autoZero"/>
        <c:auto val="1"/>
        <c:lblAlgn val="ctr"/>
        <c:lblOffset val="100"/>
        <c:noMultiLvlLbl val="0"/>
      </c:catAx>
      <c:valAx>
        <c:axId val="595918768"/>
        <c:scaling>
          <c:orientation val="minMax"/>
          <c:max val="3.5"/>
        </c:scaling>
        <c:delete val="0"/>
        <c:axPos val="t"/>
        <c:numFmt formatCode="0.0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595917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News Gothic MT" panose="020B0503020103020203"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Aware of Your Own Country’s Travel Requirements?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17C-DF41-8269-BDE8AAAFDB93}"/>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C17C-DF41-8269-BDE8AAAFDB93}"/>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7C-DF41-8269-BDE8AAAFDB93}"/>
                </c:ext>
              </c:extLst>
            </c:dLbl>
            <c:dLbl>
              <c:idx val="1"/>
              <c:delete val="1"/>
              <c:extLst>
                <c:ext xmlns:c15="http://schemas.microsoft.com/office/drawing/2012/chart" uri="{CE6537A1-D6FC-4f65-9D91-7224C49458BB}"/>
                <c:ext xmlns:c16="http://schemas.microsoft.com/office/drawing/2014/chart" uri="{C3380CC4-5D6E-409C-BE32-E72D297353CC}">
                  <c16:uniqueId val="{00000003-C17C-DF41-8269-BDE8AAAFDB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General</c:formatCode>
                <c:ptCount val="2"/>
                <c:pt idx="0">
                  <c:v>71</c:v>
                </c:pt>
                <c:pt idx="1">
                  <c:v>29</c:v>
                </c:pt>
              </c:numCache>
            </c:numRef>
          </c:val>
          <c:extLst>
            <c:ext xmlns:c16="http://schemas.microsoft.com/office/drawing/2014/chart" uri="{C3380CC4-5D6E-409C-BE32-E72D297353CC}">
              <c16:uniqueId val="{00000004-C17C-DF41-8269-BDE8AAAFDB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Impact of Own Country’s Regulations on International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regulations are stopping me from planning a trip</c:v>
                </c:pt>
                <c:pt idx="1">
                  <c:v>The regulations make it much less likely for me to plan a trip</c:v>
                </c:pt>
                <c:pt idx="2">
                  <c:v>The regulations have no impact on my likelihood to plan a trip</c:v>
                </c:pt>
              </c:strCache>
            </c:strRef>
          </c:cat>
          <c:val>
            <c:numRef>
              <c:f>Sheet1!$B$2:$B$4</c:f>
              <c:numCache>
                <c:formatCode>0</c:formatCode>
                <c:ptCount val="3"/>
                <c:pt idx="0">
                  <c:v>14</c:v>
                </c:pt>
                <c:pt idx="1">
                  <c:v>40</c:v>
                </c:pt>
                <c:pt idx="2">
                  <c:v>45</c:v>
                </c:pt>
              </c:numCache>
            </c:numRef>
          </c:val>
          <c:extLst>
            <c:ext xmlns:c16="http://schemas.microsoft.com/office/drawing/2014/chart" uri="{C3380CC4-5D6E-409C-BE32-E72D297353CC}">
              <c16:uniqueId val="{00000000-B675-5444-806D-B5950D60A70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Have Unused Travel Credits </a:t>
            </a:r>
            <a:br>
              <a:rPr lang="en-US" sz="1400" dirty="0"/>
            </a:br>
            <a:r>
              <a:rPr lang="en-US" sz="1400" dirty="0"/>
              <a:t>from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110-E646-810E-D5BD91733ACB}"/>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9110-E646-810E-D5BD91733ACB}"/>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10-E646-810E-D5BD91733ACB}"/>
                </c:ext>
              </c:extLst>
            </c:dLbl>
            <c:dLbl>
              <c:idx val="1"/>
              <c:delete val="1"/>
              <c:extLst>
                <c:ext xmlns:c15="http://schemas.microsoft.com/office/drawing/2012/chart" uri="{CE6537A1-D6FC-4f65-9D91-7224C49458BB}"/>
                <c:ext xmlns:c16="http://schemas.microsoft.com/office/drawing/2014/chart" uri="{C3380CC4-5D6E-409C-BE32-E72D297353CC}">
                  <c16:uniqueId val="{00000003-9110-E646-810E-D5BD91733A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General</c:formatCode>
                <c:ptCount val="2"/>
                <c:pt idx="0">
                  <c:v>26</c:v>
                </c:pt>
                <c:pt idx="1">
                  <c:v>74</c:v>
                </c:pt>
              </c:numCache>
            </c:numRef>
          </c:val>
          <c:extLst>
            <c:ext xmlns:c16="http://schemas.microsoft.com/office/drawing/2014/chart" uri="{C3380CC4-5D6E-409C-BE32-E72D297353CC}">
              <c16:uniqueId val="{00000004-9110-E646-810E-D5BD91733A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800"/>
              <a:t>Likelihood to Visit California vs. Pre-Pandemic Baseline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Baseline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Australia</c:v>
                </c:pt>
                <c:pt idx="1">
                  <c:v>Canada</c:v>
                </c:pt>
                <c:pt idx="2">
                  <c:v>China</c:v>
                </c:pt>
                <c:pt idx="3">
                  <c:v>France</c:v>
                </c:pt>
                <c:pt idx="4">
                  <c:v>Germany</c:v>
                </c:pt>
                <c:pt idx="5">
                  <c:v>Japan</c:v>
                </c:pt>
                <c:pt idx="6">
                  <c:v>Mexico</c:v>
                </c:pt>
                <c:pt idx="7">
                  <c:v>South Korea</c:v>
                </c:pt>
                <c:pt idx="8">
                  <c:v>UK</c:v>
                </c:pt>
              </c:strCache>
            </c:strRef>
          </c:cat>
          <c:val>
            <c:numRef>
              <c:f>Sheet1!$B$2:$B$10</c:f>
              <c:numCache>
                <c:formatCode>General</c:formatCode>
                <c:ptCount val="9"/>
                <c:pt idx="0">
                  <c:v>26</c:v>
                </c:pt>
                <c:pt idx="1">
                  <c:v>22</c:v>
                </c:pt>
                <c:pt idx="2">
                  <c:v>56</c:v>
                </c:pt>
                <c:pt idx="3">
                  <c:v>25</c:v>
                </c:pt>
                <c:pt idx="4">
                  <c:v>25</c:v>
                </c:pt>
                <c:pt idx="5">
                  <c:v>38</c:v>
                </c:pt>
                <c:pt idx="6">
                  <c:v>47</c:v>
                </c:pt>
                <c:pt idx="7">
                  <c:v>42</c:v>
                </c:pt>
                <c:pt idx="8">
                  <c:v>22</c:v>
                </c:pt>
              </c:numCache>
            </c:numRef>
          </c:val>
          <c:extLst>
            <c:ext xmlns:c16="http://schemas.microsoft.com/office/drawing/2014/chart" uri="{C3380CC4-5D6E-409C-BE32-E72D297353CC}">
              <c16:uniqueId val="{00000000-1EF8-4447-9CD2-AE2A6CF8DE83}"/>
            </c:ext>
          </c:extLst>
        </c:ser>
        <c:ser>
          <c:idx val="1"/>
          <c:order val="1"/>
          <c:tx>
            <c:strRef>
              <c:f>Sheet1!$C$1</c:f>
              <c:strCache>
                <c:ptCount val="1"/>
                <c:pt idx="0">
                  <c:v>Jan 2022 Wave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Australia</c:v>
                </c:pt>
                <c:pt idx="1">
                  <c:v>Canada</c:v>
                </c:pt>
                <c:pt idx="2">
                  <c:v>China</c:v>
                </c:pt>
                <c:pt idx="3">
                  <c:v>France</c:v>
                </c:pt>
                <c:pt idx="4">
                  <c:v>Germany</c:v>
                </c:pt>
                <c:pt idx="5">
                  <c:v>Japan</c:v>
                </c:pt>
                <c:pt idx="6">
                  <c:v>Mexico</c:v>
                </c:pt>
                <c:pt idx="7">
                  <c:v>South Korea</c:v>
                </c:pt>
                <c:pt idx="8">
                  <c:v>UK</c:v>
                </c:pt>
              </c:strCache>
            </c:strRef>
          </c:cat>
          <c:val>
            <c:numRef>
              <c:f>Sheet1!$C$2:$C$10</c:f>
              <c:numCache>
                <c:formatCode>General</c:formatCode>
                <c:ptCount val="9"/>
                <c:pt idx="0">
                  <c:v>29</c:v>
                </c:pt>
                <c:pt idx="1">
                  <c:v>33</c:v>
                </c:pt>
                <c:pt idx="2">
                  <c:v>40</c:v>
                </c:pt>
                <c:pt idx="3">
                  <c:v>24</c:v>
                </c:pt>
                <c:pt idx="4">
                  <c:v>31</c:v>
                </c:pt>
                <c:pt idx="5">
                  <c:v>21</c:v>
                </c:pt>
                <c:pt idx="6">
                  <c:v>57</c:v>
                </c:pt>
                <c:pt idx="7">
                  <c:v>31</c:v>
                </c:pt>
                <c:pt idx="8">
                  <c:v>25</c:v>
                </c:pt>
              </c:numCache>
            </c:numRef>
          </c:val>
          <c:extLst>
            <c:ext xmlns:c16="http://schemas.microsoft.com/office/drawing/2014/chart" uri="{C3380CC4-5D6E-409C-BE32-E72D297353CC}">
              <c16:uniqueId val="{00000001-1EF8-4447-9CD2-AE2A6CF8DE83}"/>
            </c:ext>
          </c:extLst>
        </c:ser>
        <c:dLbls>
          <c:showLegendKey val="0"/>
          <c:showVal val="0"/>
          <c:showCatName val="0"/>
          <c:showSerName val="0"/>
          <c:showPercent val="0"/>
          <c:showBubbleSize val="0"/>
        </c:dLbls>
        <c:gapWidth val="219"/>
        <c:overlap val="-27"/>
        <c:axId val="859372303"/>
        <c:axId val="859373951"/>
      </c:barChart>
      <c:catAx>
        <c:axId val="85937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859373951"/>
        <c:crosses val="autoZero"/>
        <c:auto val="1"/>
        <c:lblAlgn val="ctr"/>
        <c:lblOffset val="100"/>
        <c:noMultiLvlLbl val="0"/>
      </c:catAx>
      <c:valAx>
        <c:axId val="8593739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859372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Available Vacation Time for 2022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have the same amount of vacation days compared to pre-pandemic</c:v>
                </c:pt>
                <c:pt idx="1">
                  <c:v>I have less vacation days compared to pre-pandemic</c:v>
                </c:pt>
                <c:pt idx="2">
                  <c:v>I have more vacation days compared to pre-pandemic due to unused/extra days that I have saved up</c:v>
                </c:pt>
              </c:strCache>
            </c:strRef>
          </c:cat>
          <c:val>
            <c:numRef>
              <c:f>Sheet1!$B$2:$B$4</c:f>
              <c:numCache>
                <c:formatCode>0</c:formatCode>
                <c:ptCount val="3"/>
                <c:pt idx="0">
                  <c:v>68</c:v>
                </c:pt>
                <c:pt idx="1">
                  <c:v>15</c:v>
                </c:pt>
                <c:pt idx="2">
                  <c:v>27</c:v>
                </c:pt>
              </c:numCache>
            </c:numRef>
          </c:val>
          <c:extLst>
            <c:ext xmlns:c16="http://schemas.microsoft.com/office/drawing/2014/chart" uri="{C3380CC4-5D6E-409C-BE32-E72D297353CC}">
              <c16:uniqueId val="{00000000-756B-DA4F-9670-358ADC0B17E3}"/>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Safety</a:t>
            </a:r>
            <a:r>
              <a:rPr lang="en-US" sz="1600" baseline="0" dirty="0"/>
              <a:t> Protocols Matter </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want to know there are some safety protocols in place [unless infection rates are extremely low]</c:v>
                </c:pt>
                <c:pt idx="1">
                  <c:v>Yes, it matters – I want to have as little or no safety protocols in place</c:v>
                </c:pt>
                <c:pt idx="2">
                  <c:v>No – the protocols don’t matter to my destination choice either way</c:v>
                </c:pt>
              </c:strCache>
            </c:strRef>
          </c:cat>
          <c:val>
            <c:numRef>
              <c:f>Sheet1!$B$2:$B$4</c:f>
              <c:numCache>
                <c:formatCode>0</c:formatCode>
                <c:ptCount val="3"/>
                <c:pt idx="0">
                  <c:v>74</c:v>
                </c:pt>
                <c:pt idx="1">
                  <c:v>14</c:v>
                </c:pt>
                <c:pt idx="2">
                  <c:v>12</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Rate of Infection/Vaccination Rates Matter</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would avoid destinations that have high infection rates/that are experiencing a “surge” in new cases</c:v>
                </c:pt>
                <c:pt idx="1">
                  <c:v>Yes, it matters – I would avoid destinations that have very low levels of vaccination rates</c:v>
                </c:pt>
                <c:pt idx="2">
                  <c:v>No – I’m not concerned about the infection rate or level of vaccination where I plan to visit</c:v>
                </c:pt>
              </c:strCache>
            </c:strRef>
          </c:cat>
          <c:val>
            <c:numRef>
              <c:f>Sheet1!$B$2:$B$4</c:f>
              <c:numCache>
                <c:formatCode>0</c:formatCode>
                <c:ptCount val="3"/>
                <c:pt idx="0">
                  <c:v>66</c:v>
                </c:pt>
                <c:pt idx="1">
                  <c:v>21</c:v>
                </c:pt>
                <c:pt idx="2">
                  <c:v>14</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t>
            </a:r>
            <a:r>
              <a:rPr lang="en-US" sz="1400" baseline="0" dirty="0"/>
              <a:t> Rate State as Being More Likely to Have Safety Protocols </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6C07-3E4B-9A7C-7FB278A20B4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California</c:v>
                </c:pt>
                <c:pt idx="1">
                  <c:v>Florida</c:v>
                </c:pt>
                <c:pt idx="2">
                  <c:v>Hawaii</c:v>
                </c:pt>
                <c:pt idx="3">
                  <c:v>Nevada/Las Vegas</c:v>
                </c:pt>
                <c:pt idx="4">
                  <c:v>New York</c:v>
                </c:pt>
                <c:pt idx="5">
                  <c:v>Texas</c:v>
                </c:pt>
              </c:strCache>
            </c:strRef>
          </c:cat>
          <c:val>
            <c:numRef>
              <c:f>Sheet1!$B$2:$B$7</c:f>
              <c:numCache>
                <c:formatCode>0</c:formatCode>
                <c:ptCount val="6"/>
                <c:pt idx="0">
                  <c:v>59.966777408637874</c:v>
                </c:pt>
                <c:pt idx="1">
                  <c:v>32.392026578073093</c:v>
                </c:pt>
                <c:pt idx="2">
                  <c:v>44.518272425249172</c:v>
                </c:pt>
                <c:pt idx="3">
                  <c:v>36.877076411960132</c:v>
                </c:pt>
                <c:pt idx="4">
                  <c:v>66.279069767441854</c:v>
                </c:pt>
                <c:pt idx="5">
                  <c:v>20.930232558139537</c:v>
                </c:pt>
              </c:numCache>
            </c:numRef>
          </c:val>
          <c:extLst>
            <c:ext xmlns:c16="http://schemas.microsoft.com/office/drawing/2014/chart" uri="{C3380CC4-5D6E-409C-BE32-E72D297353CC}">
              <c16:uniqueId val="{00000000-6C07-3E4B-9A7C-7FB278A20B47}"/>
            </c:ext>
          </c:extLst>
        </c:ser>
        <c:dLbls>
          <c:showLegendKey val="0"/>
          <c:showVal val="0"/>
          <c:showCatName val="0"/>
          <c:showSerName val="0"/>
          <c:showPercent val="0"/>
          <c:showBubbleSize val="0"/>
        </c:dLbls>
        <c:gapWidth val="219"/>
        <c:overlap val="-27"/>
        <c:axId val="1517973551"/>
        <c:axId val="1546757455"/>
      </c:barChart>
      <c:catAx>
        <c:axId val="151797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46757455"/>
        <c:crosses val="autoZero"/>
        <c:auto val="1"/>
        <c:lblAlgn val="ctr"/>
        <c:lblOffset val="100"/>
        <c:noMultiLvlLbl val="0"/>
      </c:catAx>
      <c:valAx>
        <c:axId val="154675745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17973551"/>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r>
              <a:rPr lang="en-US" b="1" dirty="0">
                <a:solidFill>
                  <a:schemeClr val="tx1"/>
                </a:solidFill>
              </a:rPr>
              <a:t>Mean Rating (1-5) </a:t>
            </a:r>
            <a:br>
              <a:rPr lang="en-US" b="1" dirty="0">
                <a:solidFill>
                  <a:schemeClr val="tx1"/>
                </a:solidFill>
              </a:rPr>
            </a:br>
            <a:r>
              <a:rPr lang="en-US" b="1" dirty="0">
                <a:solidFill>
                  <a:schemeClr val="tx1"/>
                </a:solidFill>
              </a:rPr>
              <a:t>Among Not Very/Not At All Likely to Visit </a:t>
            </a:r>
            <a:br>
              <a:rPr lang="en-US" b="1" dirty="0">
                <a:solidFill>
                  <a:schemeClr val="tx1"/>
                </a:solidFill>
              </a:rPr>
            </a:br>
            <a:r>
              <a:rPr lang="en-US" b="1" dirty="0">
                <a:solidFill>
                  <a:schemeClr val="tx1"/>
                </a:solidFill>
              </a:rPr>
              <a:t>(41% of Australian Travelers)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endParaRPr lang="en-US"/>
        </a:p>
      </c:txPr>
    </c:title>
    <c:autoTitleDeleted val="0"/>
    <c:plotArea>
      <c:layout>
        <c:manualLayout>
          <c:layoutTarget val="inner"/>
          <c:xMode val="edge"/>
          <c:yMode val="edge"/>
          <c:x val="0.47733529317518819"/>
          <c:y val="0.20666023581076307"/>
          <c:w val="0.50648071956532847"/>
          <c:h val="0.76755851577518974"/>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4-7EEA-C44A-832D-F54CD4EFA641}"/>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5-7EEA-C44A-832D-F54CD4EFA641}"/>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Travel restrictions related to coronavirus</c:v>
                </c:pt>
                <c:pt idx="1">
                  <c:v>Safety concerns related to coronavirus pandemic</c:v>
                </c:pt>
                <c:pt idx="2">
                  <c:v>Expensive</c:v>
                </c:pt>
                <c:pt idx="3">
                  <c:v>Gun violence</c:v>
                </c:pt>
                <c:pt idx="4">
                  <c:v>Crime</c:v>
                </c:pt>
                <c:pt idx="5">
                  <c:v>Dangerous</c:v>
                </c:pt>
                <c:pt idx="6">
                  <c:v>Unfavorable exchange rate</c:v>
                </c:pt>
                <c:pt idx="7">
                  <c:v>Crowded</c:v>
                </c:pt>
                <c:pt idx="8">
                  <c:v>Limited flights</c:v>
                </c:pt>
                <c:pt idx="9">
                  <c:v>Racial prejudice and hate</c:v>
                </c:pt>
                <c:pt idx="10">
                  <c:v>Hard to get to</c:v>
                </c:pt>
                <c:pt idx="11">
                  <c:v>Political climate</c:v>
                </c:pt>
                <c:pt idx="12">
                  <c:v>Losing its character due to over-tourism</c:v>
                </c:pt>
                <c:pt idx="13">
                  <c:v>Traffic</c:v>
                </c:pt>
                <c:pt idx="14">
                  <c:v>Too touristy</c:v>
                </c:pt>
                <c:pt idx="15">
                  <c:v>Natural disasters</c:v>
                </c:pt>
                <c:pt idx="16">
                  <c:v>Unwelcoming</c:v>
                </c:pt>
                <c:pt idx="17">
                  <c:v>Overdeveloped</c:v>
                </c:pt>
                <c:pt idx="18">
                  <c:v>Homelessness</c:v>
                </c:pt>
                <c:pt idx="19">
                  <c:v>Anti-Asian sentiment</c:v>
                </c:pt>
              </c:strCache>
            </c:strRef>
          </c:cat>
          <c:val>
            <c:numRef>
              <c:f>Sheet1!$B$2:$B$21</c:f>
              <c:numCache>
                <c:formatCode>0.00</c:formatCode>
                <c:ptCount val="20"/>
                <c:pt idx="0">
                  <c:v>3.1285140562248994</c:v>
                </c:pt>
                <c:pt idx="1">
                  <c:v>3.0481927710843375</c:v>
                </c:pt>
                <c:pt idx="2">
                  <c:v>2.678714859437751</c:v>
                </c:pt>
                <c:pt idx="3">
                  <c:v>2.4859437751004014</c:v>
                </c:pt>
                <c:pt idx="4">
                  <c:v>2.3413654618473894</c:v>
                </c:pt>
                <c:pt idx="5">
                  <c:v>2.2771084337349397</c:v>
                </c:pt>
                <c:pt idx="6">
                  <c:v>2.2530120481927711</c:v>
                </c:pt>
                <c:pt idx="7">
                  <c:v>2.2168674698795181</c:v>
                </c:pt>
                <c:pt idx="8">
                  <c:v>2.0763052208835342</c:v>
                </c:pt>
                <c:pt idx="9">
                  <c:v>2.0522088353413657</c:v>
                </c:pt>
                <c:pt idx="10">
                  <c:v>2.0522088353413657</c:v>
                </c:pt>
                <c:pt idx="11">
                  <c:v>2.0401606425702812</c:v>
                </c:pt>
                <c:pt idx="12">
                  <c:v>1.9879518072289157</c:v>
                </c:pt>
                <c:pt idx="13">
                  <c:v>1.9799196787148594</c:v>
                </c:pt>
                <c:pt idx="14">
                  <c:v>1.9598393574297188</c:v>
                </c:pt>
                <c:pt idx="15">
                  <c:v>1.9437751004016064</c:v>
                </c:pt>
                <c:pt idx="16">
                  <c:v>1.8674698795180722</c:v>
                </c:pt>
                <c:pt idx="17">
                  <c:v>1.8554216867469879</c:v>
                </c:pt>
                <c:pt idx="18">
                  <c:v>1.8393574297188755</c:v>
                </c:pt>
                <c:pt idx="19">
                  <c:v>1.7871485943775101</c:v>
                </c:pt>
              </c:numCache>
            </c:numRef>
          </c:val>
          <c:extLst>
            <c:ext xmlns:c16="http://schemas.microsoft.com/office/drawing/2014/chart" uri="{C3380CC4-5D6E-409C-BE32-E72D297353CC}">
              <c16:uniqueId val="{00000000-7EEA-C44A-832D-F54CD4EFA641}"/>
            </c:ext>
          </c:extLst>
        </c:ser>
        <c:dLbls>
          <c:showLegendKey val="0"/>
          <c:showVal val="0"/>
          <c:showCatName val="0"/>
          <c:showSerName val="0"/>
          <c:showPercent val="0"/>
          <c:showBubbleSize val="0"/>
        </c:dLbls>
        <c:gapWidth val="101"/>
        <c:axId val="595917120"/>
        <c:axId val="595918768"/>
      </c:barChart>
      <c:catAx>
        <c:axId val="595917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News Gothic MT" panose="020B0503020103020203" pitchFamily="34" charset="0"/>
                <a:ea typeface="+mn-ea"/>
                <a:cs typeface="+mn-cs"/>
              </a:defRPr>
            </a:pPr>
            <a:endParaRPr lang="en-US"/>
          </a:p>
        </c:txPr>
        <c:crossAx val="595918768"/>
        <c:crosses val="autoZero"/>
        <c:auto val="1"/>
        <c:lblAlgn val="ctr"/>
        <c:lblOffset val="100"/>
        <c:noMultiLvlLbl val="0"/>
      </c:catAx>
      <c:valAx>
        <c:axId val="595918768"/>
        <c:scaling>
          <c:orientation val="minMax"/>
        </c:scaling>
        <c:delete val="1"/>
        <c:axPos val="t"/>
        <c:numFmt formatCode="0.00" sourceLinked="1"/>
        <c:majorTickMark val="none"/>
        <c:minorTickMark val="none"/>
        <c:tickLblPos val="nextTo"/>
        <c:crossAx val="595917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News Gothic MT" panose="020B0503020103020203"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a:t>% Likelihood to Visit California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Baseline</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22.2</c:v>
                </c:pt>
              </c:numCache>
            </c:numRef>
          </c:val>
          <c:extLst>
            <c:ext xmlns:c16="http://schemas.microsoft.com/office/drawing/2014/chart" uri="{C3380CC4-5D6E-409C-BE32-E72D297353CC}">
              <c16:uniqueId val="{00000000-9CD6-B14A-952B-FEB29750C39B}"/>
            </c:ext>
          </c:extLst>
        </c:ser>
        <c:ser>
          <c:idx val="1"/>
          <c:order val="1"/>
          <c:tx>
            <c:strRef>
              <c:f>Sheet1!$C$1</c:f>
              <c:strCache>
                <c:ptCount val="1"/>
                <c:pt idx="0">
                  <c:v>Wave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33</c:v>
                </c:pt>
              </c:numCache>
            </c:numRef>
          </c:val>
          <c:extLst>
            <c:ext xmlns:c16="http://schemas.microsoft.com/office/drawing/2014/chart" uri="{C3380CC4-5D6E-409C-BE32-E72D297353CC}">
              <c16:uniqueId val="{00000001-9CD6-B14A-952B-FEB29750C39B}"/>
            </c:ext>
          </c:extLst>
        </c:ser>
        <c:ser>
          <c:idx val="2"/>
          <c:order val="2"/>
          <c:tx>
            <c:strRef>
              <c:f>Sheet1!$D$1</c:f>
              <c:strCache>
                <c:ptCount val="1"/>
                <c:pt idx="0">
                  <c:v>Wave 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27.6</c:v>
                </c:pt>
              </c:numCache>
            </c:numRef>
          </c:val>
          <c:extLst>
            <c:ext xmlns:c16="http://schemas.microsoft.com/office/drawing/2014/chart" uri="{C3380CC4-5D6E-409C-BE32-E72D297353CC}">
              <c16:uniqueId val="{00000002-9CD6-B14A-952B-FEB29750C39B}"/>
            </c:ext>
          </c:extLst>
        </c:ser>
        <c:ser>
          <c:idx val="3"/>
          <c:order val="3"/>
          <c:tx>
            <c:strRef>
              <c:f>Sheet1!$E$1</c:f>
              <c:strCache>
                <c:ptCount val="1"/>
                <c:pt idx="0">
                  <c:v>Wave 3</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32.5</c:v>
                </c:pt>
              </c:numCache>
            </c:numRef>
          </c:val>
          <c:extLst>
            <c:ext xmlns:c16="http://schemas.microsoft.com/office/drawing/2014/chart" uri="{C3380CC4-5D6E-409C-BE32-E72D297353CC}">
              <c16:uniqueId val="{00000004-9CD6-B14A-952B-FEB29750C39B}"/>
            </c:ext>
          </c:extLst>
        </c:ser>
        <c:dLbls>
          <c:showLegendKey val="0"/>
          <c:showVal val="0"/>
          <c:showCatName val="0"/>
          <c:showSerName val="0"/>
          <c:showPercent val="0"/>
          <c:showBubbleSize val="0"/>
        </c:dLbls>
        <c:gapWidth val="219"/>
        <c:overlap val="-27"/>
        <c:axId val="1456127695"/>
        <c:axId val="1773134031"/>
      </c:barChart>
      <c:catAx>
        <c:axId val="1456127695"/>
        <c:scaling>
          <c:orientation val="minMax"/>
        </c:scaling>
        <c:delete val="1"/>
        <c:axPos val="b"/>
        <c:numFmt formatCode="General" sourceLinked="1"/>
        <c:majorTickMark val="none"/>
        <c:minorTickMark val="none"/>
        <c:tickLblPos val="nextTo"/>
        <c:crossAx val="1773134031"/>
        <c:crosses val="autoZero"/>
        <c:auto val="1"/>
        <c:lblAlgn val="ctr"/>
        <c:lblOffset val="100"/>
        <c:noMultiLvlLbl val="0"/>
      </c:catAx>
      <c:valAx>
        <c:axId val="1773134031"/>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56127695"/>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Domestic Competitors (1/22 Wave)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32.451612903225808</c:v>
                </c:pt>
              </c:numCache>
            </c:numRef>
          </c:val>
          <c:extLst>
            <c:ext xmlns:c16="http://schemas.microsoft.com/office/drawing/2014/chart" uri="{C3380CC4-5D6E-409C-BE32-E72D297353CC}">
              <c16:uniqueId val="{00000000-A0C6-9945-B88C-3EA6BDE6B39D}"/>
            </c:ext>
          </c:extLst>
        </c:ser>
        <c:ser>
          <c:idx val="1"/>
          <c:order val="1"/>
          <c:tx>
            <c:strRef>
              <c:f>Sheet1!$C$1</c:f>
              <c:strCache>
                <c:ptCount val="1"/>
                <c:pt idx="0">
                  <c:v>FL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30.677419354838708</c:v>
                </c:pt>
              </c:numCache>
            </c:numRef>
          </c:val>
          <c:extLst>
            <c:ext xmlns:c16="http://schemas.microsoft.com/office/drawing/2014/chart" uri="{C3380CC4-5D6E-409C-BE32-E72D297353CC}">
              <c16:uniqueId val="{00000001-A0C6-9945-B88C-3EA6BDE6B39D}"/>
            </c:ext>
          </c:extLst>
        </c:ser>
        <c:ser>
          <c:idx val="2"/>
          <c:order val="2"/>
          <c:tx>
            <c:strRef>
              <c:f>Sheet1!$D$1</c:f>
              <c:strCache>
                <c:ptCount val="1"/>
                <c:pt idx="0">
                  <c:v>HI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26.548387096774196</c:v>
                </c:pt>
              </c:numCache>
            </c:numRef>
          </c:val>
          <c:extLst>
            <c:ext xmlns:c16="http://schemas.microsoft.com/office/drawing/2014/chart" uri="{C3380CC4-5D6E-409C-BE32-E72D297353CC}">
              <c16:uniqueId val="{00000002-A0C6-9945-B88C-3EA6BDE6B39D}"/>
            </c:ext>
          </c:extLst>
        </c:ser>
        <c:ser>
          <c:idx val="3"/>
          <c:order val="3"/>
          <c:tx>
            <c:strRef>
              <c:f>Sheet1!$E$1</c:f>
              <c:strCache>
                <c:ptCount val="1"/>
                <c:pt idx="0">
                  <c:v>NY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28.70967741935484</c:v>
                </c:pt>
              </c:numCache>
            </c:numRef>
          </c:val>
          <c:extLst>
            <c:ext xmlns:c16="http://schemas.microsoft.com/office/drawing/2014/chart" uri="{C3380CC4-5D6E-409C-BE32-E72D297353CC}">
              <c16:uniqueId val="{00000003-A0C6-9945-B88C-3EA6BDE6B39D}"/>
            </c:ext>
          </c:extLst>
        </c:ser>
        <c:ser>
          <c:idx val="4"/>
          <c:order val="4"/>
          <c:tx>
            <c:strRef>
              <c:f>Sheet1!$F$1</c:f>
              <c:strCache>
                <c:ptCount val="1"/>
                <c:pt idx="0">
                  <c:v>NV/LV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26.193548387096772</c:v>
                </c:pt>
              </c:numCache>
            </c:numRef>
          </c:val>
          <c:extLst>
            <c:ext xmlns:c16="http://schemas.microsoft.com/office/drawing/2014/chart" uri="{C3380CC4-5D6E-409C-BE32-E72D297353CC}">
              <c16:uniqueId val="{00000004-A0C6-9945-B88C-3EA6BDE6B39D}"/>
            </c:ext>
          </c:extLst>
        </c:ser>
        <c:ser>
          <c:idx val="5"/>
          <c:order val="5"/>
          <c:tx>
            <c:strRef>
              <c:f>Sheet1!$G$1</c:f>
              <c:strCache>
                <c:ptCount val="1"/>
                <c:pt idx="0">
                  <c:v>TX</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17.483870967741936</c:v>
                </c:pt>
              </c:numCache>
            </c:numRef>
          </c:val>
          <c:extLst>
            <c:ext xmlns:c16="http://schemas.microsoft.com/office/drawing/2014/chart" uri="{C3380CC4-5D6E-409C-BE32-E72D297353CC}">
              <c16:uniqueId val="{00000005-A0C6-9945-B88C-3EA6BDE6B39D}"/>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International Competitors (1/22 Wave)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32.451612903225808</c:v>
                </c:pt>
              </c:numCache>
            </c:numRef>
          </c:val>
          <c:extLst>
            <c:ext xmlns:c16="http://schemas.microsoft.com/office/drawing/2014/chart" uri="{C3380CC4-5D6E-409C-BE32-E72D297353CC}">
              <c16:uniqueId val="{00000000-A0C6-9945-B88C-3EA6BDE6B39D}"/>
            </c:ext>
          </c:extLst>
        </c:ser>
        <c:ser>
          <c:idx val="1"/>
          <c:order val="1"/>
          <c:tx>
            <c:strRef>
              <c:f>Sheet1!$C$1</c:f>
              <c:strCache>
                <c:ptCount val="1"/>
                <c:pt idx="0">
                  <c:v>Mexico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26</c:v>
                </c:pt>
              </c:numCache>
            </c:numRef>
          </c:val>
          <c:extLst>
            <c:ext xmlns:c16="http://schemas.microsoft.com/office/drawing/2014/chart" uri="{C3380CC4-5D6E-409C-BE32-E72D297353CC}">
              <c16:uniqueId val="{00000001-A0C6-9945-B88C-3EA6BDE6B39D}"/>
            </c:ext>
          </c:extLst>
        </c:ser>
        <c:ser>
          <c:idx val="2"/>
          <c:order val="2"/>
          <c:tx>
            <c:strRef>
              <c:f>Sheet1!$D$1</c:f>
              <c:strCache>
                <c:ptCount val="1"/>
                <c:pt idx="0">
                  <c:v>Europe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35</c:v>
                </c:pt>
              </c:numCache>
            </c:numRef>
          </c:val>
          <c:extLst>
            <c:ext xmlns:c16="http://schemas.microsoft.com/office/drawing/2014/chart" uri="{C3380CC4-5D6E-409C-BE32-E72D297353CC}">
              <c16:uniqueId val="{00000002-A0C6-9945-B88C-3EA6BDE6B39D}"/>
            </c:ext>
          </c:extLst>
        </c:ser>
        <c:ser>
          <c:idx val="3"/>
          <c:order val="3"/>
          <c:tx>
            <c:strRef>
              <c:f>Sheet1!$E$1</c:f>
              <c:strCache>
                <c:ptCount val="1"/>
                <c:pt idx="0">
                  <c:v>Asia Pacific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19</c:v>
                </c:pt>
              </c:numCache>
            </c:numRef>
          </c:val>
          <c:extLst>
            <c:ext xmlns:c16="http://schemas.microsoft.com/office/drawing/2014/chart" uri="{C3380CC4-5D6E-409C-BE32-E72D297353CC}">
              <c16:uniqueId val="{00000003-A0C6-9945-B88C-3EA6BDE6B39D}"/>
            </c:ext>
          </c:extLst>
        </c:ser>
        <c:ser>
          <c:idx val="4"/>
          <c:order val="4"/>
          <c:tx>
            <c:strRef>
              <c:f>Sheet1!$F$1</c:f>
              <c:strCache>
                <c:ptCount val="1"/>
                <c:pt idx="0">
                  <c:v>Caribbean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32</c:v>
                </c:pt>
              </c:numCache>
            </c:numRef>
          </c:val>
          <c:extLst>
            <c:ext xmlns:c16="http://schemas.microsoft.com/office/drawing/2014/chart" uri="{C3380CC4-5D6E-409C-BE32-E72D297353CC}">
              <c16:uniqueId val="{00000004-A0C6-9945-B88C-3EA6BDE6B39D}"/>
            </c:ext>
          </c:extLst>
        </c:ser>
        <c:ser>
          <c:idx val="5"/>
          <c:order val="5"/>
          <c:tx>
            <c:strRef>
              <c:f>Sheet1!$G$1</c:f>
              <c:strCache>
                <c:ptCount val="1"/>
                <c:pt idx="0">
                  <c:v>Central/South AM</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18</c:v>
                </c:pt>
              </c:numCache>
            </c:numRef>
          </c:val>
          <c:extLst>
            <c:ext xmlns:c16="http://schemas.microsoft.com/office/drawing/2014/chart" uri="{C3380CC4-5D6E-409C-BE32-E72D297353CC}">
              <c16:uniqueId val="{00000005-A0C6-9945-B88C-3EA6BDE6B39D}"/>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News Gothic MT" panose="020B0503020103020203" pitchFamily="34" charset="0"/>
                <a:ea typeface="+mn-ea"/>
                <a:cs typeface="+mn-cs"/>
              </a:defRPr>
            </a:pPr>
            <a:r>
              <a:rPr lang="en-US" sz="1500" b="1" dirty="0">
                <a:solidFill>
                  <a:schemeClr val="tx1"/>
                </a:solidFill>
                <a:latin typeface="News Gothic MT" panose="020B0503020103020203" pitchFamily="34" charset="0"/>
              </a:rPr>
              <a:t>Anticipated Trip Timing</a:t>
            </a:r>
            <a:r>
              <a:rPr lang="en-US" sz="1500" b="1" baseline="0" dirty="0">
                <a:solidFill>
                  <a:schemeClr val="tx1"/>
                </a:solidFill>
                <a:latin typeface="News Gothic MT" panose="020B0503020103020203" pitchFamily="34" charset="0"/>
              </a:rPr>
              <a:t> - Canada</a:t>
            </a:r>
            <a:endParaRPr lang="en-US" sz="1500" b="1" dirty="0">
              <a:solidFill>
                <a:schemeClr val="tx1"/>
              </a:solidFill>
              <a:latin typeface="News Gothic MT" panose="020B0503020103020203" pitchFamily="34" charset="0"/>
            </a:endParaRP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Wave1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1Q 2022</c:v>
                </c:pt>
                <c:pt idx="1">
                  <c:v>2Q 2022</c:v>
                </c:pt>
                <c:pt idx="2">
                  <c:v>3Q 2022</c:v>
                </c:pt>
                <c:pt idx="3">
                  <c:v>4Q 2022</c:v>
                </c:pt>
                <c:pt idx="4">
                  <c:v>2023</c:v>
                </c:pt>
                <c:pt idx="5">
                  <c:v>Not Sure</c:v>
                </c:pt>
              </c:strCache>
            </c:strRef>
          </c:cat>
          <c:val>
            <c:numRef>
              <c:f>Sheet1!$B$2:$B$7</c:f>
              <c:numCache>
                <c:formatCode>0</c:formatCode>
                <c:ptCount val="6"/>
                <c:pt idx="0">
                  <c:v>12</c:v>
                </c:pt>
                <c:pt idx="1">
                  <c:v>16</c:v>
                </c:pt>
                <c:pt idx="2">
                  <c:v>13</c:v>
                </c:pt>
                <c:pt idx="3">
                  <c:v>8</c:v>
                </c:pt>
                <c:pt idx="5">
                  <c:v>24</c:v>
                </c:pt>
              </c:numCache>
            </c:numRef>
          </c:val>
          <c:extLst>
            <c:ext xmlns:c16="http://schemas.microsoft.com/office/drawing/2014/chart" uri="{C3380CC4-5D6E-409C-BE32-E72D297353CC}">
              <c16:uniqueId val="{00000000-A230-D64D-A530-8F3E987B41BA}"/>
            </c:ext>
          </c:extLst>
        </c:ser>
        <c:ser>
          <c:idx val="1"/>
          <c:order val="1"/>
          <c:tx>
            <c:strRef>
              <c:f>Sheet1!$C$1</c:f>
              <c:strCache>
                <c:ptCount val="1"/>
                <c:pt idx="0">
                  <c:v>Wave2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1Q 2022</c:v>
                </c:pt>
                <c:pt idx="1">
                  <c:v>2Q 2022</c:v>
                </c:pt>
                <c:pt idx="2">
                  <c:v>3Q 2022</c:v>
                </c:pt>
                <c:pt idx="3">
                  <c:v>4Q 2022</c:v>
                </c:pt>
                <c:pt idx="4">
                  <c:v>2023</c:v>
                </c:pt>
                <c:pt idx="5">
                  <c:v>Not Sure</c:v>
                </c:pt>
              </c:strCache>
            </c:strRef>
          </c:cat>
          <c:val>
            <c:numRef>
              <c:f>Sheet1!$C$2:$C$7</c:f>
              <c:numCache>
                <c:formatCode>0</c:formatCode>
                <c:ptCount val="6"/>
                <c:pt idx="0">
                  <c:v>12.370000000000001</c:v>
                </c:pt>
                <c:pt idx="1">
                  <c:v>8.7099999999999991</c:v>
                </c:pt>
                <c:pt idx="2">
                  <c:v>8.9</c:v>
                </c:pt>
                <c:pt idx="3">
                  <c:v>7.26</c:v>
                </c:pt>
                <c:pt idx="4">
                  <c:v>13</c:v>
                </c:pt>
                <c:pt idx="5">
                  <c:v>42</c:v>
                </c:pt>
              </c:numCache>
            </c:numRef>
          </c:val>
          <c:extLst>
            <c:ext xmlns:c16="http://schemas.microsoft.com/office/drawing/2014/chart" uri="{C3380CC4-5D6E-409C-BE32-E72D297353CC}">
              <c16:uniqueId val="{00000001-A230-D64D-A530-8F3E987B41BA}"/>
            </c:ext>
          </c:extLst>
        </c:ser>
        <c:ser>
          <c:idx val="2"/>
          <c:order val="2"/>
          <c:tx>
            <c:strRef>
              <c:f>Sheet1!$D$1</c:f>
              <c:strCache>
                <c:ptCount val="1"/>
                <c:pt idx="0">
                  <c:v>Wave3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1Q 2022</c:v>
                </c:pt>
                <c:pt idx="1">
                  <c:v>2Q 2022</c:v>
                </c:pt>
                <c:pt idx="2">
                  <c:v>3Q 2022</c:v>
                </c:pt>
                <c:pt idx="3">
                  <c:v>4Q 2022</c:v>
                </c:pt>
                <c:pt idx="4">
                  <c:v>2023</c:v>
                </c:pt>
                <c:pt idx="5">
                  <c:v>Not Sure</c:v>
                </c:pt>
              </c:strCache>
            </c:strRef>
          </c:cat>
          <c:val>
            <c:numRef>
              <c:f>Sheet1!$D$2:$D$7</c:f>
              <c:numCache>
                <c:formatCode>General</c:formatCode>
                <c:ptCount val="6"/>
                <c:pt idx="0">
                  <c:v>11</c:v>
                </c:pt>
                <c:pt idx="1">
                  <c:v>20</c:v>
                </c:pt>
                <c:pt idx="2">
                  <c:v>16</c:v>
                </c:pt>
                <c:pt idx="3">
                  <c:v>8</c:v>
                </c:pt>
                <c:pt idx="4">
                  <c:v>21</c:v>
                </c:pt>
                <c:pt idx="5">
                  <c:v>24</c:v>
                </c:pt>
              </c:numCache>
            </c:numRef>
          </c:val>
          <c:extLst>
            <c:ext xmlns:c16="http://schemas.microsoft.com/office/drawing/2014/chart" uri="{C3380CC4-5D6E-409C-BE32-E72D297353CC}">
              <c16:uniqueId val="{00000001-8625-3C44-B454-9E363CB9B8A2}"/>
            </c:ext>
          </c:extLst>
        </c:ser>
        <c:dLbls>
          <c:showLegendKey val="0"/>
          <c:showVal val="0"/>
          <c:showCatName val="0"/>
          <c:showSerName val="0"/>
          <c:showPercent val="0"/>
          <c:showBubbleSize val="0"/>
        </c:dLbls>
        <c:gapWidth val="219"/>
        <c:overlap val="-27"/>
        <c:axId val="1396351664"/>
        <c:axId val="1395972816"/>
      </c:barChart>
      <c:catAx>
        <c:axId val="139635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News Gothic MT" panose="020B0503020103020203" pitchFamily="34" charset="0"/>
                <a:ea typeface="+mn-ea"/>
                <a:cs typeface="+mn-cs"/>
              </a:defRPr>
            </a:pPr>
            <a:endParaRPr lang="en-US"/>
          </a:p>
        </c:txPr>
        <c:crossAx val="1395972816"/>
        <c:crosses val="autoZero"/>
        <c:auto val="1"/>
        <c:lblAlgn val="ctr"/>
        <c:lblOffset val="100"/>
        <c:noMultiLvlLbl val="0"/>
      </c:catAx>
      <c:valAx>
        <c:axId val="1395972816"/>
        <c:scaling>
          <c:orientation val="minMax"/>
        </c:scaling>
        <c:delete val="1"/>
        <c:axPos val="l"/>
        <c:numFmt formatCode="0" sourceLinked="1"/>
        <c:majorTickMark val="none"/>
        <c:minorTickMark val="none"/>
        <c:tickLblPos val="nextTo"/>
        <c:crossAx val="139635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808180">
                    <a:lumMod val="65000"/>
                    <a:lumOff val="35000"/>
                  </a:srgbClr>
                </a:solidFill>
                <a:latin typeface="News Gothic MT" panose="020B0503020103020203" pitchFamily="34" charset="0"/>
                <a:ea typeface="+mn-ea"/>
                <a:cs typeface="+mn-cs"/>
              </a:defRPr>
            </a:pPr>
            <a:r>
              <a:rPr lang="en-US" sz="1400" dirty="0"/>
              <a:t>Likelihood to Visit California Gateway Cities</a:t>
            </a:r>
            <a:br>
              <a:rPr lang="en-US" sz="1400" dirty="0"/>
            </a:br>
            <a:r>
              <a:rPr lang="en-US" sz="1400" dirty="0"/>
              <a:t>(Among Those At Least Somewhat Likely to Visit California)</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808180">
                  <a:lumMod val="65000"/>
                  <a:lumOff val="35000"/>
                </a:srgb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Sheet1!$B$2:$B$5</c:f>
              <c:numCache>
                <c:formatCode>0</c:formatCode>
                <c:ptCount val="4"/>
                <c:pt idx="0">
                  <c:v>54.37185929648242</c:v>
                </c:pt>
                <c:pt idx="1">
                  <c:v>52.110552763819101</c:v>
                </c:pt>
                <c:pt idx="2">
                  <c:v>44.9748743718593</c:v>
                </c:pt>
                <c:pt idx="3">
                  <c:v>45.427135678391963</c:v>
                </c:pt>
              </c:numCache>
            </c:numRef>
          </c:val>
          <c:extLst>
            <c:ext xmlns:c16="http://schemas.microsoft.com/office/drawing/2014/chart" uri="{C3380CC4-5D6E-409C-BE32-E72D297353CC}">
              <c16:uniqueId val="{00000000-4277-4E47-A7E5-90D1DB6FAFFA}"/>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Sheet1!$C$2:$C$5</c:f>
              <c:numCache>
                <c:formatCode>0</c:formatCode>
                <c:ptCount val="4"/>
                <c:pt idx="0">
                  <c:v>52.222222222222221</c:v>
                </c:pt>
                <c:pt idx="1">
                  <c:v>47.017543859649123</c:v>
                </c:pt>
                <c:pt idx="2">
                  <c:v>41.988304093567251</c:v>
                </c:pt>
                <c:pt idx="3">
                  <c:v>45.380116959064324</c:v>
                </c:pt>
              </c:numCache>
            </c:numRef>
          </c:val>
          <c:extLst>
            <c:ext xmlns:c16="http://schemas.microsoft.com/office/drawing/2014/chart" uri="{C3380CC4-5D6E-409C-BE32-E72D297353CC}">
              <c16:uniqueId val="{00000002-4277-4E47-A7E5-90D1DB6FAFFA}"/>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Sheet1!$D$2:$D$5</c:f>
              <c:numCache>
                <c:formatCode>0</c:formatCode>
                <c:ptCount val="4"/>
                <c:pt idx="0">
                  <c:v>54.550128534704356</c:v>
                </c:pt>
                <c:pt idx="1">
                  <c:v>48.123393316195376</c:v>
                </c:pt>
                <c:pt idx="2">
                  <c:v>46.426735218509009</c:v>
                </c:pt>
                <c:pt idx="3">
                  <c:v>46.580976863753214</c:v>
                </c:pt>
              </c:numCache>
            </c:numRef>
          </c:val>
          <c:extLst>
            <c:ext xmlns:c16="http://schemas.microsoft.com/office/drawing/2014/chart" uri="{C3380CC4-5D6E-409C-BE32-E72D297353CC}">
              <c16:uniqueId val="{00000003-4277-4E47-A7E5-90D1DB6FAFFA}"/>
            </c:ext>
          </c:extLst>
        </c:ser>
        <c:dLbls>
          <c:showLegendKey val="0"/>
          <c:showVal val="0"/>
          <c:showCatName val="0"/>
          <c:showSerName val="0"/>
          <c:showPercent val="0"/>
          <c:showBubbleSize val="0"/>
        </c:dLbls>
        <c:gapWidth val="219"/>
        <c:overlap val="-27"/>
        <c:axId val="1469974831"/>
        <c:axId val="1489785455"/>
      </c:barChart>
      <c:catAx>
        <c:axId val="146997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785455"/>
        <c:crosses val="autoZero"/>
        <c:auto val="1"/>
        <c:lblAlgn val="ctr"/>
        <c:lblOffset val="100"/>
        <c:noMultiLvlLbl val="0"/>
      </c:catAx>
      <c:valAx>
        <c:axId val="1489785455"/>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69974831"/>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Mean Months Until Next CA Trip</a:t>
            </a:r>
          </a:p>
          <a:p>
            <a:pPr>
              <a:defRPr sz="1600"/>
            </a:pPr>
            <a:r>
              <a:rPr lang="en-US" sz="1600" dirty="0"/>
              <a:t>(Among Those Likely To Visit)</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spPr>
            <a:solidFill>
              <a:schemeClr val="tx2"/>
            </a:solidFill>
            <a:ln>
              <a:noFill/>
            </a:ln>
            <a:effectLst/>
          </c:spPr>
          <c:invertIfNegative val="0"/>
          <c:dPt>
            <c:idx val="7"/>
            <c:invertIfNegative val="0"/>
            <c:bubble3D val="0"/>
            <c:spPr>
              <a:solidFill>
                <a:schemeClr val="tx2"/>
              </a:solidFill>
              <a:ln>
                <a:noFill/>
              </a:ln>
              <a:effectLst/>
            </c:spPr>
            <c:extLst>
              <c:ext xmlns:c16="http://schemas.microsoft.com/office/drawing/2014/chart" uri="{C3380CC4-5D6E-409C-BE32-E72D297353CC}">
                <c16:uniqueId val="{00000002-8A76-4E3D-994D-372C80E6B9D3}"/>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Sheet1!$C$4:$K$4</c:f>
              <c:strCache>
                <c:ptCount val="9"/>
                <c:pt idx="0">
                  <c:v>Australia</c:v>
                </c:pt>
                <c:pt idx="1">
                  <c:v>Canada</c:v>
                </c:pt>
                <c:pt idx="2">
                  <c:v>China</c:v>
                </c:pt>
                <c:pt idx="3">
                  <c:v>France</c:v>
                </c:pt>
                <c:pt idx="4">
                  <c:v>Germany</c:v>
                </c:pt>
                <c:pt idx="5">
                  <c:v>Japan</c:v>
                </c:pt>
                <c:pt idx="6">
                  <c:v>Mexico</c:v>
                </c:pt>
                <c:pt idx="7">
                  <c:v>South Korea</c:v>
                </c:pt>
                <c:pt idx="8">
                  <c:v>UK</c:v>
                </c:pt>
              </c:strCache>
            </c:strRef>
          </c:cat>
          <c:val>
            <c:numRef>
              <c:f>Sheet1!$C$5:$K$5</c:f>
              <c:numCache>
                <c:formatCode>###0.0</c:formatCode>
                <c:ptCount val="9"/>
                <c:pt idx="0">
                  <c:v>14.521246458923512</c:v>
                </c:pt>
                <c:pt idx="1">
                  <c:v>13.007712082262211</c:v>
                </c:pt>
                <c:pt idx="2">
                  <c:v>10.228019894601776</c:v>
                </c:pt>
                <c:pt idx="3">
                  <c:v>13.533333333333337</c:v>
                </c:pt>
                <c:pt idx="4">
                  <c:v>15.380835380835387</c:v>
                </c:pt>
                <c:pt idx="5">
                  <c:v>16.217252396166128</c:v>
                </c:pt>
                <c:pt idx="6">
                  <c:v>8.8205349961990542</c:v>
                </c:pt>
                <c:pt idx="7">
                  <c:v>15.645502645502646</c:v>
                </c:pt>
                <c:pt idx="8">
                  <c:v>13.7588424437299</c:v>
                </c:pt>
              </c:numCache>
            </c:numRef>
          </c:val>
          <c:extLst>
            <c:ext xmlns:c16="http://schemas.microsoft.com/office/drawing/2014/chart" uri="{C3380CC4-5D6E-409C-BE32-E72D297353CC}">
              <c16:uniqueId val="{00000000-8A76-4E3D-994D-372C80E6B9D3}"/>
            </c:ext>
          </c:extLst>
        </c:ser>
        <c:dLbls>
          <c:showLegendKey val="0"/>
          <c:showVal val="0"/>
          <c:showCatName val="0"/>
          <c:showSerName val="0"/>
          <c:showPercent val="0"/>
          <c:showBubbleSize val="0"/>
        </c:dLbls>
        <c:gapWidth val="219"/>
        <c:overlap val="-27"/>
        <c:axId val="484796720"/>
        <c:axId val="484797048"/>
      </c:barChart>
      <c:catAx>
        <c:axId val="48479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484797048"/>
        <c:crosses val="autoZero"/>
        <c:auto val="1"/>
        <c:lblAlgn val="ctr"/>
        <c:lblOffset val="100"/>
        <c:noMultiLvlLbl val="0"/>
      </c:catAx>
      <c:valAx>
        <c:axId val="484797048"/>
        <c:scaling>
          <c:orientation val="minMax"/>
          <c:max val="20"/>
        </c:scaling>
        <c:delete val="0"/>
        <c:axPos val="l"/>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484796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News Gothic MT" panose="020B0503020103020203"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Purposes(s</a:t>
            </a:r>
            <a:r>
              <a:rPr lang="en-US" sz="1400" baseline="0" dirty="0"/>
              <a:t>) of Trip(s) to California</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Sheet1!$B$2:$B$5</c:f>
              <c:numCache>
                <c:formatCode>0</c:formatCode>
                <c:ptCount val="4"/>
                <c:pt idx="0">
                  <c:v>94</c:v>
                </c:pt>
                <c:pt idx="1">
                  <c:v>24</c:v>
                </c:pt>
                <c:pt idx="2">
                  <c:v>4</c:v>
                </c:pt>
                <c:pt idx="3">
                  <c:v>4</c:v>
                </c:pt>
              </c:numCache>
            </c:numRef>
          </c:val>
          <c:extLst>
            <c:ext xmlns:c16="http://schemas.microsoft.com/office/drawing/2014/chart" uri="{C3380CC4-5D6E-409C-BE32-E72D297353CC}">
              <c16:uniqueId val="{00000000-4AC1-4048-B22A-B28106192F30}"/>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Sheet1!$C$2:$C$5</c:f>
              <c:numCache>
                <c:formatCode>0</c:formatCode>
                <c:ptCount val="4"/>
                <c:pt idx="0">
                  <c:v>94</c:v>
                </c:pt>
                <c:pt idx="1">
                  <c:v>26</c:v>
                </c:pt>
                <c:pt idx="2">
                  <c:v>4</c:v>
                </c:pt>
                <c:pt idx="3">
                  <c:v>2</c:v>
                </c:pt>
              </c:numCache>
            </c:numRef>
          </c:val>
          <c:extLst>
            <c:ext xmlns:c16="http://schemas.microsoft.com/office/drawing/2014/chart" uri="{C3380CC4-5D6E-409C-BE32-E72D297353CC}">
              <c16:uniqueId val="{00000001-4AC1-4048-B22A-B28106192F30}"/>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Sheet1!$D$2:$D$5</c:f>
              <c:numCache>
                <c:formatCode>0</c:formatCode>
                <c:ptCount val="4"/>
                <c:pt idx="0">
                  <c:v>93.573264781491005</c:v>
                </c:pt>
                <c:pt idx="1">
                  <c:v>23.907455012853472</c:v>
                </c:pt>
                <c:pt idx="2">
                  <c:v>3.5989717223650386</c:v>
                </c:pt>
                <c:pt idx="3">
                  <c:v>3.3419023136246793</c:v>
                </c:pt>
              </c:numCache>
            </c:numRef>
          </c:val>
          <c:extLst>
            <c:ext xmlns:c16="http://schemas.microsoft.com/office/drawing/2014/chart" uri="{C3380CC4-5D6E-409C-BE32-E72D297353CC}">
              <c16:uniqueId val="{00000002-4AC1-4048-B22A-B28106192F30}"/>
            </c:ext>
          </c:extLst>
        </c:ser>
        <c:dLbls>
          <c:showLegendKey val="0"/>
          <c:showVal val="0"/>
          <c:showCatName val="0"/>
          <c:showSerName val="0"/>
          <c:showPercent val="0"/>
          <c:showBubbleSize val="0"/>
        </c:dLbls>
        <c:gapWidth val="219"/>
        <c:overlap val="-27"/>
        <c:axId val="1469974831"/>
        <c:axId val="1489785455"/>
      </c:barChart>
      <c:catAx>
        <c:axId val="146997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785455"/>
        <c:crosses val="autoZero"/>
        <c:auto val="1"/>
        <c:lblAlgn val="ctr"/>
        <c:lblOffset val="100"/>
        <c:noMultiLvlLbl val="0"/>
      </c:catAx>
      <c:valAx>
        <c:axId val="1489785455"/>
        <c:scaling>
          <c:orientation val="minMax"/>
          <c:max val="11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69974831"/>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Intend to Book Trip to California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Book through an online travel agency such as Expedia, TripAdvisor or Booking.com</c:v>
                </c:pt>
                <c:pt idx="1">
                  <c:v>Book directly with hotel/airline online or via an app</c:v>
                </c:pt>
                <c:pt idx="2">
                  <c:v>Book through a site such as Airbnb, VRBO, etc.</c:v>
                </c:pt>
                <c:pt idx="3">
                  <c:v>Book through credit card/airline program loyalty points</c:v>
                </c:pt>
                <c:pt idx="4">
                  <c:v>Use a travel agency or travel advisor</c:v>
                </c:pt>
                <c:pt idx="5">
                  <c:v>Call property/airline directly</c:v>
                </c:pt>
              </c:strCache>
            </c:strRef>
          </c:cat>
          <c:val>
            <c:numRef>
              <c:f>Sheet1!$B$2:$B$7</c:f>
              <c:numCache>
                <c:formatCode>0</c:formatCode>
                <c:ptCount val="6"/>
                <c:pt idx="0">
                  <c:v>65.552699228791781</c:v>
                </c:pt>
                <c:pt idx="1">
                  <c:v>43.70179948586118</c:v>
                </c:pt>
                <c:pt idx="2">
                  <c:v>37.275064267352185</c:v>
                </c:pt>
                <c:pt idx="3">
                  <c:v>29.305912596401029</c:v>
                </c:pt>
                <c:pt idx="4">
                  <c:v>27.763496143958864</c:v>
                </c:pt>
                <c:pt idx="5">
                  <c:v>14.910025706940875</c:v>
                </c:pt>
              </c:numCache>
            </c:numRef>
          </c:val>
          <c:extLst>
            <c:ext xmlns:c16="http://schemas.microsoft.com/office/drawing/2014/chart" uri="{C3380CC4-5D6E-409C-BE32-E72D297353CC}">
              <c16:uniqueId val="{00000000-C498-7D46-A395-A789D649118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a:t>Aware of U.S. Vaccination Requirement?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AF5-254F-9DDE-D870F692FA42}"/>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2-DAF5-254F-9DDE-D870F692FA42}"/>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F5-254F-9DDE-D870F692FA42}"/>
                </c:ext>
              </c:extLst>
            </c:dLbl>
            <c:dLbl>
              <c:idx val="1"/>
              <c:delete val="1"/>
              <c:extLst>
                <c:ext xmlns:c15="http://schemas.microsoft.com/office/drawing/2012/chart" uri="{CE6537A1-D6FC-4f65-9D91-7224C49458BB}"/>
                <c:ext xmlns:c16="http://schemas.microsoft.com/office/drawing/2014/chart" uri="{C3380CC4-5D6E-409C-BE32-E72D297353CC}">
                  <c16:uniqueId val="{00000002-DAF5-254F-9DDE-D870F692FA4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Aware</c:v>
                </c:pt>
                <c:pt idx="1">
                  <c:v>Not</c:v>
                </c:pt>
              </c:strCache>
            </c:strRef>
          </c:cat>
          <c:val>
            <c:numRef>
              <c:f>Sheet1!$B$2:$B$3</c:f>
              <c:numCache>
                <c:formatCode>0.0</c:formatCode>
                <c:ptCount val="2"/>
                <c:pt idx="0">
                  <c:v>83.225806451612897</c:v>
                </c:pt>
                <c:pt idx="1">
                  <c:v>16.774193548387096</c:v>
                </c:pt>
              </c:numCache>
            </c:numRef>
          </c:val>
          <c:extLst>
            <c:ext xmlns:c16="http://schemas.microsoft.com/office/drawing/2014/chart" uri="{C3380CC4-5D6E-409C-BE32-E72D297353CC}">
              <c16:uniqueId val="{00000000-DAF5-254F-9DDE-D870F692FA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confident</a:t>
            </a:r>
            <a:r>
              <a:rPr lang="en-US" sz="1400" baseline="0" dirty="0"/>
              <a:t> are you that you can show proof of your vaccination status?</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confident – I have shown my vaccination status for other trips or events</c:v>
                </c:pt>
                <c:pt idx="1">
                  <c:v>Fairly confident</c:v>
                </c:pt>
                <c:pt idx="2">
                  <c:v>Not sure</c:v>
                </c:pt>
                <c:pt idx="3">
                  <c:v>I’m not vaccinated or refuse to show proof</c:v>
                </c:pt>
              </c:strCache>
            </c:strRef>
          </c:cat>
          <c:val>
            <c:numRef>
              <c:f>Sheet1!$B$2:$B$5</c:f>
              <c:numCache>
                <c:formatCode>0</c:formatCode>
                <c:ptCount val="4"/>
                <c:pt idx="0">
                  <c:v>80.483870967741936</c:v>
                </c:pt>
                <c:pt idx="1">
                  <c:v>13.870967741935484</c:v>
                </c:pt>
                <c:pt idx="2">
                  <c:v>2.580645161290323</c:v>
                </c:pt>
                <c:pt idx="3">
                  <c:v>3.064516129032258</c:v>
                </c:pt>
              </c:numCache>
            </c:numRef>
          </c:val>
          <c:extLst>
            <c:ext xmlns:c16="http://schemas.microsoft.com/office/drawing/2014/chart" uri="{C3380CC4-5D6E-409C-BE32-E72D297353CC}">
              <c16:uniqueId val="{00000000-9A5A-CE48-80FA-D284D21CAA78}"/>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Aware of Your Own Country’s Travel Requirements?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17C-DF41-8269-BDE8AAAFDB93}"/>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C17C-DF41-8269-BDE8AAAFDB93}"/>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7C-DF41-8269-BDE8AAAFDB93}"/>
                </c:ext>
              </c:extLst>
            </c:dLbl>
            <c:dLbl>
              <c:idx val="1"/>
              <c:delete val="1"/>
              <c:extLst>
                <c:ext xmlns:c15="http://schemas.microsoft.com/office/drawing/2012/chart" uri="{CE6537A1-D6FC-4f65-9D91-7224C49458BB}"/>
                <c:ext xmlns:c16="http://schemas.microsoft.com/office/drawing/2014/chart" uri="{C3380CC4-5D6E-409C-BE32-E72D297353CC}">
                  <c16:uniqueId val="{00000003-C17C-DF41-8269-BDE8AAAFDB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0</c:formatCode>
                <c:ptCount val="2"/>
                <c:pt idx="0">
                  <c:v>75.483870967741936</c:v>
                </c:pt>
                <c:pt idx="1">
                  <c:v>24.516129032258068</c:v>
                </c:pt>
              </c:numCache>
            </c:numRef>
          </c:val>
          <c:extLst>
            <c:ext xmlns:c16="http://schemas.microsoft.com/office/drawing/2014/chart" uri="{C3380CC4-5D6E-409C-BE32-E72D297353CC}">
              <c16:uniqueId val="{00000004-C17C-DF41-8269-BDE8AAAFDB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Impact of Own Country’s Regulations on International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regulations are stopping me from planning a trip</c:v>
                </c:pt>
                <c:pt idx="1">
                  <c:v>The regulations make it much less likely for me to plan a trip</c:v>
                </c:pt>
                <c:pt idx="2">
                  <c:v>The regulations have no impact on my likelihood to plan a trip</c:v>
                </c:pt>
              </c:strCache>
            </c:strRef>
          </c:cat>
          <c:val>
            <c:numRef>
              <c:f>Sheet1!$B$2:$B$4</c:f>
              <c:numCache>
                <c:formatCode>0</c:formatCode>
                <c:ptCount val="3"/>
                <c:pt idx="0">
                  <c:v>17.096774193548388</c:v>
                </c:pt>
                <c:pt idx="1">
                  <c:v>49.677419354838712</c:v>
                </c:pt>
                <c:pt idx="2">
                  <c:v>33.225806451612904</c:v>
                </c:pt>
              </c:numCache>
            </c:numRef>
          </c:val>
          <c:extLst>
            <c:ext xmlns:c16="http://schemas.microsoft.com/office/drawing/2014/chart" uri="{C3380CC4-5D6E-409C-BE32-E72D297353CC}">
              <c16:uniqueId val="{00000000-B675-5444-806D-B5950D60A70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Have Unused Travel Credits </a:t>
            </a:r>
            <a:br>
              <a:rPr lang="en-US" sz="1400" dirty="0"/>
            </a:br>
            <a:r>
              <a:rPr lang="en-US" sz="1400" dirty="0"/>
              <a:t>from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110-E646-810E-D5BD91733ACB}"/>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9110-E646-810E-D5BD91733ACB}"/>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10-E646-810E-D5BD91733ACB}"/>
                </c:ext>
              </c:extLst>
            </c:dLbl>
            <c:dLbl>
              <c:idx val="1"/>
              <c:delete val="1"/>
              <c:extLst>
                <c:ext xmlns:c15="http://schemas.microsoft.com/office/drawing/2012/chart" uri="{CE6537A1-D6FC-4f65-9D91-7224C49458BB}"/>
                <c:ext xmlns:c16="http://schemas.microsoft.com/office/drawing/2014/chart" uri="{C3380CC4-5D6E-409C-BE32-E72D297353CC}">
                  <c16:uniqueId val="{00000003-9110-E646-810E-D5BD91733A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0</c:formatCode>
                <c:ptCount val="2"/>
                <c:pt idx="0">
                  <c:v>24.677419354838708</c:v>
                </c:pt>
                <c:pt idx="1">
                  <c:v>75.322580645161295</c:v>
                </c:pt>
              </c:numCache>
            </c:numRef>
          </c:val>
          <c:extLst>
            <c:ext xmlns:c16="http://schemas.microsoft.com/office/drawing/2014/chart" uri="{C3380CC4-5D6E-409C-BE32-E72D297353CC}">
              <c16:uniqueId val="{00000004-9110-E646-810E-D5BD91733A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Available Vacation Time for 2022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have the same amount of vacation days compared to pre-pandemic</c:v>
                </c:pt>
                <c:pt idx="1">
                  <c:v>I have less vacation days compared to pre-pandemic</c:v>
                </c:pt>
                <c:pt idx="2">
                  <c:v>I have more vacation days compared to pre-pandemic due to unused/extra days that I have saved up</c:v>
                </c:pt>
              </c:strCache>
            </c:strRef>
          </c:cat>
          <c:val>
            <c:numRef>
              <c:f>Sheet1!$B$2:$B$4</c:f>
              <c:numCache>
                <c:formatCode>0</c:formatCode>
                <c:ptCount val="3"/>
                <c:pt idx="0">
                  <c:v>71.774193548387103</c:v>
                </c:pt>
                <c:pt idx="1">
                  <c:v>10.806451612903226</c:v>
                </c:pt>
                <c:pt idx="2">
                  <c:v>17.419354838709676</c:v>
                </c:pt>
              </c:numCache>
            </c:numRef>
          </c:val>
          <c:extLst>
            <c:ext xmlns:c16="http://schemas.microsoft.com/office/drawing/2014/chart" uri="{C3380CC4-5D6E-409C-BE32-E72D297353CC}">
              <c16:uniqueId val="{00000000-756B-DA4F-9670-358ADC0B17E3}"/>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Safety</a:t>
            </a:r>
            <a:r>
              <a:rPr lang="en-US" sz="1600" baseline="0" dirty="0"/>
              <a:t> Protocols Matter </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want to know there are some safety protocols in place [unless infection rates are extremely low]</c:v>
                </c:pt>
                <c:pt idx="1">
                  <c:v>Yes, it matters – I want to have as little or no safety protocols in place</c:v>
                </c:pt>
                <c:pt idx="2">
                  <c:v>No – the protocols don’t matter to my destination choice either way</c:v>
                </c:pt>
              </c:strCache>
            </c:strRef>
          </c:cat>
          <c:val>
            <c:numRef>
              <c:f>Sheet1!$B$2:$B$4</c:f>
              <c:numCache>
                <c:formatCode>0</c:formatCode>
                <c:ptCount val="3"/>
                <c:pt idx="0">
                  <c:v>80.161290322580641</c:v>
                </c:pt>
                <c:pt idx="1">
                  <c:v>9.5161290322580641</c:v>
                </c:pt>
                <c:pt idx="2">
                  <c:v>10.32258064516129</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Rate of Infection/Vaccination Rates Matter</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would avoid destinations that have high infection rates/that are experiencing a “surge” in new cases</c:v>
                </c:pt>
                <c:pt idx="1">
                  <c:v>Yes, it matters – I would avoid destinations that have very low levels of vaccination rates</c:v>
                </c:pt>
                <c:pt idx="2">
                  <c:v>No – I’m not concerned about the infection rate or level of vaccination where I plan to visit</c:v>
                </c:pt>
              </c:strCache>
            </c:strRef>
          </c:cat>
          <c:val>
            <c:numRef>
              <c:f>Sheet1!$B$2:$B$4</c:f>
              <c:numCache>
                <c:formatCode>0</c:formatCode>
                <c:ptCount val="3"/>
                <c:pt idx="0">
                  <c:v>74.193548387096769</c:v>
                </c:pt>
                <c:pt idx="1">
                  <c:v>13.870967741935484</c:v>
                </c:pt>
                <c:pt idx="2">
                  <c:v>11.935483870967742</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Confidence in Ability to Show Proof of Vaccination?</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manualLayout>
          <c:layoutTarget val="inner"/>
          <c:xMode val="edge"/>
          <c:yMode val="edge"/>
          <c:x val="4.7753195945102599E-2"/>
          <c:y val="0.12847412704506664"/>
          <c:w val="0.73176890546250084"/>
          <c:h val="0.74439292107442034"/>
        </c:manualLayout>
      </c:layout>
      <c:barChart>
        <c:barDir val="col"/>
        <c:grouping val="stacked"/>
        <c:varyColors val="0"/>
        <c:ser>
          <c:idx val="0"/>
          <c:order val="0"/>
          <c:tx>
            <c:strRef>
              <c:f>Sheet1!$A$2</c:f>
              <c:strCache>
                <c:ptCount val="1"/>
                <c:pt idx="0">
                  <c:v>Very confident – I have shown my vaccination status for other trips or events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Australia</c:v>
                </c:pt>
                <c:pt idx="1">
                  <c:v>Canada</c:v>
                </c:pt>
                <c:pt idx="2">
                  <c:v>China</c:v>
                </c:pt>
                <c:pt idx="3">
                  <c:v>France</c:v>
                </c:pt>
                <c:pt idx="4">
                  <c:v>Germany</c:v>
                </c:pt>
                <c:pt idx="5">
                  <c:v>Japan</c:v>
                </c:pt>
                <c:pt idx="6">
                  <c:v>Mexico</c:v>
                </c:pt>
                <c:pt idx="7">
                  <c:v>South
Korea</c:v>
                </c:pt>
                <c:pt idx="8">
                  <c:v>UK</c:v>
                </c:pt>
              </c:strCache>
            </c:strRef>
          </c:cat>
          <c:val>
            <c:numRef>
              <c:f>Sheet1!$B$2:$J$2</c:f>
              <c:numCache>
                <c:formatCode>0</c:formatCode>
                <c:ptCount val="9"/>
                <c:pt idx="0">
                  <c:v>80.232558139534888</c:v>
                </c:pt>
                <c:pt idx="1">
                  <c:v>80.483870967741936</c:v>
                </c:pt>
                <c:pt idx="2">
                  <c:v>61.116220435023784</c:v>
                </c:pt>
                <c:pt idx="3">
                  <c:v>70.132013201320134</c:v>
                </c:pt>
                <c:pt idx="4">
                  <c:v>75.901639344262293</c:v>
                </c:pt>
                <c:pt idx="5">
                  <c:v>31.775700934579444</c:v>
                </c:pt>
                <c:pt idx="6">
                  <c:v>75.859766205572683</c:v>
                </c:pt>
                <c:pt idx="7">
                  <c:v>55.537190082644628</c:v>
                </c:pt>
                <c:pt idx="8">
                  <c:v>67.710049423393741</c:v>
                </c:pt>
              </c:numCache>
            </c:numRef>
          </c:val>
          <c:extLst>
            <c:ext xmlns:c16="http://schemas.microsoft.com/office/drawing/2014/chart" uri="{C3380CC4-5D6E-409C-BE32-E72D297353CC}">
              <c16:uniqueId val="{00000000-7696-F04E-AC1B-BA310156A0AB}"/>
            </c:ext>
          </c:extLst>
        </c:ser>
        <c:ser>
          <c:idx val="1"/>
          <c:order val="1"/>
          <c:tx>
            <c:strRef>
              <c:f>Sheet1!$A$3</c:f>
              <c:strCache>
                <c:ptCount val="1"/>
                <c:pt idx="0">
                  <c:v>Fairly confident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Australia</c:v>
                </c:pt>
                <c:pt idx="1">
                  <c:v>Canada</c:v>
                </c:pt>
                <c:pt idx="2">
                  <c:v>China</c:v>
                </c:pt>
                <c:pt idx="3">
                  <c:v>France</c:v>
                </c:pt>
                <c:pt idx="4">
                  <c:v>Germany</c:v>
                </c:pt>
                <c:pt idx="5">
                  <c:v>Japan</c:v>
                </c:pt>
                <c:pt idx="6">
                  <c:v>Mexico</c:v>
                </c:pt>
                <c:pt idx="7">
                  <c:v>South
Korea</c:v>
                </c:pt>
                <c:pt idx="8">
                  <c:v>UK</c:v>
                </c:pt>
              </c:strCache>
            </c:strRef>
          </c:cat>
          <c:val>
            <c:numRef>
              <c:f>Sheet1!$B$3:$J$3</c:f>
              <c:numCache>
                <c:formatCode>0</c:formatCode>
                <c:ptCount val="9"/>
                <c:pt idx="0">
                  <c:v>13.621262458471762</c:v>
                </c:pt>
                <c:pt idx="1">
                  <c:v>13.870967741935484</c:v>
                </c:pt>
                <c:pt idx="2">
                  <c:v>32.948314320220888</c:v>
                </c:pt>
                <c:pt idx="3">
                  <c:v>15.346534653465346</c:v>
                </c:pt>
                <c:pt idx="4">
                  <c:v>14.262295081967213</c:v>
                </c:pt>
                <c:pt idx="5">
                  <c:v>56.074766355140184</c:v>
                </c:pt>
                <c:pt idx="6">
                  <c:v>20.532006396792461</c:v>
                </c:pt>
                <c:pt idx="7">
                  <c:v>35.371900826446279</c:v>
                </c:pt>
                <c:pt idx="8">
                  <c:v>23.887973640856671</c:v>
                </c:pt>
              </c:numCache>
            </c:numRef>
          </c:val>
          <c:extLst>
            <c:ext xmlns:c16="http://schemas.microsoft.com/office/drawing/2014/chart" uri="{C3380CC4-5D6E-409C-BE32-E72D297353CC}">
              <c16:uniqueId val="{00000001-7696-F04E-AC1B-BA310156A0AB}"/>
            </c:ext>
          </c:extLst>
        </c:ser>
        <c:dLbls>
          <c:showLegendKey val="0"/>
          <c:showVal val="0"/>
          <c:showCatName val="0"/>
          <c:showSerName val="0"/>
          <c:showPercent val="0"/>
          <c:showBubbleSize val="0"/>
        </c:dLbls>
        <c:gapWidth val="150"/>
        <c:overlap val="100"/>
        <c:axId val="743280640"/>
        <c:axId val="676291104"/>
      </c:barChart>
      <c:catAx>
        <c:axId val="74328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676291104"/>
        <c:crosses val="autoZero"/>
        <c:auto val="1"/>
        <c:lblAlgn val="ctr"/>
        <c:lblOffset val="100"/>
        <c:noMultiLvlLbl val="0"/>
      </c:catAx>
      <c:valAx>
        <c:axId val="676291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743280640"/>
        <c:crosses val="autoZero"/>
        <c:crossBetween val="between"/>
        <c:majorUnit val="25"/>
      </c:valAx>
      <c:spPr>
        <a:noFill/>
        <a:ln>
          <a:noFill/>
        </a:ln>
        <a:effectLst/>
      </c:spPr>
    </c:plotArea>
    <c:legend>
      <c:legendPos val="r"/>
      <c:layout>
        <c:manualLayout>
          <c:xMode val="edge"/>
          <c:yMode val="edge"/>
          <c:x val="0.8069725911573673"/>
          <c:y val="0.37399868634679517"/>
          <c:w val="0.16325366426506019"/>
          <c:h val="0.388598045247027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t>
            </a:r>
            <a:r>
              <a:rPr lang="en-US" sz="1400" baseline="0" dirty="0"/>
              <a:t> Rate State as Being More Likely to Have Safety Protocols </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6C07-3E4B-9A7C-7FB278A20B4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California</c:v>
                </c:pt>
                <c:pt idx="1">
                  <c:v>Florida</c:v>
                </c:pt>
                <c:pt idx="2">
                  <c:v>Hawaii</c:v>
                </c:pt>
                <c:pt idx="3">
                  <c:v>Nevada/Las Vegas</c:v>
                </c:pt>
                <c:pt idx="4">
                  <c:v>New York</c:v>
                </c:pt>
                <c:pt idx="5">
                  <c:v>Texas</c:v>
                </c:pt>
              </c:strCache>
            </c:strRef>
          </c:cat>
          <c:val>
            <c:numRef>
              <c:f>Sheet1!$B$2:$B$7</c:f>
              <c:numCache>
                <c:formatCode>0</c:formatCode>
                <c:ptCount val="6"/>
                <c:pt idx="0">
                  <c:v>64.516129032258064</c:v>
                </c:pt>
                <c:pt idx="1">
                  <c:v>19.35483870967742</c:v>
                </c:pt>
                <c:pt idx="2">
                  <c:v>50.483870967741936</c:v>
                </c:pt>
                <c:pt idx="3">
                  <c:v>29.354838709677423</c:v>
                </c:pt>
                <c:pt idx="4">
                  <c:v>68.709677419354833</c:v>
                </c:pt>
                <c:pt idx="5">
                  <c:v>16.612903225806452</c:v>
                </c:pt>
              </c:numCache>
            </c:numRef>
          </c:val>
          <c:extLst>
            <c:ext xmlns:c16="http://schemas.microsoft.com/office/drawing/2014/chart" uri="{C3380CC4-5D6E-409C-BE32-E72D297353CC}">
              <c16:uniqueId val="{00000000-6C07-3E4B-9A7C-7FB278A20B47}"/>
            </c:ext>
          </c:extLst>
        </c:ser>
        <c:dLbls>
          <c:showLegendKey val="0"/>
          <c:showVal val="0"/>
          <c:showCatName val="0"/>
          <c:showSerName val="0"/>
          <c:showPercent val="0"/>
          <c:showBubbleSize val="0"/>
        </c:dLbls>
        <c:gapWidth val="219"/>
        <c:overlap val="-27"/>
        <c:axId val="1517973551"/>
        <c:axId val="1546757455"/>
      </c:barChart>
      <c:catAx>
        <c:axId val="151797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46757455"/>
        <c:crosses val="autoZero"/>
        <c:auto val="1"/>
        <c:lblAlgn val="ctr"/>
        <c:lblOffset val="100"/>
        <c:noMultiLvlLbl val="0"/>
      </c:catAx>
      <c:valAx>
        <c:axId val="154675745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17973551"/>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r>
              <a:rPr lang="en-US" b="1" dirty="0">
                <a:solidFill>
                  <a:schemeClr val="tx1"/>
                </a:solidFill>
              </a:rPr>
              <a:t>Mean Rating (1-5) </a:t>
            </a:r>
            <a:br>
              <a:rPr lang="en-US" b="1" dirty="0">
                <a:solidFill>
                  <a:schemeClr val="tx1"/>
                </a:solidFill>
              </a:rPr>
            </a:br>
            <a:r>
              <a:rPr lang="en-US" b="1" dirty="0">
                <a:solidFill>
                  <a:schemeClr val="tx1"/>
                </a:solidFill>
              </a:rPr>
              <a:t>Among Not Very/Not At All Likely to Visit </a:t>
            </a:r>
            <a:br>
              <a:rPr lang="en-US" b="1" dirty="0">
                <a:solidFill>
                  <a:schemeClr val="tx1"/>
                </a:solidFill>
              </a:rPr>
            </a:br>
            <a:r>
              <a:rPr lang="en-US" b="1" dirty="0">
                <a:solidFill>
                  <a:schemeClr val="tx1"/>
                </a:solidFill>
              </a:rPr>
              <a:t>(37% of Canadian Travelers)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endParaRPr lang="en-US"/>
        </a:p>
      </c:txPr>
    </c:title>
    <c:autoTitleDeleted val="0"/>
    <c:plotArea>
      <c:layout>
        <c:manualLayout>
          <c:layoutTarget val="inner"/>
          <c:xMode val="edge"/>
          <c:yMode val="edge"/>
          <c:x val="0.47733529317518819"/>
          <c:y val="0.20666023581076307"/>
          <c:w val="0.50648071956532847"/>
          <c:h val="0.76755851577518974"/>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4-7EEA-C44A-832D-F54CD4EFA641}"/>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5-7EEA-C44A-832D-F54CD4EFA641}"/>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Travel restrictions related to coronavirus</c:v>
                </c:pt>
                <c:pt idx="1">
                  <c:v>Safety concerns related to coronavirus pandemic</c:v>
                </c:pt>
                <c:pt idx="2">
                  <c:v>Expensive</c:v>
                </c:pt>
                <c:pt idx="3">
                  <c:v>Unfavorable exchange rate</c:v>
                </c:pt>
                <c:pt idx="4">
                  <c:v>Crime</c:v>
                </c:pt>
                <c:pt idx="5">
                  <c:v>Gun violence</c:v>
                </c:pt>
                <c:pt idx="6">
                  <c:v>Crowded</c:v>
                </c:pt>
                <c:pt idx="7">
                  <c:v>Dangerous</c:v>
                </c:pt>
                <c:pt idx="8">
                  <c:v>Political climate</c:v>
                </c:pt>
                <c:pt idx="9">
                  <c:v>Natural disasters (such as hurricanes, flooding, wildfires, earthquakes)</c:v>
                </c:pt>
                <c:pt idx="10">
                  <c:v>Traffic</c:v>
                </c:pt>
                <c:pt idx="11">
                  <c:v>Too touristy</c:v>
                </c:pt>
                <c:pt idx="12">
                  <c:v>Racial prejudice and hate</c:v>
                </c:pt>
                <c:pt idx="13">
                  <c:v>Losing its character due to over-tourism</c:v>
                </c:pt>
                <c:pt idx="14">
                  <c:v>Homelessness</c:v>
                </c:pt>
                <c:pt idx="15">
                  <c:v>Overdeveloped</c:v>
                </c:pt>
                <c:pt idx="16">
                  <c:v>Hard to get to</c:v>
                </c:pt>
                <c:pt idx="17">
                  <c:v>Unwelcoming</c:v>
                </c:pt>
                <c:pt idx="18">
                  <c:v>Limited flights</c:v>
                </c:pt>
                <c:pt idx="19">
                  <c:v>Anti-Asian sentiment</c:v>
                </c:pt>
              </c:strCache>
            </c:strRef>
          </c:cat>
          <c:val>
            <c:numRef>
              <c:f>Sheet1!$B$2:$B$21</c:f>
              <c:numCache>
                <c:formatCode>0.00</c:formatCode>
                <c:ptCount val="20"/>
                <c:pt idx="0">
                  <c:v>3.2943722943722942</c:v>
                </c:pt>
                <c:pt idx="1">
                  <c:v>3.16017316017316</c:v>
                </c:pt>
                <c:pt idx="2">
                  <c:v>2.9653679653679652</c:v>
                </c:pt>
                <c:pt idx="3">
                  <c:v>2.5714285714285716</c:v>
                </c:pt>
                <c:pt idx="4">
                  <c:v>2.4588744588744587</c:v>
                </c:pt>
                <c:pt idx="5">
                  <c:v>2.4545454545454546</c:v>
                </c:pt>
                <c:pt idx="6">
                  <c:v>2.3506493506493507</c:v>
                </c:pt>
                <c:pt idx="7">
                  <c:v>2.3116883116883118</c:v>
                </c:pt>
                <c:pt idx="8">
                  <c:v>2.220779220779221</c:v>
                </c:pt>
                <c:pt idx="9">
                  <c:v>2.2034632034632033</c:v>
                </c:pt>
                <c:pt idx="10">
                  <c:v>2.0995670995670994</c:v>
                </c:pt>
                <c:pt idx="11">
                  <c:v>2.0649350649350651</c:v>
                </c:pt>
                <c:pt idx="12">
                  <c:v>2.0216450216450217</c:v>
                </c:pt>
                <c:pt idx="13">
                  <c:v>2.0173160173160172</c:v>
                </c:pt>
                <c:pt idx="14">
                  <c:v>1.974025974025974</c:v>
                </c:pt>
                <c:pt idx="15">
                  <c:v>1.9696969696969697</c:v>
                </c:pt>
                <c:pt idx="16">
                  <c:v>1.9220779220779221</c:v>
                </c:pt>
                <c:pt idx="17">
                  <c:v>1.9177489177489178</c:v>
                </c:pt>
                <c:pt idx="18">
                  <c:v>1.9004329004329004</c:v>
                </c:pt>
                <c:pt idx="19">
                  <c:v>1.8225108225108224</c:v>
                </c:pt>
              </c:numCache>
            </c:numRef>
          </c:val>
          <c:extLst>
            <c:ext xmlns:c16="http://schemas.microsoft.com/office/drawing/2014/chart" uri="{C3380CC4-5D6E-409C-BE32-E72D297353CC}">
              <c16:uniqueId val="{00000000-7EEA-C44A-832D-F54CD4EFA641}"/>
            </c:ext>
          </c:extLst>
        </c:ser>
        <c:dLbls>
          <c:showLegendKey val="0"/>
          <c:showVal val="0"/>
          <c:showCatName val="0"/>
          <c:showSerName val="0"/>
          <c:showPercent val="0"/>
          <c:showBubbleSize val="0"/>
        </c:dLbls>
        <c:gapWidth val="101"/>
        <c:axId val="595917120"/>
        <c:axId val="595918768"/>
      </c:barChart>
      <c:catAx>
        <c:axId val="595917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News Gothic MT" panose="020B0503020103020203" pitchFamily="34" charset="0"/>
                <a:ea typeface="+mn-ea"/>
                <a:cs typeface="+mn-cs"/>
              </a:defRPr>
            </a:pPr>
            <a:endParaRPr lang="en-US"/>
          </a:p>
        </c:txPr>
        <c:crossAx val="595918768"/>
        <c:crosses val="autoZero"/>
        <c:auto val="1"/>
        <c:lblAlgn val="ctr"/>
        <c:lblOffset val="100"/>
        <c:noMultiLvlLbl val="0"/>
      </c:catAx>
      <c:valAx>
        <c:axId val="595918768"/>
        <c:scaling>
          <c:orientation val="minMax"/>
        </c:scaling>
        <c:delete val="1"/>
        <c:axPos val="t"/>
        <c:numFmt formatCode="0.00" sourceLinked="1"/>
        <c:majorTickMark val="none"/>
        <c:minorTickMark val="none"/>
        <c:tickLblPos val="nextTo"/>
        <c:crossAx val="595917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News Gothic MT" panose="020B0503020103020203"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a:t>% Likelihood to Visit California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Baseline</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56</c:v>
                </c:pt>
              </c:numCache>
            </c:numRef>
          </c:val>
          <c:extLst>
            <c:ext xmlns:c16="http://schemas.microsoft.com/office/drawing/2014/chart" uri="{C3380CC4-5D6E-409C-BE32-E72D297353CC}">
              <c16:uniqueId val="{00000000-9CD6-B14A-952B-FEB29750C39B}"/>
            </c:ext>
          </c:extLst>
        </c:ser>
        <c:ser>
          <c:idx val="1"/>
          <c:order val="1"/>
          <c:tx>
            <c:strRef>
              <c:f>Sheet1!$C$1</c:f>
              <c:strCache>
                <c:ptCount val="1"/>
                <c:pt idx="0">
                  <c:v>Wave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40.700000000000003</c:v>
                </c:pt>
              </c:numCache>
            </c:numRef>
          </c:val>
          <c:extLst>
            <c:ext xmlns:c16="http://schemas.microsoft.com/office/drawing/2014/chart" uri="{C3380CC4-5D6E-409C-BE32-E72D297353CC}">
              <c16:uniqueId val="{00000001-9CD6-B14A-952B-FEB29750C39B}"/>
            </c:ext>
          </c:extLst>
        </c:ser>
        <c:ser>
          <c:idx val="2"/>
          <c:order val="2"/>
          <c:tx>
            <c:strRef>
              <c:f>Sheet1!$D$1</c:f>
              <c:strCache>
                <c:ptCount val="1"/>
                <c:pt idx="0">
                  <c:v>Wave 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9CD6-B14A-952B-FEB29750C39B}"/>
            </c:ext>
          </c:extLst>
        </c:ser>
        <c:ser>
          <c:idx val="3"/>
          <c:order val="3"/>
          <c:tx>
            <c:strRef>
              <c:f>Sheet1!$E$1</c:f>
              <c:strCache>
                <c:ptCount val="1"/>
                <c:pt idx="0">
                  <c:v>Wave 3</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40.060363306007638</c:v>
                </c:pt>
              </c:numCache>
            </c:numRef>
          </c:val>
          <c:extLst>
            <c:ext xmlns:c16="http://schemas.microsoft.com/office/drawing/2014/chart" uri="{C3380CC4-5D6E-409C-BE32-E72D297353CC}">
              <c16:uniqueId val="{00000004-9CD6-B14A-952B-FEB29750C39B}"/>
            </c:ext>
          </c:extLst>
        </c:ser>
        <c:dLbls>
          <c:showLegendKey val="0"/>
          <c:showVal val="0"/>
          <c:showCatName val="0"/>
          <c:showSerName val="0"/>
          <c:showPercent val="0"/>
          <c:showBubbleSize val="0"/>
        </c:dLbls>
        <c:gapWidth val="219"/>
        <c:overlap val="-27"/>
        <c:axId val="1456127695"/>
        <c:axId val="1773134031"/>
      </c:barChart>
      <c:catAx>
        <c:axId val="1456127695"/>
        <c:scaling>
          <c:orientation val="minMax"/>
        </c:scaling>
        <c:delete val="1"/>
        <c:axPos val="b"/>
        <c:numFmt formatCode="General" sourceLinked="1"/>
        <c:majorTickMark val="none"/>
        <c:minorTickMark val="none"/>
        <c:tickLblPos val="nextTo"/>
        <c:crossAx val="1773134031"/>
        <c:crosses val="autoZero"/>
        <c:auto val="1"/>
        <c:lblAlgn val="ctr"/>
        <c:lblOffset val="100"/>
        <c:noMultiLvlLbl val="0"/>
      </c:catAx>
      <c:valAx>
        <c:axId val="1773134031"/>
        <c:scaling>
          <c:orientation val="minMax"/>
          <c:max val="7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56127695"/>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Domestic Competitors (1/22 Wave)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40.060363306007638</c:v>
                </c:pt>
              </c:numCache>
            </c:numRef>
          </c:val>
          <c:extLst>
            <c:ext xmlns:c16="http://schemas.microsoft.com/office/drawing/2014/chart" uri="{C3380CC4-5D6E-409C-BE32-E72D297353CC}">
              <c16:uniqueId val="{00000000-A0C6-9945-B88C-3EA6BDE6B39D}"/>
            </c:ext>
          </c:extLst>
        </c:ser>
        <c:ser>
          <c:idx val="1"/>
          <c:order val="1"/>
          <c:tx>
            <c:strRef>
              <c:f>Sheet1!$C$1</c:f>
              <c:strCache>
                <c:ptCount val="1"/>
                <c:pt idx="0">
                  <c:v>FL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31.390308398098266</c:v>
                </c:pt>
              </c:numCache>
            </c:numRef>
          </c:val>
          <c:extLst>
            <c:ext xmlns:c16="http://schemas.microsoft.com/office/drawing/2014/chart" uri="{C3380CC4-5D6E-409C-BE32-E72D297353CC}">
              <c16:uniqueId val="{00000001-A0C6-9945-B88C-3EA6BDE6B39D}"/>
            </c:ext>
          </c:extLst>
        </c:ser>
        <c:ser>
          <c:idx val="2"/>
          <c:order val="2"/>
          <c:tx>
            <c:strRef>
              <c:f>Sheet1!$D$1</c:f>
              <c:strCache>
                <c:ptCount val="1"/>
                <c:pt idx="0">
                  <c:v>HI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44.070389095729482</c:v>
                </c:pt>
              </c:numCache>
            </c:numRef>
          </c:val>
          <c:extLst>
            <c:ext xmlns:c16="http://schemas.microsoft.com/office/drawing/2014/chart" uri="{C3380CC4-5D6E-409C-BE32-E72D297353CC}">
              <c16:uniqueId val="{00000002-A0C6-9945-B88C-3EA6BDE6B39D}"/>
            </c:ext>
          </c:extLst>
        </c:ser>
        <c:ser>
          <c:idx val="3"/>
          <c:order val="3"/>
          <c:tx>
            <c:strRef>
              <c:f>Sheet1!$E$1</c:f>
              <c:strCache>
                <c:ptCount val="1"/>
                <c:pt idx="0">
                  <c:v>NY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39.223993194335876</c:v>
                </c:pt>
              </c:numCache>
            </c:numRef>
          </c:val>
          <c:extLst>
            <c:ext xmlns:c16="http://schemas.microsoft.com/office/drawing/2014/chart" uri="{C3380CC4-5D6E-409C-BE32-E72D297353CC}">
              <c16:uniqueId val="{00000003-A0C6-9945-B88C-3EA6BDE6B39D}"/>
            </c:ext>
          </c:extLst>
        </c:ser>
        <c:ser>
          <c:idx val="4"/>
          <c:order val="4"/>
          <c:tx>
            <c:strRef>
              <c:f>Sheet1!$F$1</c:f>
              <c:strCache>
                <c:ptCount val="1"/>
                <c:pt idx="0">
                  <c:v>NV/LV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31.678386841036328</c:v>
                </c:pt>
              </c:numCache>
            </c:numRef>
          </c:val>
          <c:extLst>
            <c:ext xmlns:c16="http://schemas.microsoft.com/office/drawing/2014/chart" uri="{C3380CC4-5D6E-409C-BE32-E72D297353CC}">
              <c16:uniqueId val="{00000004-A0C6-9945-B88C-3EA6BDE6B39D}"/>
            </c:ext>
          </c:extLst>
        </c:ser>
        <c:ser>
          <c:idx val="5"/>
          <c:order val="5"/>
          <c:tx>
            <c:strRef>
              <c:f>Sheet1!$G$1</c:f>
              <c:strCache>
                <c:ptCount val="1"/>
                <c:pt idx="0">
                  <c:v>TX</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30.030999920407549</c:v>
                </c:pt>
              </c:numCache>
            </c:numRef>
          </c:val>
          <c:extLst>
            <c:ext xmlns:c16="http://schemas.microsoft.com/office/drawing/2014/chart" uri="{C3380CC4-5D6E-409C-BE32-E72D297353CC}">
              <c16:uniqueId val="{00000005-A0C6-9945-B88C-3EA6BDE6B39D}"/>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International Competitors (1/22 Wave)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40.060363306007638</c:v>
                </c:pt>
              </c:numCache>
            </c:numRef>
          </c:val>
          <c:extLst>
            <c:ext xmlns:c16="http://schemas.microsoft.com/office/drawing/2014/chart" uri="{C3380CC4-5D6E-409C-BE32-E72D297353CC}">
              <c16:uniqueId val="{00000000-A0C6-9945-B88C-3EA6BDE6B39D}"/>
            </c:ext>
          </c:extLst>
        </c:ser>
        <c:ser>
          <c:idx val="1"/>
          <c:order val="1"/>
          <c:tx>
            <c:strRef>
              <c:f>Sheet1!$C$1</c:f>
              <c:strCache>
                <c:ptCount val="1"/>
                <c:pt idx="0">
                  <c:v>Mexico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19.19781068362245</c:v>
                </c:pt>
              </c:numCache>
            </c:numRef>
          </c:val>
          <c:extLst>
            <c:ext xmlns:c16="http://schemas.microsoft.com/office/drawing/2014/chart" uri="{C3380CC4-5D6E-409C-BE32-E72D297353CC}">
              <c16:uniqueId val="{00000001-A0C6-9945-B88C-3EA6BDE6B39D}"/>
            </c:ext>
          </c:extLst>
        </c:ser>
        <c:ser>
          <c:idx val="2"/>
          <c:order val="2"/>
          <c:tx>
            <c:strRef>
              <c:f>Sheet1!$D$1</c:f>
              <c:strCache>
                <c:ptCount val="1"/>
                <c:pt idx="0">
                  <c:v>Europe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38.686741856673628</c:v>
                </c:pt>
              </c:numCache>
            </c:numRef>
          </c:val>
          <c:extLst>
            <c:ext xmlns:c16="http://schemas.microsoft.com/office/drawing/2014/chart" uri="{C3380CC4-5D6E-409C-BE32-E72D297353CC}">
              <c16:uniqueId val="{00000002-A0C6-9945-B88C-3EA6BDE6B39D}"/>
            </c:ext>
          </c:extLst>
        </c:ser>
        <c:ser>
          <c:idx val="3"/>
          <c:order val="3"/>
          <c:tx>
            <c:strRef>
              <c:f>Sheet1!$E$1</c:f>
              <c:strCache>
                <c:ptCount val="1"/>
                <c:pt idx="0">
                  <c:v>Asia Pacific</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47.048781422079934</c:v>
                </c:pt>
              </c:numCache>
            </c:numRef>
          </c:val>
          <c:extLst>
            <c:ext xmlns:c16="http://schemas.microsoft.com/office/drawing/2014/chart" uri="{C3380CC4-5D6E-409C-BE32-E72D297353CC}">
              <c16:uniqueId val="{00000003-A0C6-9945-B88C-3EA6BDE6B39D}"/>
            </c:ext>
          </c:extLst>
        </c:ser>
        <c:ser>
          <c:idx val="4"/>
          <c:order val="4"/>
          <c:tx>
            <c:strRef>
              <c:f>Sheet1!$F$1</c:f>
              <c:strCache>
                <c:ptCount val="1"/>
                <c:pt idx="0">
                  <c:v>Australia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30.433627285011099</c:v>
                </c:pt>
              </c:numCache>
            </c:numRef>
          </c:val>
          <c:extLst>
            <c:ext xmlns:c16="http://schemas.microsoft.com/office/drawing/2014/chart" uri="{C3380CC4-5D6E-409C-BE32-E72D297353CC}">
              <c16:uniqueId val="{00000004-A0C6-9945-B88C-3EA6BDE6B39D}"/>
            </c:ext>
          </c:extLst>
        </c:ser>
        <c:ser>
          <c:idx val="5"/>
          <c:order val="5"/>
          <c:tx>
            <c:strRef>
              <c:f>Sheet1!$G$1</c:f>
              <c:strCache>
                <c:ptCount val="1"/>
                <c:pt idx="0">
                  <c:v>Caribbean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23.946390371195143</c:v>
                </c:pt>
              </c:numCache>
            </c:numRef>
          </c:val>
          <c:extLst>
            <c:ext xmlns:c16="http://schemas.microsoft.com/office/drawing/2014/chart" uri="{C3380CC4-5D6E-409C-BE32-E72D297353CC}">
              <c16:uniqueId val="{00000005-A0C6-9945-B88C-3EA6BDE6B39D}"/>
            </c:ext>
          </c:extLst>
        </c:ser>
        <c:ser>
          <c:idx val="6"/>
          <c:order val="6"/>
          <c:tx>
            <c:strRef>
              <c:f>Sheet1!$H$1</c:f>
              <c:strCache>
                <c:ptCount val="1"/>
                <c:pt idx="0">
                  <c:v>Central / South AM</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c:formatCode>
                <c:ptCount val="1"/>
                <c:pt idx="0">
                  <c:v>21.717845211084448</c:v>
                </c:pt>
              </c:numCache>
            </c:numRef>
          </c:val>
          <c:extLst>
            <c:ext xmlns:c16="http://schemas.microsoft.com/office/drawing/2014/chart" uri="{C3380CC4-5D6E-409C-BE32-E72D297353CC}">
              <c16:uniqueId val="{00000001-1946-439F-999A-037B4CBE2B19}"/>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News Gothic MT" panose="020B0503020103020203" pitchFamily="34" charset="0"/>
                <a:ea typeface="+mn-ea"/>
                <a:cs typeface="+mn-cs"/>
              </a:defRPr>
            </a:pPr>
            <a:r>
              <a:rPr lang="en-US" sz="1500" b="1" dirty="0">
                <a:solidFill>
                  <a:schemeClr val="tx1"/>
                </a:solidFill>
                <a:latin typeface="News Gothic MT" panose="020B0503020103020203" pitchFamily="34" charset="0"/>
              </a:rPr>
              <a:t>Anticipated Trip Timing</a:t>
            </a:r>
            <a:r>
              <a:rPr lang="en-US" sz="1500" b="1" baseline="0" dirty="0">
                <a:solidFill>
                  <a:schemeClr val="tx1"/>
                </a:solidFill>
                <a:latin typeface="News Gothic MT" panose="020B0503020103020203" pitchFamily="34" charset="0"/>
              </a:rPr>
              <a:t> - China</a:t>
            </a:r>
            <a:endParaRPr lang="en-US" sz="1500" b="1" dirty="0">
              <a:solidFill>
                <a:schemeClr val="tx1"/>
              </a:solidFill>
              <a:latin typeface="News Gothic MT" panose="020B0503020103020203" pitchFamily="34" charset="0"/>
            </a:endParaRP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1Q 2022</c:v>
                </c:pt>
                <c:pt idx="1">
                  <c:v>2Q 2022</c:v>
                </c:pt>
                <c:pt idx="2">
                  <c:v>3Q 2022</c:v>
                </c:pt>
                <c:pt idx="3">
                  <c:v>4Q 2022</c:v>
                </c:pt>
                <c:pt idx="4">
                  <c:v>2023</c:v>
                </c:pt>
                <c:pt idx="5">
                  <c:v>Not Sure</c:v>
                </c:pt>
              </c:strCache>
            </c:strRef>
          </c:cat>
          <c:val>
            <c:numRef>
              <c:f>Sheet1!$B$2:$B$7</c:f>
              <c:numCache>
                <c:formatCode>0</c:formatCode>
                <c:ptCount val="6"/>
                <c:pt idx="0">
                  <c:v>14.000000000000002</c:v>
                </c:pt>
                <c:pt idx="1">
                  <c:v>10</c:v>
                </c:pt>
                <c:pt idx="2">
                  <c:v>8</c:v>
                </c:pt>
                <c:pt idx="3">
                  <c:v>8</c:v>
                </c:pt>
                <c:pt idx="5">
                  <c:v>9</c:v>
                </c:pt>
              </c:numCache>
            </c:numRef>
          </c:val>
          <c:extLst>
            <c:ext xmlns:c16="http://schemas.microsoft.com/office/drawing/2014/chart" uri="{C3380CC4-5D6E-409C-BE32-E72D297353CC}">
              <c16:uniqueId val="{00000000-A230-D64D-A530-8F3E987B41BA}"/>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1Q 2022</c:v>
                </c:pt>
                <c:pt idx="1">
                  <c:v>2Q 2022</c:v>
                </c:pt>
                <c:pt idx="2">
                  <c:v>3Q 2022</c:v>
                </c:pt>
                <c:pt idx="3">
                  <c:v>4Q 2022</c:v>
                </c:pt>
                <c:pt idx="4">
                  <c:v>2023</c:v>
                </c:pt>
                <c:pt idx="5">
                  <c:v>Not Sure</c:v>
                </c:pt>
              </c:strCache>
            </c:strRef>
          </c:cat>
          <c:val>
            <c:numRef>
              <c:f>Sheet1!$C$2:$C$7</c:f>
              <c:numCache>
                <c:formatCode>General</c:formatCode>
                <c:ptCount val="6"/>
              </c:numCache>
            </c:numRef>
          </c:val>
          <c:extLst>
            <c:ext xmlns:c16="http://schemas.microsoft.com/office/drawing/2014/chart" uri="{C3380CC4-5D6E-409C-BE32-E72D297353CC}">
              <c16:uniqueId val="{00000001-A230-D64D-A530-8F3E987B41BA}"/>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1Q 2022</c:v>
                </c:pt>
                <c:pt idx="1">
                  <c:v>2Q 2022</c:v>
                </c:pt>
                <c:pt idx="2">
                  <c:v>3Q 2022</c:v>
                </c:pt>
                <c:pt idx="3">
                  <c:v>4Q 2022</c:v>
                </c:pt>
                <c:pt idx="4">
                  <c:v>2023</c:v>
                </c:pt>
                <c:pt idx="5">
                  <c:v>Not Sure</c:v>
                </c:pt>
              </c:strCache>
            </c:strRef>
          </c:cat>
          <c:val>
            <c:numRef>
              <c:f>Sheet1!$D$2:$D$7</c:f>
              <c:numCache>
                <c:formatCode>0</c:formatCode>
                <c:ptCount val="6"/>
                <c:pt idx="0">
                  <c:v>10.335983048691526</c:v>
                </c:pt>
                <c:pt idx="1">
                  <c:v>30.827133042331628</c:v>
                </c:pt>
                <c:pt idx="2">
                  <c:v>18.17483613037437</c:v>
                </c:pt>
                <c:pt idx="3">
                  <c:v>13.303750122771381</c:v>
                </c:pt>
                <c:pt idx="4">
                  <c:v>19.982997167804744</c:v>
                </c:pt>
                <c:pt idx="5">
                  <c:v>7.3753004880263635</c:v>
                </c:pt>
              </c:numCache>
            </c:numRef>
          </c:val>
          <c:extLst>
            <c:ext xmlns:c16="http://schemas.microsoft.com/office/drawing/2014/chart" uri="{C3380CC4-5D6E-409C-BE32-E72D297353CC}">
              <c16:uniqueId val="{00000001-8625-3C44-B454-9E363CB9B8A2}"/>
            </c:ext>
          </c:extLst>
        </c:ser>
        <c:dLbls>
          <c:showLegendKey val="0"/>
          <c:showVal val="0"/>
          <c:showCatName val="0"/>
          <c:showSerName val="0"/>
          <c:showPercent val="0"/>
          <c:showBubbleSize val="0"/>
        </c:dLbls>
        <c:gapWidth val="219"/>
        <c:overlap val="-27"/>
        <c:axId val="1396351664"/>
        <c:axId val="1395972816"/>
      </c:barChart>
      <c:catAx>
        <c:axId val="139635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News Gothic MT" panose="020B0503020103020203" pitchFamily="34" charset="0"/>
                <a:ea typeface="+mn-ea"/>
                <a:cs typeface="+mn-cs"/>
              </a:defRPr>
            </a:pPr>
            <a:endParaRPr lang="en-US"/>
          </a:p>
        </c:txPr>
        <c:crossAx val="1395972816"/>
        <c:crosses val="autoZero"/>
        <c:auto val="1"/>
        <c:lblAlgn val="ctr"/>
        <c:lblOffset val="100"/>
        <c:noMultiLvlLbl val="0"/>
      </c:catAx>
      <c:valAx>
        <c:axId val="1395972816"/>
        <c:scaling>
          <c:orientation val="minMax"/>
        </c:scaling>
        <c:delete val="1"/>
        <c:axPos val="l"/>
        <c:numFmt formatCode="0" sourceLinked="1"/>
        <c:majorTickMark val="none"/>
        <c:minorTickMark val="none"/>
        <c:tickLblPos val="nextTo"/>
        <c:crossAx val="139635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808180">
                    <a:lumMod val="65000"/>
                    <a:lumOff val="35000"/>
                  </a:srgbClr>
                </a:solidFill>
                <a:latin typeface="News Gothic MT" panose="020B0503020103020203" pitchFamily="34" charset="0"/>
                <a:ea typeface="+mn-ea"/>
                <a:cs typeface="+mn-cs"/>
              </a:defRPr>
            </a:pPr>
            <a:r>
              <a:rPr lang="en-US" sz="1400" dirty="0"/>
              <a:t>Likelihood to Visit California Gateway Cities</a:t>
            </a:r>
            <a:br>
              <a:rPr lang="en-US" sz="1400" dirty="0"/>
            </a:br>
            <a:r>
              <a:rPr lang="en-US" sz="1400" dirty="0"/>
              <a:t>(Among Those At Least Somewhat Likely to Visit California)</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808180">
                  <a:lumMod val="65000"/>
                  <a:lumOff val="35000"/>
                </a:srgb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Sheet1!$B$2:$B$5</c:f>
              <c:numCache>
                <c:formatCode>0</c:formatCode>
                <c:ptCount val="4"/>
                <c:pt idx="0">
                  <c:v>59.88</c:v>
                </c:pt>
                <c:pt idx="1">
                  <c:v>53.76</c:v>
                </c:pt>
                <c:pt idx="2">
                  <c:v>43.220000000000006</c:v>
                </c:pt>
                <c:pt idx="3">
                  <c:v>51.540000000000006</c:v>
                </c:pt>
              </c:numCache>
            </c:numRef>
          </c:val>
          <c:extLst>
            <c:ext xmlns:c16="http://schemas.microsoft.com/office/drawing/2014/chart" uri="{C3380CC4-5D6E-409C-BE32-E72D297353CC}">
              <c16:uniqueId val="{00000000-4277-4E47-A7E5-90D1DB6FAFFA}"/>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Sheet1!$C$2:$C$5</c:f>
              <c:numCache>
                <c:formatCode>General</c:formatCode>
                <c:ptCount val="4"/>
              </c:numCache>
            </c:numRef>
          </c:val>
          <c:extLst>
            <c:ext xmlns:c16="http://schemas.microsoft.com/office/drawing/2014/chart" uri="{C3380CC4-5D6E-409C-BE32-E72D297353CC}">
              <c16:uniqueId val="{00000002-4277-4E47-A7E5-90D1DB6FAFFA}"/>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Sheet1!$D$2:$D$5</c:f>
              <c:numCache>
                <c:formatCode>0</c:formatCode>
                <c:ptCount val="4"/>
                <c:pt idx="0">
                  <c:v>60.280128048354698</c:v>
                </c:pt>
                <c:pt idx="1">
                  <c:v>56.918751936164647</c:v>
                </c:pt>
                <c:pt idx="2">
                  <c:v>41.601228787008786</c:v>
                </c:pt>
                <c:pt idx="3">
                  <c:v>54.594355303253217</c:v>
                </c:pt>
              </c:numCache>
            </c:numRef>
          </c:val>
          <c:extLst>
            <c:ext xmlns:c16="http://schemas.microsoft.com/office/drawing/2014/chart" uri="{C3380CC4-5D6E-409C-BE32-E72D297353CC}">
              <c16:uniqueId val="{00000003-4277-4E47-A7E5-90D1DB6FAFFA}"/>
            </c:ext>
          </c:extLst>
        </c:ser>
        <c:dLbls>
          <c:showLegendKey val="0"/>
          <c:showVal val="0"/>
          <c:showCatName val="0"/>
          <c:showSerName val="0"/>
          <c:showPercent val="0"/>
          <c:showBubbleSize val="0"/>
        </c:dLbls>
        <c:gapWidth val="219"/>
        <c:overlap val="-27"/>
        <c:axId val="1469974831"/>
        <c:axId val="1489785455"/>
      </c:barChart>
      <c:catAx>
        <c:axId val="146997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785455"/>
        <c:crosses val="autoZero"/>
        <c:auto val="1"/>
        <c:lblAlgn val="ctr"/>
        <c:lblOffset val="100"/>
        <c:noMultiLvlLbl val="0"/>
      </c:catAx>
      <c:valAx>
        <c:axId val="1489785455"/>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69974831"/>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Purposes(s</a:t>
            </a:r>
            <a:r>
              <a:rPr lang="en-US" sz="1400" baseline="0" dirty="0"/>
              <a:t>) of Trip(s) to California</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Sheet1!$B$2:$B$5</c:f>
              <c:numCache>
                <c:formatCode>0</c:formatCode>
                <c:ptCount val="4"/>
                <c:pt idx="0">
                  <c:v>88.385826771653569</c:v>
                </c:pt>
                <c:pt idx="1">
                  <c:v>18.897637795275575</c:v>
                </c:pt>
                <c:pt idx="2">
                  <c:v>12.795275590551199</c:v>
                </c:pt>
                <c:pt idx="3">
                  <c:v>6.4960629921259896</c:v>
                </c:pt>
              </c:numCache>
            </c:numRef>
          </c:val>
          <c:extLst>
            <c:ext xmlns:c16="http://schemas.microsoft.com/office/drawing/2014/chart" uri="{C3380CC4-5D6E-409C-BE32-E72D297353CC}">
              <c16:uniqueId val="{00000000-4AC1-4048-B22A-B28106192F30}"/>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Sheet1!$C$2:$C$5</c:f>
              <c:numCache>
                <c:formatCode>General</c:formatCode>
                <c:ptCount val="4"/>
              </c:numCache>
            </c:numRef>
          </c:val>
          <c:extLst>
            <c:ext xmlns:c16="http://schemas.microsoft.com/office/drawing/2014/chart" uri="{C3380CC4-5D6E-409C-BE32-E72D297353CC}">
              <c16:uniqueId val="{00000001-4AC1-4048-B22A-B28106192F30}"/>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Sheet1!$D$2:$D$5</c:f>
              <c:numCache>
                <c:formatCode>0</c:formatCode>
                <c:ptCount val="4"/>
                <c:pt idx="0">
                  <c:v>94.56489023011089</c:v>
                </c:pt>
                <c:pt idx="1">
                  <c:v>16.676461751370482</c:v>
                </c:pt>
                <c:pt idx="2">
                  <c:v>11.300120875801165</c:v>
                </c:pt>
                <c:pt idx="3">
                  <c:v>2.0931514930073702</c:v>
                </c:pt>
              </c:numCache>
            </c:numRef>
          </c:val>
          <c:extLst>
            <c:ext xmlns:c16="http://schemas.microsoft.com/office/drawing/2014/chart" uri="{C3380CC4-5D6E-409C-BE32-E72D297353CC}">
              <c16:uniqueId val="{00000002-4AC1-4048-B22A-B28106192F30}"/>
            </c:ext>
          </c:extLst>
        </c:ser>
        <c:dLbls>
          <c:showLegendKey val="0"/>
          <c:showVal val="0"/>
          <c:showCatName val="0"/>
          <c:showSerName val="0"/>
          <c:showPercent val="0"/>
          <c:showBubbleSize val="0"/>
        </c:dLbls>
        <c:gapWidth val="219"/>
        <c:overlap val="-27"/>
        <c:axId val="1469974831"/>
        <c:axId val="1489785455"/>
      </c:barChart>
      <c:catAx>
        <c:axId val="146997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785455"/>
        <c:crosses val="autoZero"/>
        <c:auto val="1"/>
        <c:lblAlgn val="ctr"/>
        <c:lblOffset val="100"/>
        <c:noMultiLvlLbl val="0"/>
      </c:catAx>
      <c:valAx>
        <c:axId val="1489785455"/>
        <c:scaling>
          <c:orientation val="minMax"/>
          <c:max val="11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69974831"/>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Intend to Book Trip to California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Ctrip</c:v>
                </c:pt>
                <c:pt idx="1">
                  <c:v>Use a travel agency or travel advisor</c:v>
                </c:pt>
                <c:pt idx="2">
                  <c:v>Book through a site such as Airbnb, VRBO, etc.</c:v>
                </c:pt>
                <c:pt idx="3">
                  <c:v>Book directly with hotel/airline online or via an app</c:v>
                </c:pt>
                <c:pt idx="4">
                  <c:v>Book through an online travel agency such as Expedia, TripAdvisor or Booking.com</c:v>
                </c:pt>
                <c:pt idx="5">
                  <c:v>Alitrip</c:v>
                </c:pt>
                <c:pt idx="6">
                  <c:v>WeChat</c:v>
                </c:pt>
                <c:pt idx="7">
                  <c:v>Book through credit card/airline program loyalty points</c:v>
                </c:pt>
                <c:pt idx="8">
                  <c:v>Baidu</c:v>
                </c:pt>
                <c:pt idx="9">
                  <c:v>Call property/airline directly</c:v>
                </c:pt>
                <c:pt idx="10">
                  <c:v>Weibo</c:v>
                </c:pt>
              </c:strCache>
            </c:strRef>
          </c:cat>
          <c:val>
            <c:numRef>
              <c:f>Sheet1!$B$2:$B$12</c:f>
              <c:numCache>
                <c:formatCode>0</c:formatCode>
                <c:ptCount val="11"/>
                <c:pt idx="0">
                  <c:v>65.552519414630368</c:v>
                </c:pt>
                <c:pt idx="1">
                  <c:v>45.397079021864485</c:v>
                </c:pt>
                <c:pt idx="2">
                  <c:v>42.392923553647996</c:v>
                </c:pt>
                <c:pt idx="3">
                  <c:v>41.702988322157552</c:v>
                </c:pt>
                <c:pt idx="4">
                  <c:v>39.139521748159069</c:v>
                </c:pt>
                <c:pt idx="5">
                  <c:v>36.816123936757293</c:v>
                </c:pt>
                <c:pt idx="6">
                  <c:v>35.763267802016422</c:v>
                </c:pt>
                <c:pt idx="7">
                  <c:v>25.010264884181289</c:v>
                </c:pt>
                <c:pt idx="8">
                  <c:v>23.118699559018118</c:v>
                </c:pt>
                <c:pt idx="9">
                  <c:v>20.881764756263287</c:v>
                </c:pt>
                <c:pt idx="10">
                  <c:v>20.618188804830822</c:v>
                </c:pt>
              </c:numCache>
            </c:numRef>
          </c:val>
          <c:extLst>
            <c:ext xmlns:c16="http://schemas.microsoft.com/office/drawing/2014/chart" uri="{C3380CC4-5D6E-409C-BE32-E72D297353CC}">
              <c16:uniqueId val="{00000000-C498-7D46-A395-A789D649118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max val="8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a:t>Aware of U.S. Vaccination Requirement?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AF5-254F-9DDE-D870F692FA42}"/>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2-DAF5-254F-9DDE-D870F692FA42}"/>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F5-254F-9DDE-D870F692FA42}"/>
                </c:ext>
              </c:extLst>
            </c:dLbl>
            <c:dLbl>
              <c:idx val="1"/>
              <c:delete val="1"/>
              <c:extLst>
                <c:ext xmlns:c15="http://schemas.microsoft.com/office/drawing/2012/chart" uri="{CE6537A1-D6FC-4f65-9D91-7224C49458BB}"/>
                <c:ext xmlns:c16="http://schemas.microsoft.com/office/drawing/2014/chart" uri="{C3380CC4-5D6E-409C-BE32-E72D297353CC}">
                  <c16:uniqueId val="{00000002-DAF5-254F-9DDE-D870F692FA4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Aware</c:v>
                </c:pt>
                <c:pt idx="1">
                  <c:v>Not</c:v>
                </c:pt>
              </c:strCache>
            </c:strRef>
          </c:cat>
          <c:val>
            <c:numRef>
              <c:f>Sheet1!$B$2:$B$3</c:f>
              <c:numCache>
                <c:formatCode>0.0</c:formatCode>
                <c:ptCount val="2"/>
                <c:pt idx="0">
                  <c:v>77.131086792857829</c:v>
                </c:pt>
                <c:pt idx="1">
                  <c:v>22.868913207141993</c:v>
                </c:pt>
              </c:numCache>
            </c:numRef>
          </c:val>
          <c:extLst>
            <c:ext xmlns:c16="http://schemas.microsoft.com/office/drawing/2014/chart" uri="{C3380CC4-5D6E-409C-BE32-E72D297353CC}">
              <c16:uniqueId val="{00000000-DAF5-254F-9DDE-D870F692FA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Impact of Own Country’s Travel Regulations on Trip Planning?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manualLayout>
          <c:layoutTarget val="inner"/>
          <c:xMode val="edge"/>
          <c:yMode val="edge"/>
          <c:x val="4.7753195945102599E-2"/>
          <c:y val="0.12510239749711463"/>
          <c:w val="0.73176890546250084"/>
          <c:h val="0.73641175244130441"/>
        </c:manualLayout>
      </c:layout>
      <c:barChart>
        <c:barDir val="col"/>
        <c:grouping val="stacked"/>
        <c:varyColors val="0"/>
        <c:ser>
          <c:idx val="0"/>
          <c:order val="0"/>
          <c:tx>
            <c:strRef>
              <c:f>Sheet1!$A$2</c:f>
              <c:strCache>
                <c:ptCount val="1"/>
                <c:pt idx="0">
                  <c:v>The regulations are stopping me from planning a trip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Australia</c:v>
                </c:pt>
                <c:pt idx="1">
                  <c:v>Canada</c:v>
                </c:pt>
                <c:pt idx="2">
                  <c:v>China</c:v>
                </c:pt>
                <c:pt idx="3">
                  <c:v>France</c:v>
                </c:pt>
                <c:pt idx="4">
                  <c:v>Germany</c:v>
                </c:pt>
                <c:pt idx="5">
                  <c:v>Japan</c:v>
                </c:pt>
                <c:pt idx="6">
                  <c:v>Mexico</c:v>
                </c:pt>
                <c:pt idx="7">
                  <c:v>South
Korea</c:v>
                </c:pt>
                <c:pt idx="8">
                  <c:v>UK</c:v>
                </c:pt>
              </c:strCache>
            </c:strRef>
          </c:cat>
          <c:val>
            <c:numRef>
              <c:f>Sheet1!$B$2:$J$2</c:f>
              <c:numCache>
                <c:formatCode>0</c:formatCode>
                <c:ptCount val="9"/>
                <c:pt idx="0">
                  <c:v>14.451827242524917</c:v>
                </c:pt>
                <c:pt idx="1">
                  <c:v>17.096774193548388</c:v>
                </c:pt>
                <c:pt idx="2">
                  <c:v>12.295822278649938</c:v>
                </c:pt>
                <c:pt idx="3">
                  <c:v>15.016501650165019</c:v>
                </c:pt>
                <c:pt idx="4">
                  <c:v>16.229508196721312</c:v>
                </c:pt>
                <c:pt idx="5">
                  <c:v>33.956386292834893</c:v>
                </c:pt>
                <c:pt idx="6">
                  <c:v>10.82035706778105</c:v>
                </c:pt>
                <c:pt idx="7">
                  <c:v>17.685950413223139</c:v>
                </c:pt>
                <c:pt idx="8">
                  <c:v>12.191103789126853</c:v>
                </c:pt>
              </c:numCache>
            </c:numRef>
          </c:val>
          <c:extLst>
            <c:ext xmlns:c16="http://schemas.microsoft.com/office/drawing/2014/chart" uri="{C3380CC4-5D6E-409C-BE32-E72D297353CC}">
              <c16:uniqueId val="{00000000-CA7B-894D-AF71-E9384456D028}"/>
            </c:ext>
          </c:extLst>
        </c:ser>
        <c:ser>
          <c:idx val="1"/>
          <c:order val="1"/>
          <c:tx>
            <c:strRef>
              <c:f>Sheet1!$A$3</c:f>
              <c:strCache>
                <c:ptCount val="1"/>
                <c:pt idx="0">
                  <c:v>The regulations make it much less likely for me to plan a trip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Australia</c:v>
                </c:pt>
                <c:pt idx="1">
                  <c:v>Canada</c:v>
                </c:pt>
                <c:pt idx="2">
                  <c:v>China</c:v>
                </c:pt>
                <c:pt idx="3">
                  <c:v>France</c:v>
                </c:pt>
                <c:pt idx="4">
                  <c:v>Germany</c:v>
                </c:pt>
                <c:pt idx="5">
                  <c:v>Japan</c:v>
                </c:pt>
                <c:pt idx="6">
                  <c:v>Mexico</c:v>
                </c:pt>
                <c:pt idx="7">
                  <c:v>South
Korea</c:v>
                </c:pt>
                <c:pt idx="8">
                  <c:v>UK</c:v>
                </c:pt>
              </c:strCache>
            </c:strRef>
          </c:cat>
          <c:val>
            <c:numRef>
              <c:f>Sheet1!$B$3:$J$3</c:f>
              <c:numCache>
                <c:formatCode>0</c:formatCode>
                <c:ptCount val="9"/>
                <c:pt idx="0">
                  <c:v>40.199335548172755</c:v>
                </c:pt>
                <c:pt idx="1">
                  <c:v>49.677419354838712</c:v>
                </c:pt>
                <c:pt idx="2">
                  <c:v>45.630653961959005</c:v>
                </c:pt>
                <c:pt idx="3">
                  <c:v>28.217821782178216</c:v>
                </c:pt>
                <c:pt idx="4">
                  <c:v>34.754098360655739</c:v>
                </c:pt>
                <c:pt idx="5">
                  <c:v>47.819314641744548</c:v>
                </c:pt>
                <c:pt idx="6">
                  <c:v>26.911764455808836</c:v>
                </c:pt>
                <c:pt idx="7">
                  <c:v>50.743801652892564</c:v>
                </c:pt>
                <c:pt idx="8">
                  <c:v>43.657331136738058</c:v>
                </c:pt>
              </c:numCache>
            </c:numRef>
          </c:val>
          <c:extLst>
            <c:ext xmlns:c16="http://schemas.microsoft.com/office/drawing/2014/chart" uri="{C3380CC4-5D6E-409C-BE32-E72D297353CC}">
              <c16:uniqueId val="{00000001-CA7B-894D-AF71-E9384456D028}"/>
            </c:ext>
          </c:extLst>
        </c:ser>
        <c:ser>
          <c:idx val="2"/>
          <c:order val="2"/>
          <c:tx>
            <c:strRef>
              <c:f>Sheet1!$A$4</c:f>
              <c:strCache>
                <c:ptCount val="1"/>
                <c:pt idx="0">
                  <c:v>The regulations have no impact on my likelihood to plan a trip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Australia</c:v>
                </c:pt>
                <c:pt idx="1">
                  <c:v>Canada</c:v>
                </c:pt>
                <c:pt idx="2">
                  <c:v>China</c:v>
                </c:pt>
                <c:pt idx="3">
                  <c:v>France</c:v>
                </c:pt>
                <c:pt idx="4">
                  <c:v>Germany</c:v>
                </c:pt>
                <c:pt idx="5">
                  <c:v>Japan</c:v>
                </c:pt>
                <c:pt idx="6">
                  <c:v>Mexico</c:v>
                </c:pt>
                <c:pt idx="7">
                  <c:v>South
Korea</c:v>
                </c:pt>
                <c:pt idx="8">
                  <c:v>UK</c:v>
                </c:pt>
              </c:strCache>
            </c:strRef>
          </c:cat>
          <c:val>
            <c:numRef>
              <c:f>Sheet1!$B$4:$J$4</c:f>
              <c:numCache>
                <c:formatCode>0</c:formatCode>
                <c:ptCount val="9"/>
                <c:pt idx="0">
                  <c:v>45.348837209302324</c:v>
                </c:pt>
                <c:pt idx="1">
                  <c:v>33.225806451612904</c:v>
                </c:pt>
                <c:pt idx="2">
                  <c:v>42.073523759390625</c:v>
                </c:pt>
                <c:pt idx="3">
                  <c:v>56.765676567656762</c:v>
                </c:pt>
                <c:pt idx="4">
                  <c:v>49.016393442622949</c:v>
                </c:pt>
                <c:pt idx="5">
                  <c:v>18.22429906542056</c:v>
                </c:pt>
                <c:pt idx="6">
                  <c:v>62.267878476409813</c:v>
                </c:pt>
                <c:pt idx="7">
                  <c:v>31.5702479338843</c:v>
                </c:pt>
                <c:pt idx="8">
                  <c:v>44.151565074135092</c:v>
                </c:pt>
              </c:numCache>
            </c:numRef>
          </c:val>
          <c:extLst>
            <c:ext xmlns:c16="http://schemas.microsoft.com/office/drawing/2014/chart" uri="{C3380CC4-5D6E-409C-BE32-E72D297353CC}">
              <c16:uniqueId val="{00000003-CA7B-894D-AF71-E9384456D028}"/>
            </c:ext>
          </c:extLst>
        </c:ser>
        <c:dLbls>
          <c:showLegendKey val="0"/>
          <c:showVal val="0"/>
          <c:showCatName val="0"/>
          <c:showSerName val="0"/>
          <c:showPercent val="0"/>
          <c:showBubbleSize val="0"/>
        </c:dLbls>
        <c:gapWidth val="150"/>
        <c:overlap val="100"/>
        <c:axId val="743280640"/>
        <c:axId val="676291104"/>
      </c:barChart>
      <c:catAx>
        <c:axId val="74328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676291104"/>
        <c:crosses val="autoZero"/>
        <c:auto val="1"/>
        <c:lblAlgn val="ctr"/>
        <c:lblOffset val="100"/>
        <c:noMultiLvlLbl val="0"/>
      </c:catAx>
      <c:valAx>
        <c:axId val="676291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743280640"/>
        <c:crosses val="autoZero"/>
        <c:crossBetween val="between"/>
        <c:majorUnit val="25"/>
      </c:valAx>
      <c:spPr>
        <a:noFill/>
        <a:ln>
          <a:noFill/>
        </a:ln>
        <a:effectLst/>
      </c:spPr>
    </c:plotArea>
    <c:legend>
      <c:legendPos val="r"/>
      <c:layout>
        <c:manualLayout>
          <c:xMode val="edge"/>
          <c:yMode val="edge"/>
          <c:x val="0.80017853565278707"/>
          <c:y val="0.21891306036645297"/>
          <c:w val="0.19076272367443919"/>
          <c:h val="0.606985527858631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confident</a:t>
            </a:r>
            <a:r>
              <a:rPr lang="en-US" sz="1400" baseline="0" dirty="0"/>
              <a:t> are you that you can show proof of your vaccination status?</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confident – I have shown my vaccination status for other trips or events</c:v>
                </c:pt>
                <c:pt idx="1">
                  <c:v>Fairly confident</c:v>
                </c:pt>
                <c:pt idx="2">
                  <c:v>Not sure</c:v>
                </c:pt>
                <c:pt idx="3">
                  <c:v>I’m not vaccinated or refuse to show proof</c:v>
                </c:pt>
              </c:strCache>
            </c:strRef>
          </c:cat>
          <c:val>
            <c:numRef>
              <c:f>Sheet1!$B$2:$B$5</c:f>
              <c:numCache>
                <c:formatCode>0</c:formatCode>
                <c:ptCount val="4"/>
                <c:pt idx="0">
                  <c:v>61.116220435023784</c:v>
                </c:pt>
                <c:pt idx="1">
                  <c:v>32.948314320220888</c:v>
                </c:pt>
                <c:pt idx="2">
                  <c:v>4.8728319764874897</c:v>
                </c:pt>
                <c:pt idx="3">
                  <c:v>1.0626332682674842</c:v>
                </c:pt>
              </c:numCache>
            </c:numRef>
          </c:val>
          <c:extLst>
            <c:ext xmlns:c16="http://schemas.microsoft.com/office/drawing/2014/chart" uri="{C3380CC4-5D6E-409C-BE32-E72D297353CC}">
              <c16:uniqueId val="{00000000-9A5A-CE48-80FA-D284D21CAA78}"/>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Aware of Your Own Country’s Travel Requirements?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17C-DF41-8269-BDE8AAAFDB93}"/>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C17C-DF41-8269-BDE8AAAFDB93}"/>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7C-DF41-8269-BDE8AAAFDB93}"/>
                </c:ext>
              </c:extLst>
            </c:dLbl>
            <c:dLbl>
              <c:idx val="1"/>
              <c:delete val="1"/>
              <c:extLst>
                <c:ext xmlns:c15="http://schemas.microsoft.com/office/drawing/2012/chart" uri="{CE6537A1-D6FC-4f65-9D91-7224C49458BB}"/>
                <c:ext xmlns:c16="http://schemas.microsoft.com/office/drawing/2014/chart" uri="{C3380CC4-5D6E-409C-BE32-E72D297353CC}">
                  <c16:uniqueId val="{00000003-C17C-DF41-8269-BDE8AAAFDB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0</c:formatCode>
                <c:ptCount val="2"/>
                <c:pt idx="0">
                  <c:v>75.452723268655276</c:v>
                </c:pt>
                <c:pt idx="1">
                  <c:v>24.547276731344493</c:v>
                </c:pt>
              </c:numCache>
            </c:numRef>
          </c:val>
          <c:extLst>
            <c:ext xmlns:c16="http://schemas.microsoft.com/office/drawing/2014/chart" uri="{C3380CC4-5D6E-409C-BE32-E72D297353CC}">
              <c16:uniqueId val="{00000004-C17C-DF41-8269-BDE8AAAFDB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Impact of Own Country’s Regulations on International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regulations are stopping me from planning a trip</c:v>
                </c:pt>
                <c:pt idx="1">
                  <c:v>The regulations make it much less likely for me to plan a trip</c:v>
                </c:pt>
                <c:pt idx="2">
                  <c:v>The regulations have no impact on my likelihood to plan a trip</c:v>
                </c:pt>
              </c:strCache>
            </c:strRef>
          </c:cat>
          <c:val>
            <c:numRef>
              <c:f>Sheet1!$B$2:$B$4</c:f>
              <c:numCache>
                <c:formatCode>0</c:formatCode>
                <c:ptCount val="3"/>
                <c:pt idx="0">
                  <c:v>12.295822278649938</c:v>
                </c:pt>
                <c:pt idx="1">
                  <c:v>45.630653961959005</c:v>
                </c:pt>
                <c:pt idx="2">
                  <c:v>42.073523759390625</c:v>
                </c:pt>
              </c:numCache>
            </c:numRef>
          </c:val>
          <c:extLst>
            <c:ext xmlns:c16="http://schemas.microsoft.com/office/drawing/2014/chart" uri="{C3380CC4-5D6E-409C-BE32-E72D297353CC}">
              <c16:uniqueId val="{00000000-B675-5444-806D-B5950D60A70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Have Unused Travel Credits </a:t>
            </a:r>
            <a:br>
              <a:rPr lang="en-US" sz="1400" dirty="0"/>
            </a:br>
            <a:r>
              <a:rPr lang="en-US" sz="1400" dirty="0"/>
              <a:t>from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110-E646-810E-D5BD91733ACB}"/>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9110-E646-810E-D5BD91733ACB}"/>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10-E646-810E-D5BD91733ACB}"/>
                </c:ext>
              </c:extLst>
            </c:dLbl>
            <c:dLbl>
              <c:idx val="1"/>
              <c:delete val="1"/>
              <c:extLst>
                <c:ext xmlns:c15="http://schemas.microsoft.com/office/drawing/2012/chart" uri="{CE6537A1-D6FC-4f65-9D91-7224C49458BB}"/>
                <c:ext xmlns:c16="http://schemas.microsoft.com/office/drawing/2014/chart" uri="{C3380CC4-5D6E-409C-BE32-E72D297353CC}">
                  <c16:uniqueId val="{00000003-9110-E646-810E-D5BD91733A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0</c:formatCode>
                <c:ptCount val="2"/>
                <c:pt idx="0">
                  <c:v>52.431000641199475</c:v>
                </c:pt>
                <c:pt idx="1">
                  <c:v>47.568999358800049</c:v>
                </c:pt>
              </c:numCache>
            </c:numRef>
          </c:val>
          <c:extLst>
            <c:ext xmlns:c16="http://schemas.microsoft.com/office/drawing/2014/chart" uri="{C3380CC4-5D6E-409C-BE32-E72D297353CC}">
              <c16:uniqueId val="{00000004-9110-E646-810E-D5BD91733A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Available Vacation Time for 2022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have the same amount of vacation days compared to pre-pandemic</c:v>
                </c:pt>
                <c:pt idx="1">
                  <c:v>I have less vacation days compared to pre-pandemic</c:v>
                </c:pt>
                <c:pt idx="2">
                  <c:v>I have more vacation days compared to pre-pandemic due to unused/extra days that I have saved up</c:v>
                </c:pt>
              </c:strCache>
            </c:strRef>
          </c:cat>
          <c:val>
            <c:numRef>
              <c:f>Sheet1!$B$2:$B$4</c:f>
              <c:numCache>
                <c:formatCode>0</c:formatCode>
                <c:ptCount val="3"/>
                <c:pt idx="0">
                  <c:v>38.187841545720943</c:v>
                </c:pt>
                <c:pt idx="1">
                  <c:v>22.47306283987556</c:v>
                </c:pt>
                <c:pt idx="2">
                  <c:v>39.339095614403185</c:v>
                </c:pt>
              </c:numCache>
            </c:numRef>
          </c:val>
          <c:extLst>
            <c:ext xmlns:c16="http://schemas.microsoft.com/office/drawing/2014/chart" uri="{C3380CC4-5D6E-409C-BE32-E72D297353CC}">
              <c16:uniqueId val="{00000000-756B-DA4F-9670-358ADC0B17E3}"/>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Have B2 Visa?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4FE-6E48-800C-E23B16EB789C}"/>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54FE-6E48-800C-E23B16EB789C}"/>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FE-6E48-800C-E23B16EB789C}"/>
                </c:ext>
              </c:extLst>
            </c:dLbl>
            <c:dLbl>
              <c:idx val="1"/>
              <c:delete val="1"/>
              <c:extLst>
                <c:ext xmlns:c15="http://schemas.microsoft.com/office/drawing/2012/chart" uri="{CE6537A1-D6FC-4f65-9D91-7224C49458BB}"/>
                <c:ext xmlns:c16="http://schemas.microsoft.com/office/drawing/2014/chart" uri="{C3380CC4-5D6E-409C-BE32-E72D297353CC}">
                  <c16:uniqueId val="{00000003-54FE-6E48-800C-E23B16EB789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54FE-6E48-800C-E23B16EB789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When will B2 Visa Expire?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Sheet1!$A$2</c:f>
              <c:strCache>
                <c:ptCount val="1"/>
                <c:pt idx="0">
                  <c:v>When Expiring</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Within next 6 months</c:v>
                </c:pt>
                <c:pt idx="1">
                  <c:v>6 months to a year</c:v>
                </c:pt>
                <c:pt idx="2">
                  <c:v>In 1-2 years</c:v>
                </c:pt>
                <c:pt idx="3">
                  <c:v>In 2-5 years</c:v>
                </c:pt>
                <c:pt idx="4">
                  <c:v>5 Years/+</c:v>
                </c:pt>
              </c:strCache>
            </c:strRef>
          </c:cat>
          <c:val>
            <c:numRef>
              <c:f>Sheet1!$B$2:$F$2</c:f>
              <c:numCache>
                <c:formatCode>General</c:formatCode>
                <c:ptCount val="5"/>
                <c:pt idx="0">
                  <c:v>5</c:v>
                </c:pt>
                <c:pt idx="1">
                  <c:v>32</c:v>
                </c:pt>
                <c:pt idx="2">
                  <c:v>36</c:v>
                </c:pt>
                <c:pt idx="3">
                  <c:v>18</c:v>
                </c:pt>
                <c:pt idx="4">
                  <c:v>9</c:v>
                </c:pt>
              </c:numCache>
            </c:numRef>
          </c:val>
          <c:extLst>
            <c:ext xmlns:c16="http://schemas.microsoft.com/office/drawing/2014/chart" uri="{C3380CC4-5D6E-409C-BE32-E72D297353CC}">
              <c16:uniqueId val="{00000000-E6AC-4543-AEE2-8187EC257860}"/>
            </c:ext>
          </c:extLst>
        </c:ser>
        <c:dLbls>
          <c:showLegendKey val="0"/>
          <c:showVal val="0"/>
          <c:showCatName val="0"/>
          <c:showSerName val="0"/>
          <c:showPercent val="0"/>
          <c:showBubbleSize val="0"/>
        </c:dLbls>
        <c:gapWidth val="157"/>
        <c:overlap val="-27"/>
        <c:axId val="1564068463"/>
        <c:axId val="1563488895"/>
      </c:barChart>
      <c:catAx>
        <c:axId val="1564068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63488895"/>
        <c:crosses val="autoZero"/>
        <c:auto val="1"/>
        <c:lblAlgn val="ctr"/>
        <c:lblOffset val="100"/>
        <c:noMultiLvlLbl val="0"/>
      </c:catAx>
      <c:valAx>
        <c:axId val="1563488895"/>
        <c:scaling>
          <c:orientation val="minMax"/>
          <c:max val="5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64068463"/>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a:t>How easy/difficult will it be to get new/renewed visa?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manualLayout>
          <c:layoutTarget val="inner"/>
          <c:xMode val="edge"/>
          <c:yMode val="edge"/>
          <c:x val="3.1155017061664854E-2"/>
          <c:y val="0.32284799438084111"/>
          <c:w val="0.93768996587667031"/>
          <c:h val="0.4941542970740051"/>
        </c:manualLayout>
      </c:layout>
      <c:barChart>
        <c:barDir val="bar"/>
        <c:grouping val="stacked"/>
        <c:varyColors val="0"/>
        <c:ser>
          <c:idx val="0"/>
          <c:order val="0"/>
          <c:tx>
            <c:strRef>
              <c:f>Sheet1!$B$1</c:f>
              <c:strCache>
                <c:ptCount val="1"/>
                <c:pt idx="0">
                  <c:v>Very easy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16</c:v>
                </c:pt>
              </c:numCache>
            </c:numRef>
          </c:val>
          <c:extLst>
            <c:ext xmlns:c16="http://schemas.microsoft.com/office/drawing/2014/chart" uri="{C3380CC4-5D6E-409C-BE32-E72D297353CC}">
              <c16:uniqueId val="{00000000-19EA-B348-AC2C-14FB8E1CBF1B}"/>
            </c:ext>
          </c:extLst>
        </c:ser>
        <c:ser>
          <c:idx val="1"/>
          <c:order val="1"/>
          <c:tx>
            <c:strRef>
              <c:f>Sheet1!$C$1</c:f>
              <c:strCache>
                <c:ptCount val="1"/>
                <c:pt idx="0">
                  <c:v>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19</c:v>
                </c:pt>
              </c:numCache>
            </c:numRef>
          </c:val>
          <c:extLst>
            <c:ext xmlns:c16="http://schemas.microsoft.com/office/drawing/2014/chart" uri="{C3380CC4-5D6E-409C-BE32-E72D297353CC}">
              <c16:uniqueId val="{00000001-19EA-B348-AC2C-14FB8E1CBF1B}"/>
            </c:ext>
          </c:extLst>
        </c:ser>
        <c:ser>
          <c:idx val="2"/>
          <c:order val="2"/>
          <c:tx>
            <c:strRef>
              <c:f>Sheet1!$D$1</c:f>
              <c:strCache>
                <c:ptCount val="1"/>
                <c:pt idx="0">
                  <c:v>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40</c:v>
                </c:pt>
              </c:numCache>
            </c:numRef>
          </c:val>
          <c:extLst>
            <c:ext xmlns:c16="http://schemas.microsoft.com/office/drawing/2014/chart" uri="{C3380CC4-5D6E-409C-BE32-E72D297353CC}">
              <c16:uniqueId val="{00000002-19EA-B348-AC2C-14FB8E1CBF1B}"/>
            </c:ext>
          </c:extLst>
        </c:ser>
        <c:ser>
          <c:idx val="3"/>
          <c:order val="3"/>
          <c:tx>
            <c:strRef>
              <c:f>Sheet1!$E$1</c:f>
              <c:strCache>
                <c:ptCount val="1"/>
                <c:pt idx="0">
                  <c:v>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General</c:formatCode>
                <c:ptCount val="1"/>
                <c:pt idx="0">
                  <c:v>14</c:v>
                </c:pt>
              </c:numCache>
            </c:numRef>
          </c:val>
          <c:extLst>
            <c:ext xmlns:c16="http://schemas.microsoft.com/office/drawing/2014/chart" uri="{C3380CC4-5D6E-409C-BE32-E72D297353CC}">
              <c16:uniqueId val="{00000004-19EA-B348-AC2C-14FB8E1CBF1B}"/>
            </c:ext>
          </c:extLst>
        </c:ser>
        <c:ser>
          <c:idx val="4"/>
          <c:order val="4"/>
          <c:tx>
            <c:strRef>
              <c:f>Sheet1!$F$1</c:f>
              <c:strCache>
                <c:ptCount val="1"/>
                <c:pt idx="0">
                  <c:v>Very difficult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12</c:v>
                </c:pt>
              </c:numCache>
            </c:numRef>
          </c:val>
          <c:extLst>
            <c:ext xmlns:c16="http://schemas.microsoft.com/office/drawing/2014/chart" uri="{C3380CC4-5D6E-409C-BE32-E72D297353CC}">
              <c16:uniqueId val="{00000005-19EA-B348-AC2C-14FB8E1CBF1B}"/>
            </c:ext>
          </c:extLst>
        </c:ser>
        <c:dLbls>
          <c:showLegendKey val="0"/>
          <c:showVal val="0"/>
          <c:showCatName val="0"/>
          <c:showSerName val="0"/>
          <c:showPercent val="0"/>
          <c:showBubbleSize val="0"/>
        </c:dLbls>
        <c:gapWidth val="96"/>
        <c:overlap val="100"/>
        <c:axId val="1358259071"/>
        <c:axId val="1455635519"/>
      </c:barChart>
      <c:catAx>
        <c:axId val="1358259071"/>
        <c:scaling>
          <c:orientation val="minMax"/>
        </c:scaling>
        <c:delete val="1"/>
        <c:axPos val="l"/>
        <c:numFmt formatCode="General" sourceLinked="1"/>
        <c:majorTickMark val="none"/>
        <c:minorTickMark val="none"/>
        <c:tickLblPos val="nextTo"/>
        <c:crossAx val="1455635519"/>
        <c:crosses val="autoZero"/>
        <c:auto val="1"/>
        <c:lblAlgn val="ctr"/>
        <c:lblOffset val="100"/>
        <c:noMultiLvlLbl val="0"/>
      </c:catAx>
      <c:valAx>
        <c:axId val="1455635519"/>
        <c:scaling>
          <c:orientation val="minMax"/>
          <c:max val="100"/>
        </c:scaling>
        <c:delete val="0"/>
        <c:axPos val="b"/>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259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Safety</a:t>
            </a:r>
            <a:r>
              <a:rPr lang="en-US" sz="1600" baseline="0" dirty="0"/>
              <a:t> Protocols Matter </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want to know there are some safety protocols in place [unless infection rates are extremely low]</c:v>
                </c:pt>
                <c:pt idx="1">
                  <c:v>Yes, it matters – I want to have as little or no safety protocols in place</c:v>
                </c:pt>
                <c:pt idx="2">
                  <c:v>No – the protocols don’t matter to my destination choice either way</c:v>
                </c:pt>
              </c:strCache>
            </c:strRef>
          </c:cat>
          <c:val>
            <c:numRef>
              <c:f>Sheet1!$B$2:$B$4</c:f>
              <c:numCache>
                <c:formatCode>0</c:formatCode>
                <c:ptCount val="3"/>
                <c:pt idx="0">
                  <c:v>75.059982637654912</c:v>
                </c:pt>
                <c:pt idx="1">
                  <c:v>18.36174034095577</c:v>
                </c:pt>
                <c:pt idx="2">
                  <c:v>6.5782770213890869</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Rate of Infection/Vaccination Rates Matter</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would avoid destinations that have high infection rates/that are experiencing a “surge” in new cases</c:v>
                </c:pt>
                <c:pt idx="1">
                  <c:v>Yes, it matters – I would avoid destinations that have very low levels of vaccination rates</c:v>
                </c:pt>
                <c:pt idx="2">
                  <c:v>No – I’m not concerned about the infection rate or level of vaccination where I plan to visit</c:v>
                </c:pt>
              </c:strCache>
            </c:strRef>
          </c:cat>
          <c:val>
            <c:numRef>
              <c:f>Sheet1!$B$2:$B$4</c:f>
              <c:numCache>
                <c:formatCode>0</c:formatCode>
                <c:ptCount val="3"/>
                <c:pt idx="0">
                  <c:v>71.916450658807847</c:v>
                </c:pt>
                <c:pt idx="1">
                  <c:v>21.804897760526689</c:v>
                </c:pt>
                <c:pt idx="2">
                  <c:v>6.278651580665243</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dirty="0"/>
              <a:t>Do Safety Protocols and Infection or Vaccination Rates </a:t>
            </a:r>
            <a:br>
              <a:rPr lang="en-US" dirty="0"/>
            </a:br>
            <a:r>
              <a:rPr lang="en-US" dirty="0"/>
              <a:t>Matter in Destination Selection?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Sheet1!$A$2</c:f>
              <c:strCache>
                <c:ptCount val="1"/>
                <c:pt idx="0">
                  <c:v>Safety prococols matter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Australia</c:v>
                </c:pt>
                <c:pt idx="1">
                  <c:v>Canada</c:v>
                </c:pt>
                <c:pt idx="2">
                  <c:v>China</c:v>
                </c:pt>
                <c:pt idx="3">
                  <c:v>France</c:v>
                </c:pt>
                <c:pt idx="4">
                  <c:v>Germany</c:v>
                </c:pt>
                <c:pt idx="5">
                  <c:v>Japan</c:v>
                </c:pt>
                <c:pt idx="6">
                  <c:v>Mexico</c:v>
                </c:pt>
                <c:pt idx="7">
                  <c:v>South
Korea</c:v>
                </c:pt>
                <c:pt idx="8">
                  <c:v>UK</c:v>
                </c:pt>
              </c:strCache>
            </c:strRef>
          </c:cat>
          <c:val>
            <c:numRef>
              <c:f>Sheet1!$B$2:$J$2</c:f>
              <c:numCache>
                <c:formatCode>0</c:formatCode>
                <c:ptCount val="9"/>
                <c:pt idx="0">
                  <c:v>73.920265780730901</c:v>
                </c:pt>
                <c:pt idx="1">
                  <c:v>80.161290322580641</c:v>
                </c:pt>
                <c:pt idx="2">
                  <c:v>75.059982637654912</c:v>
                </c:pt>
                <c:pt idx="3">
                  <c:v>64.686468646864682</c:v>
                </c:pt>
                <c:pt idx="4">
                  <c:v>62.295081967213115</c:v>
                </c:pt>
                <c:pt idx="5">
                  <c:v>86.44859813084112</c:v>
                </c:pt>
                <c:pt idx="6">
                  <c:v>75.033160318677716</c:v>
                </c:pt>
                <c:pt idx="7">
                  <c:v>88.429752066115697</c:v>
                </c:pt>
                <c:pt idx="8">
                  <c:v>67.545304777594723</c:v>
                </c:pt>
              </c:numCache>
            </c:numRef>
          </c:val>
          <c:extLst>
            <c:ext xmlns:c16="http://schemas.microsoft.com/office/drawing/2014/chart" uri="{C3380CC4-5D6E-409C-BE32-E72D297353CC}">
              <c16:uniqueId val="{00000000-A295-CD4D-9584-0FA769E6CD47}"/>
            </c:ext>
          </c:extLst>
        </c:ser>
        <c:ser>
          <c:idx val="1"/>
          <c:order val="1"/>
          <c:tx>
            <c:strRef>
              <c:f>Sheet1!$A$3</c:f>
              <c:strCache>
                <c:ptCount val="1"/>
                <c:pt idx="0">
                  <c:v>Infection/Vax rates matter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Australia</c:v>
                </c:pt>
                <c:pt idx="1">
                  <c:v>Canada</c:v>
                </c:pt>
                <c:pt idx="2">
                  <c:v>China</c:v>
                </c:pt>
                <c:pt idx="3">
                  <c:v>France</c:v>
                </c:pt>
                <c:pt idx="4">
                  <c:v>Germany</c:v>
                </c:pt>
                <c:pt idx="5">
                  <c:v>Japan</c:v>
                </c:pt>
                <c:pt idx="6">
                  <c:v>Mexico</c:v>
                </c:pt>
                <c:pt idx="7">
                  <c:v>South
Korea</c:v>
                </c:pt>
                <c:pt idx="8">
                  <c:v>UK</c:v>
                </c:pt>
              </c:strCache>
            </c:strRef>
          </c:cat>
          <c:val>
            <c:numRef>
              <c:f>Sheet1!$B$3:$J$3</c:f>
              <c:numCache>
                <c:formatCode>0</c:formatCode>
                <c:ptCount val="9"/>
                <c:pt idx="0">
                  <c:v>65.78073089700996</c:v>
                </c:pt>
                <c:pt idx="1">
                  <c:v>74.193548387096769</c:v>
                </c:pt>
                <c:pt idx="2">
                  <c:v>71.916450658807847</c:v>
                </c:pt>
                <c:pt idx="3">
                  <c:v>54.2904290429043</c:v>
                </c:pt>
                <c:pt idx="4">
                  <c:v>53.606557377049178</c:v>
                </c:pt>
                <c:pt idx="5">
                  <c:v>79.595015576323988</c:v>
                </c:pt>
                <c:pt idx="6">
                  <c:v>73.786524116772114</c:v>
                </c:pt>
                <c:pt idx="7">
                  <c:v>82.148760330578511</c:v>
                </c:pt>
                <c:pt idx="8">
                  <c:v>63.59143327841845</c:v>
                </c:pt>
              </c:numCache>
            </c:numRef>
          </c:val>
          <c:extLst>
            <c:ext xmlns:c16="http://schemas.microsoft.com/office/drawing/2014/chart" uri="{C3380CC4-5D6E-409C-BE32-E72D297353CC}">
              <c16:uniqueId val="{00000001-A295-CD4D-9584-0FA769E6CD47}"/>
            </c:ext>
          </c:extLst>
        </c:ser>
        <c:dLbls>
          <c:showLegendKey val="0"/>
          <c:showVal val="0"/>
          <c:showCatName val="0"/>
          <c:showSerName val="0"/>
          <c:showPercent val="0"/>
          <c:showBubbleSize val="0"/>
        </c:dLbls>
        <c:gapWidth val="219"/>
        <c:overlap val="-27"/>
        <c:axId val="743912912"/>
        <c:axId val="744244896"/>
      </c:barChart>
      <c:catAx>
        <c:axId val="743912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744244896"/>
        <c:crosses val="autoZero"/>
        <c:auto val="1"/>
        <c:lblAlgn val="ctr"/>
        <c:lblOffset val="100"/>
        <c:noMultiLvlLbl val="0"/>
      </c:catAx>
      <c:valAx>
        <c:axId val="744244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743912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t>
            </a:r>
            <a:r>
              <a:rPr lang="en-US" sz="1400" baseline="0" dirty="0"/>
              <a:t> Rate State as Being More Likely to Have Safety Protocols </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6C07-3E4B-9A7C-7FB278A20B4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California</c:v>
                </c:pt>
                <c:pt idx="1">
                  <c:v>Florida</c:v>
                </c:pt>
                <c:pt idx="2">
                  <c:v>Hawaii</c:v>
                </c:pt>
                <c:pt idx="3">
                  <c:v>Nevada/Las Vegas</c:v>
                </c:pt>
                <c:pt idx="4">
                  <c:v>New York</c:v>
                </c:pt>
                <c:pt idx="5">
                  <c:v>Texas</c:v>
                </c:pt>
              </c:strCache>
            </c:strRef>
          </c:cat>
          <c:val>
            <c:numRef>
              <c:f>Sheet1!$B$2:$B$7</c:f>
              <c:numCache>
                <c:formatCode>0</c:formatCode>
                <c:ptCount val="6"/>
                <c:pt idx="0">
                  <c:v>62.704466128967709</c:v>
                </c:pt>
                <c:pt idx="1">
                  <c:v>44.181274122660895</c:v>
                </c:pt>
                <c:pt idx="2">
                  <c:v>57.593892710976505</c:v>
                </c:pt>
                <c:pt idx="3">
                  <c:v>49.121521947073603</c:v>
                </c:pt>
                <c:pt idx="4">
                  <c:v>66.655373761313825</c:v>
                </c:pt>
                <c:pt idx="5">
                  <c:v>43.810890754489499</c:v>
                </c:pt>
              </c:numCache>
            </c:numRef>
          </c:val>
          <c:extLst>
            <c:ext xmlns:c16="http://schemas.microsoft.com/office/drawing/2014/chart" uri="{C3380CC4-5D6E-409C-BE32-E72D297353CC}">
              <c16:uniqueId val="{00000000-6C07-3E4B-9A7C-7FB278A20B47}"/>
            </c:ext>
          </c:extLst>
        </c:ser>
        <c:dLbls>
          <c:showLegendKey val="0"/>
          <c:showVal val="0"/>
          <c:showCatName val="0"/>
          <c:showSerName val="0"/>
          <c:showPercent val="0"/>
          <c:showBubbleSize val="0"/>
        </c:dLbls>
        <c:gapWidth val="219"/>
        <c:overlap val="-27"/>
        <c:axId val="1517973551"/>
        <c:axId val="1546757455"/>
      </c:barChart>
      <c:catAx>
        <c:axId val="151797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46757455"/>
        <c:crosses val="autoZero"/>
        <c:auto val="1"/>
        <c:lblAlgn val="ctr"/>
        <c:lblOffset val="100"/>
        <c:noMultiLvlLbl val="0"/>
      </c:catAx>
      <c:valAx>
        <c:axId val="154675745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17973551"/>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r>
              <a:rPr lang="en-US" b="1" dirty="0">
                <a:solidFill>
                  <a:schemeClr val="tx1"/>
                </a:solidFill>
              </a:rPr>
              <a:t>Mean Rating (1-5) </a:t>
            </a:r>
            <a:br>
              <a:rPr lang="en-US" b="1" dirty="0">
                <a:solidFill>
                  <a:schemeClr val="tx1"/>
                </a:solidFill>
              </a:rPr>
            </a:br>
            <a:r>
              <a:rPr lang="en-US" b="1" dirty="0">
                <a:solidFill>
                  <a:schemeClr val="tx1"/>
                </a:solidFill>
              </a:rPr>
              <a:t>Among Not Very/Not At All Likely to Visit </a:t>
            </a:r>
            <a:br>
              <a:rPr lang="en-US" b="1" dirty="0">
                <a:solidFill>
                  <a:schemeClr val="tx1"/>
                </a:solidFill>
              </a:rPr>
            </a:br>
            <a:r>
              <a:rPr lang="en-US" b="1" dirty="0">
                <a:solidFill>
                  <a:schemeClr val="tx1"/>
                </a:solidFill>
              </a:rPr>
              <a:t>(28% of Chinese Travelers)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endParaRPr lang="en-US"/>
        </a:p>
      </c:txPr>
    </c:title>
    <c:autoTitleDeleted val="0"/>
    <c:plotArea>
      <c:layout>
        <c:manualLayout>
          <c:layoutTarget val="inner"/>
          <c:xMode val="edge"/>
          <c:yMode val="edge"/>
          <c:x val="0.47733529317518819"/>
          <c:y val="0.20666023581076307"/>
          <c:w val="0.45498621464879063"/>
          <c:h val="0.76755851577518974"/>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4-7EEA-C44A-832D-F54CD4EFA641}"/>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5-7EEA-C44A-832D-F54CD4EFA641}"/>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Safety concerns related to coronavirus pandemic</c:v>
                </c:pt>
                <c:pt idx="1">
                  <c:v>Travel restrictions related to coronavirus</c:v>
                </c:pt>
                <c:pt idx="2">
                  <c:v>Gun violence</c:v>
                </c:pt>
                <c:pt idx="3">
                  <c:v>Dangerous</c:v>
                </c:pt>
                <c:pt idx="4">
                  <c:v>Anti-Asian sentiment</c:v>
                </c:pt>
                <c:pt idx="5">
                  <c:v>Crime</c:v>
                </c:pt>
                <c:pt idx="6">
                  <c:v>Political climate</c:v>
                </c:pt>
                <c:pt idx="7">
                  <c:v>Racial prejudice and hate</c:v>
                </c:pt>
                <c:pt idx="8">
                  <c:v>Expensive</c:v>
                </c:pt>
                <c:pt idx="9">
                  <c:v>Hard to get to</c:v>
                </c:pt>
                <c:pt idx="10">
                  <c:v>Natural disasters (such as hurricanes, flooding, wildfires, earthquakes)</c:v>
                </c:pt>
                <c:pt idx="11">
                  <c:v>Unwelcoming</c:v>
                </c:pt>
                <c:pt idx="12">
                  <c:v>Limited flights</c:v>
                </c:pt>
                <c:pt idx="13">
                  <c:v>Homelessness</c:v>
                </c:pt>
                <c:pt idx="14">
                  <c:v>Traffic</c:v>
                </c:pt>
                <c:pt idx="15">
                  <c:v>Crowded</c:v>
                </c:pt>
                <c:pt idx="16">
                  <c:v>Losing its character due to over-tourism</c:v>
                </c:pt>
                <c:pt idx="17">
                  <c:v>Overdeveloped</c:v>
                </c:pt>
                <c:pt idx="18">
                  <c:v>Unfavorable exchange rate</c:v>
                </c:pt>
                <c:pt idx="19">
                  <c:v>Too touristy</c:v>
                </c:pt>
              </c:strCache>
            </c:strRef>
          </c:cat>
          <c:val>
            <c:numRef>
              <c:f>Sheet1!$B$2:$B$21</c:f>
              <c:numCache>
                <c:formatCode>0.00</c:formatCode>
                <c:ptCount val="20"/>
                <c:pt idx="0">
                  <c:v>3.7555629387202716</c:v>
                </c:pt>
                <c:pt idx="1">
                  <c:v>3.711172908593225</c:v>
                </c:pt>
                <c:pt idx="2">
                  <c:v>3.1934472984500761</c:v>
                </c:pt>
                <c:pt idx="3">
                  <c:v>3.1884731764682033</c:v>
                </c:pt>
                <c:pt idx="4">
                  <c:v>3.1427818485640415</c:v>
                </c:pt>
                <c:pt idx="5">
                  <c:v>3.1214949056792318</c:v>
                </c:pt>
                <c:pt idx="6">
                  <c:v>3.0125751387533639</c:v>
                </c:pt>
                <c:pt idx="7">
                  <c:v>2.9999472916728758</c:v>
                </c:pt>
                <c:pt idx="8">
                  <c:v>2.9273787223042915</c:v>
                </c:pt>
                <c:pt idx="9">
                  <c:v>2.7160051418482372</c:v>
                </c:pt>
                <c:pt idx="10">
                  <c:v>2.6654167227442431</c:v>
                </c:pt>
                <c:pt idx="11">
                  <c:v>2.6167741638873121</c:v>
                </c:pt>
                <c:pt idx="12">
                  <c:v>2.5954101902204596</c:v>
                </c:pt>
                <c:pt idx="13">
                  <c:v>2.5266928058561025</c:v>
                </c:pt>
                <c:pt idx="14">
                  <c:v>2.5162175656943542</c:v>
                </c:pt>
                <c:pt idx="15">
                  <c:v>2.443271975055028</c:v>
                </c:pt>
                <c:pt idx="16">
                  <c:v>2.3893593671448143</c:v>
                </c:pt>
                <c:pt idx="17">
                  <c:v>2.3456909302697562</c:v>
                </c:pt>
                <c:pt idx="18">
                  <c:v>2.3273673679554086</c:v>
                </c:pt>
                <c:pt idx="19">
                  <c:v>2.2761992443262855</c:v>
                </c:pt>
              </c:numCache>
            </c:numRef>
          </c:val>
          <c:extLst>
            <c:ext xmlns:c16="http://schemas.microsoft.com/office/drawing/2014/chart" uri="{C3380CC4-5D6E-409C-BE32-E72D297353CC}">
              <c16:uniqueId val="{00000000-7EEA-C44A-832D-F54CD4EFA641}"/>
            </c:ext>
          </c:extLst>
        </c:ser>
        <c:dLbls>
          <c:showLegendKey val="0"/>
          <c:showVal val="0"/>
          <c:showCatName val="0"/>
          <c:showSerName val="0"/>
          <c:showPercent val="0"/>
          <c:showBubbleSize val="0"/>
        </c:dLbls>
        <c:gapWidth val="101"/>
        <c:axId val="595917120"/>
        <c:axId val="595918768"/>
      </c:barChart>
      <c:catAx>
        <c:axId val="595917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News Gothic MT" panose="020B0503020103020203" pitchFamily="34" charset="0"/>
                <a:ea typeface="+mn-ea"/>
                <a:cs typeface="+mn-cs"/>
              </a:defRPr>
            </a:pPr>
            <a:endParaRPr lang="en-US"/>
          </a:p>
        </c:txPr>
        <c:crossAx val="595918768"/>
        <c:crosses val="autoZero"/>
        <c:auto val="1"/>
        <c:lblAlgn val="ctr"/>
        <c:lblOffset val="100"/>
        <c:noMultiLvlLbl val="0"/>
      </c:catAx>
      <c:valAx>
        <c:axId val="595918768"/>
        <c:scaling>
          <c:orientation val="minMax"/>
        </c:scaling>
        <c:delete val="1"/>
        <c:axPos val="t"/>
        <c:numFmt formatCode="0.00" sourceLinked="1"/>
        <c:majorTickMark val="none"/>
        <c:minorTickMark val="none"/>
        <c:tickLblPos val="nextTo"/>
        <c:crossAx val="595917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News Gothic MT" panose="020B0503020103020203" pitchFamily="34" charset="0"/>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a:t>% Likelihood to Visit California</a:t>
            </a:r>
          </a:p>
        </c:rich>
      </c:tx>
      <c:layout>
        <c:manualLayout>
          <c:xMode val="edge"/>
          <c:yMode val="edge"/>
          <c:x val="0.28826562500000003"/>
          <c:y val="2.232764203105358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Baseline</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24.9</c:v>
                </c:pt>
              </c:numCache>
            </c:numRef>
          </c:val>
          <c:extLst>
            <c:ext xmlns:c16="http://schemas.microsoft.com/office/drawing/2014/chart" uri="{C3380CC4-5D6E-409C-BE32-E72D297353CC}">
              <c16:uniqueId val="{00000000-9CD6-B14A-952B-FEB29750C39B}"/>
            </c:ext>
          </c:extLst>
        </c:ser>
        <c:ser>
          <c:idx val="1"/>
          <c:order val="1"/>
          <c:tx>
            <c:strRef>
              <c:f>Sheet1!$C$1</c:f>
              <c:strCache>
                <c:ptCount val="1"/>
                <c:pt idx="0">
                  <c:v>Wave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D6-B14A-952B-FEB29750C39B}"/>
            </c:ext>
          </c:extLst>
        </c:ser>
        <c:ser>
          <c:idx val="2"/>
          <c:order val="2"/>
          <c:tx>
            <c:strRef>
              <c:f>Sheet1!$D$1</c:f>
              <c:strCache>
                <c:ptCount val="1"/>
                <c:pt idx="0">
                  <c:v>Wave 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29</c:v>
                </c:pt>
              </c:numCache>
            </c:numRef>
          </c:val>
          <c:extLst>
            <c:ext xmlns:c16="http://schemas.microsoft.com/office/drawing/2014/chart" uri="{C3380CC4-5D6E-409C-BE32-E72D297353CC}">
              <c16:uniqueId val="{00000002-9CD6-B14A-952B-FEB29750C39B}"/>
            </c:ext>
          </c:extLst>
        </c:ser>
        <c:ser>
          <c:idx val="3"/>
          <c:order val="3"/>
          <c:tx>
            <c:strRef>
              <c:f>Sheet1!$E$1</c:f>
              <c:strCache>
                <c:ptCount val="1"/>
                <c:pt idx="0">
                  <c:v>Wave 3</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23.6</c:v>
                </c:pt>
              </c:numCache>
            </c:numRef>
          </c:val>
          <c:extLst>
            <c:ext xmlns:c16="http://schemas.microsoft.com/office/drawing/2014/chart" uri="{C3380CC4-5D6E-409C-BE32-E72D297353CC}">
              <c16:uniqueId val="{00000004-9CD6-B14A-952B-FEB29750C39B}"/>
            </c:ext>
          </c:extLst>
        </c:ser>
        <c:dLbls>
          <c:showLegendKey val="0"/>
          <c:showVal val="0"/>
          <c:showCatName val="0"/>
          <c:showSerName val="0"/>
          <c:showPercent val="0"/>
          <c:showBubbleSize val="0"/>
        </c:dLbls>
        <c:gapWidth val="219"/>
        <c:overlap val="-27"/>
        <c:axId val="1456127695"/>
        <c:axId val="1773134031"/>
      </c:barChart>
      <c:catAx>
        <c:axId val="1456127695"/>
        <c:scaling>
          <c:orientation val="minMax"/>
        </c:scaling>
        <c:delete val="1"/>
        <c:axPos val="b"/>
        <c:numFmt formatCode="General" sourceLinked="1"/>
        <c:majorTickMark val="none"/>
        <c:minorTickMark val="none"/>
        <c:tickLblPos val="nextTo"/>
        <c:crossAx val="1773134031"/>
        <c:crosses val="autoZero"/>
        <c:auto val="1"/>
        <c:lblAlgn val="ctr"/>
        <c:lblOffset val="100"/>
        <c:noMultiLvlLbl val="0"/>
      </c:catAx>
      <c:valAx>
        <c:axId val="1773134031"/>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56127695"/>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Domestic Competitors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24</c:v>
                </c:pt>
              </c:numCache>
            </c:numRef>
          </c:val>
          <c:extLst>
            <c:ext xmlns:c16="http://schemas.microsoft.com/office/drawing/2014/chart" uri="{C3380CC4-5D6E-409C-BE32-E72D297353CC}">
              <c16:uniqueId val="{00000000-D461-814E-A13C-FC35E148A099}"/>
            </c:ext>
          </c:extLst>
        </c:ser>
        <c:ser>
          <c:idx val="1"/>
          <c:order val="1"/>
          <c:tx>
            <c:strRef>
              <c:f>Sheet1!$C$1</c:f>
              <c:strCache>
                <c:ptCount val="1"/>
                <c:pt idx="0">
                  <c:v>FL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20</c:v>
                </c:pt>
              </c:numCache>
            </c:numRef>
          </c:val>
          <c:extLst>
            <c:ext xmlns:c16="http://schemas.microsoft.com/office/drawing/2014/chart" uri="{C3380CC4-5D6E-409C-BE32-E72D297353CC}">
              <c16:uniqueId val="{00000001-D461-814E-A13C-FC35E148A099}"/>
            </c:ext>
          </c:extLst>
        </c:ser>
        <c:ser>
          <c:idx val="2"/>
          <c:order val="2"/>
          <c:tx>
            <c:strRef>
              <c:f>Sheet1!$D$1</c:f>
              <c:strCache>
                <c:ptCount val="1"/>
                <c:pt idx="0">
                  <c:v>HI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17</c:v>
                </c:pt>
              </c:numCache>
            </c:numRef>
          </c:val>
          <c:extLst>
            <c:ext xmlns:c16="http://schemas.microsoft.com/office/drawing/2014/chart" uri="{C3380CC4-5D6E-409C-BE32-E72D297353CC}">
              <c16:uniqueId val="{00000002-D461-814E-A13C-FC35E148A099}"/>
            </c:ext>
          </c:extLst>
        </c:ser>
        <c:ser>
          <c:idx val="3"/>
          <c:order val="3"/>
          <c:tx>
            <c:strRef>
              <c:f>Sheet1!$E$1</c:f>
              <c:strCache>
                <c:ptCount val="1"/>
                <c:pt idx="0">
                  <c:v>NY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32</c:v>
                </c:pt>
              </c:numCache>
            </c:numRef>
          </c:val>
          <c:extLst>
            <c:ext xmlns:c16="http://schemas.microsoft.com/office/drawing/2014/chart" uri="{C3380CC4-5D6E-409C-BE32-E72D297353CC}">
              <c16:uniqueId val="{00000004-D461-814E-A13C-FC35E148A099}"/>
            </c:ext>
          </c:extLst>
        </c:ser>
        <c:ser>
          <c:idx val="4"/>
          <c:order val="4"/>
          <c:tx>
            <c:strRef>
              <c:f>Sheet1!$F$1</c:f>
              <c:strCache>
                <c:ptCount val="1"/>
                <c:pt idx="0">
                  <c:v>NV/LV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16</c:v>
                </c:pt>
              </c:numCache>
            </c:numRef>
          </c:val>
          <c:extLst>
            <c:ext xmlns:c16="http://schemas.microsoft.com/office/drawing/2014/chart" uri="{C3380CC4-5D6E-409C-BE32-E72D297353CC}">
              <c16:uniqueId val="{00000005-D461-814E-A13C-FC35E148A099}"/>
            </c:ext>
          </c:extLst>
        </c:ser>
        <c:ser>
          <c:idx val="5"/>
          <c:order val="5"/>
          <c:tx>
            <c:strRef>
              <c:f>Sheet1!$G$1</c:f>
              <c:strCache>
                <c:ptCount val="1"/>
                <c:pt idx="0">
                  <c:v>TX</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15</c:v>
                </c:pt>
              </c:numCache>
            </c:numRef>
          </c:val>
          <c:extLst>
            <c:ext xmlns:c16="http://schemas.microsoft.com/office/drawing/2014/chart" uri="{C3380CC4-5D6E-409C-BE32-E72D297353CC}">
              <c16:uniqueId val="{00000006-D461-814E-A13C-FC35E148A099}"/>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International Competitors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24</c:v>
                </c:pt>
              </c:numCache>
            </c:numRef>
          </c:val>
          <c:extLst>
            <c:ext xmlns:c16="http://schemas.microsoft.com/office/drawing/2014/chart" uri="{C3380CC4-5D6E-409C-BE32-E72D297353CC}">
              <c16:uniqueId val="{00000000-D461-814E-A13C-FC35E148A099}"/>
            </c:ext>
          </c:extLst>
        </c:ser>
        <c:ser>
          <c:idx val="1"/>
          <c:order val="1"/>
          <c:tx>
            <c:strRef>
              <c:f>Sheet1!$C$1</c:f>
              <c:strCache>
                <c:ptCount val="1"/>
                <c:pt idx="0">
                  <c:v>Canada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30</c:v>
                </c:pt>
              </c:numCache>
            </c:numRef>
          </c:val>
          <c:extLst>
            <c:ext xmlns:c16="http://schemas.microsoft.com/office/drawing/2014/chart" uri="{C3380CC4-5D6E-409C-BE32-E72D297353CC}">
              <c16:uniqueId val="{00000001-D461-814E-A13C-FC35E148A099}"/>
            </c:ext>
          </c:extLst>
        </c:ser>
        <c:ser>
          <c:idx val="2"/>
          <c:order val="2"/>
          <c:tx>
            <c:strRef>
              <c:f>Sheet1!$D$1</c:f>
              <c:strCache>
                <c:ptCount val="1"/>
                <c:pt idx="0">
                  <c:v>Mexico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14</c:v>
                </c:pt>
              </c:numCache>
            </c:numRef>
          </c:val>
          <c:extLst>
            <c:ext xmlns:c16="http://schemas.microsoft.com/office/drawing/2014/chart" uri="{C3380CC4-5D6E-409C-BE32-E72D297353CC}">
              <c16:uniqueId val="{00000002-D461-814E-A13C-FC35E148A099}"/>
            </c:ext>
          </c:extLst>
        </c:ser>
        <c:ser>
          <c:idx val="3"/>
          <c:order val="3"/>
          <c:tx>
            <c:strRef>
              <c:f>Sheet1!$E$1</c:f>
              <c:strCache>
                <c:ptCount val="1"/>
                <c:pt idx="0">
                  <c:v>Europe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63</c:v>
                </c:pt>
              </c:numCache>
            </c:numRef>
          </c:val>
          <c:extLst>
            <c:ext xmlns:c16="http://schemas.microsoft.com/office/drawing/2014/chart" uri="{C3380CC4-5D6E-409C-BE32-E72D297353CC}">
              <c16:uniqueId val="{00000004-D461-814E-A13C-FC35E148A099}"/>
            </c:ext>
          </c:extLst>
        </c:ser>
        <c:ser>
          <c:idx val="4"/>
          <c:order val="4"/>
          <c:tx>
            <c:strRef>
              <c:f>Sheet1!$F$1</c:f>
              <c:strCache>
                <c:ptCount val="1"/>
                <c:pt idx="0">
                  <c:v>Asia Pacific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19</c:v>
                </c:pt>
              </c:numCache>
            </c:numRef>
          </c:val>
          <c:extLst>
            <c:ext xmlns:c16="http://schemas.microsoft.com/office/drawing/2014/chart" uri="{C3380CC4-5D6E-409C-BE32-E72D297353CC}">
              <c16:uniqueId val="{00000005-D461-814E-A13C-FC35E148A099}"/>
            </c:ext>
          </c:extLst>
        </c:ser>
        <c:ser>
          <c:idx val="5"/>
          <c:order val="5"/>
          <c:tx>
            <c:strRef>
              <c:f>Sheet1!$G$1</c:f>
              <c:strCache>
                <c:ptCount val="1"/>
                <c:pt idx="0">
                  <c:v>Australia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16</c:v>
                </c:pt>
              </c:numCache>
            </c:numRef>
          </c:val>
          <c:extLst>
            <c:ext xmlns:c16="http://schemas.microsoft.com/office/drawing/2014/chart" uri="{C3380CC4-5D6E-409C-BE32-E72D297353CC}">
              <c16:uniqueId val="{00000006-D461-814E-A13C-FC35E148A099}"/>
            </c:ext>
          </c:extLst>
        </c:ser>
        <c:ser>
          <c:idx val="6"/>
          <c:order val="6"/>
          <c:tx>
            <c:strRef>
              <c:f>Sheet1!$H$1</c:f>
              <c:strCache>
                <c:ptCount val="1"/>
                <c:pt idx="0">
                  <c:v>Caribbean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c:formatCode>
                <c:ptCount val="1"/>
                <c:pt idx="0">
                  <c:v>25</c:v>
                </c:pt>
              </c:numCache>
            </c:numRef>
          </c:val>
          <c:extLst>
            <c:ext xmlns:c16="http://schemas.microsoft.com/office/drawing/2014/chart" uri="{C3380CC4-5D6E-409C-BE32-E72D297353CC}">
              <c16:uniqueId val="{00000001-D4FC-D84D-8277-C2BE62854FD3}"/>
            </c:ext>
          </c:extLst>
        </c:ser>
        <c:ser>
          <c:idx val="7"/>
          <c:order val="7"/>
          <c:tx>
            <c:strRef>
              <c:f>Sheet1!$I$1</c:f>
              <c:strCache>
                <c:ptCount val="1"/>
                <c:pt idx="0">
                  <c:v>Central/South AM</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0</c:formatCode>
                <c:ptCount val="1"/>
                <c:pt idx="0">
                  <c:v>17</c:v>
                </c:pt>
              </c:numCache>
            </c:numRef>
          </c:val>
          <c:extLst>
            <c:ext xmlns:c16="http://schemas.microsoft.com/office/drawing/2014/chart" uri="{C3380CC4-5D6E-409C-BE32-E72D297353CC}">
              <c16:uniqueId val="{00000001-3CEC-AD42-A818-3DC5CCE7ADBA}"/>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a:t>Anticipated Trip Timing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Wave1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1Q 2022</c:v>
                </c:pt>
                <c:pt idx="1">
                  <c:v>2Q 2022</c:v>
                </c:pt>
                <c:pt idx="2">
                  <c:v>3Q 2022</c:v>
                </c:pt>
                <c:pt idx="3">
                  <c:v>4Q 2022</c:v>
                </c:pt>
                <c:pt idx="4">
                  <c:v>2023</c:v>
                </c:pt>
                <c:pt idx="5">
                  <c:v>Not sure</c:v>
                </c:pt>
              </c:strCache>
            </c:strRef>
          </c:cat>
          <c:val>
            <c:numRef>
              <c:f>Sheet1!$B$2:$B$7</c:f>
              <c:numCache>
                <c:formatCode>General</c:formatCode>
                <c:ptCount val="6"/>
              </c:numCache>
            </c:numRef>
          </c:val>
          <c:extLst>
            <c:ext xmlns:c16="http://schemas.microsoft.com/office/drawing/2014/chart" uri="{C3380CC4-5D6E-409C-BE32-E72D297353CC}">
              <c16:uniqueId val="{00000000-A230-D64D-A530-8F3E987B41BA}"/>
            </c:ext>
          </c:extLst>
        </c:ser>
        <c:ser>
          <c:idx val="1"/>
          <c:order val="1"/>
          <c:tx>
            <c:strRef>
              <c:f>Sheet1!$C$1</c:f>
              <c:strCache>
                <c:ptCount val="1"/>
                <c:pt idx="0">
                  <c:v>Wave2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1Q 2022</c:v>
                </c:pt>
                <c:pt idx="1">
                  <c:v>2Q 2022</c:v>
                </c:pt>
                <c:pt idx="2">
                  <c:v>3Q 2022</c:v>
                </c:pt>
                <c:pt idx="3">
                  <c:v>4Q 2022</c:v>
                </c:pt>
                <c:pt idx="4">
                  <c:v>2023</c:v>
                </c:pt>
                <c:pt idx="5">
                  <c:v>Not sure</c:v>
                </c:pt>
              </c:strCache>
            </c:strRef>
          </c:cat>
          <c:val>
            <c:numRef>
              <c:f>Sheet1!$C$2:$C$7</c:f>
              <c:numCache>
                <c:formatCode>General</c:formatCode>
                <c:ptCount val="6"/>
                <c:pt idx="0">
                  <c:v>11</c:v>
                </c:pt>
                <c:pt idx="1">
                  <c:v>11</c:v>
                </c:pt>
                <c:pt idx="2">
                  <c:v>10</c:v>
                </c:pt>
                <c:pt idx="3">
                  <c:v>5</c:v>
                </c:pt>
                <c:pt idx="4">
                  <c:v>14</c:v>
                </c:pt>
                <c:pt idx="5">
                  <c:v>40</c:v>
                </c:pt>
              </c:numCache>
            </c:numRef>
          </c:val>
          <c:extLst>
            <c:ext xmlns:c16="http://schemas.microsoft.com/office/drawing/2014/chart" uri="{C3380CC4-5D6E-409C-BE32-E72D297353CC}">
              <c16:uniqueId val="{00000001-A230-D64D-A530-8F3E987B41BA}"/>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1Q 2022</c:v>
                </c:pt>
                <c:pt idx="1">
                  <c:v>2Q 2022</c:v>
                </c:pt>
                <c:pt idx="2">
                  <c:v>3Q 2022</c:v>
                </c:pt>
                <c:pt idx="3">
                  <c:v>4Q 2022</c:v>
                </c:pt>
                <c:pt idx="4">
                  <c:v>2023</c:v>
                </c:pt>
                <c:pt idx="5">
                  <c:v>Not sure</c:v>
                </c:pt>
              </c:strCache>
            </c:strRef>
          </c:cat>
          <c:val>
            <c:numRef>
              <c:f>Sheet1!$D$2:$D$7</c:f>
              <c:numCache>
                <c:formatCode>0</c:formatCode>
                <c:ptCount val="6"/>
                <c:pt idx="0">
                  <c:v>5.2631578947368416</c:v>
                </c:pt>
                <c:pt idx="1">
                  <c:v>18.245614035087719</c:v>
                </c:pt>
                <c:pt idx="2">
                  <c:v>19.298245614035089</c:v>
                </c:pt>
                <c:pt idx="3">
                  <c:v>7.7192982456140351</c:v>
                </c:pt>
                <c:pt idx="4">
                  <c:v>31.929824561403507</c:v>
                </c:pt>
                <c:pt idx="5">
                  <c:v>17.543859649122808</c:v>
                </c:pt>
              </c:numCache>
            </c:numRef>
          </c:val>
          <c:extLst>
            <c:ext xmlns:c16="http://schemas.microsoft.com/office/drawing/2014/chart" uri="{C3380CC4-5D6E-409C-BE32-E72D297353CC}">
              <c16:uniqueId val="{00000001-BC3C-4FB4-B600-EF13F29BEAC2}"/>
            </c:ext>
          </c:extLst>
        </c:ser>
        <c:dLbls>
          <c:showLegendKey val="0"/>
          <c:showVal val="0"/>
          <c:showCatName val="0"/>
          <c:showSerName val="0"/>
          <c:showPercent val="0"/>
          <c:showBubbleSize val="0"/>
        </c:dLbls>
        <c:gapWidth val="219"/>
        <c:overlap val="-27"/>
        <c:axId val="1396351664"/>
        <c:axId val="1395972816"/>
      </c:barChart>
      <c:catAx>
        <c:axId val="139635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95972816"/>
        <c:crosses val="autoZero"/>
        <c:auto val="1"/>
        <c:lblAlgn val="ctr"/>
        <c:lblOffset val="100"/>
        <c:noMultiLvlLbl val="0"/>
      </c:catAx>
      <c:valAx>
        <c:axId val="1395972816"/>
        <c:scaling>
          <c:orientation val="minMax"/>
          <c:max val="50"/>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9635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808180">
                    <a:lumMod val="65000"/>
                    <a:lumOff val="35000"/>
                  </a:srgbClr>
                </a:solidFill>
                <a:latin typeface="News Gothic MT" panose="020B0503020103020203" pitchFamily="34" charset="0"/>
                <a:ea typeface="+mn-ea"/>
                <a:cs typeface="+mn-cs"/>
              </a:defRPr>
            </a:pPr>
            <a:r>
              <a:rPr lang="en-US" sz="1400" b="0" i="0" baseline="0" dirty="0">
                <a:effectLst/>
              </a:rPr>
              <a:t>Likelihood to Visit California Gateway Cities</a:t>
            </a:r>
            <a:br>
              <a:rPr lang="en-US" sz="1400" b="0" i="0" baseline="0" dirty="0">
                <a:effectLst/>
              </a:rPr>
            </a:br>
            <a:r>
              <a:rPr lang="en-US" sz="1400" b="0" i="0" baseline="0" dirty="0">
                <a:effectLst/>
              </a:rPr>
              <a:t>(Among Those At Least Somewhat Likely to Visit California)</a:t>
            </a: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808180">
                  <a:lumMod val="65000"/>
                  <a:lumOff val="35000"/>
                </a:srgb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Sheet1!$B$2:$B$5</c:f>
              <c:numCache>
                <c:formatCode>General</c:formatCode>
                <c:ptCount val="4"/>
              </c:numCache>
            </c:numRef>
          </c:val>
          <c:extLst>
            <c:ext xmlns:c16="http://schemas.microsoft.com/office/drawing/2014/chart" uri="{C3380CC4-5D6E-409C-BE32-E72D297353CC}">
              <c16:uniqueId val="{00000000-4277-4E47-A7E5-90D1DB6FAFFA}"/>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Sheet1!$C$2:$C$5</c:f>
              <c:numCache>
                <c:formatCode>0</c:formatCode>
                <c:ptCount val="4"/>
                <c:pt idx="0">
                  <c:v>56.480000000000004</c:v>
                </c:pt>
                <c:pt idx="1">
                  <c:v>55.720000000000006</c:v>
                </c:pt>
                <c:pt idx="2">
                  <c:v>59.68</c:v>
                </c:pt>
                <c:pt idx="3">
                  <c:v>34.480000000000004</c:v>
                </c:pt>
              </c:numCache>
            </c:numRef>
          </c:val>
          <c:extLst>
            <c:ext xmlns:c16="http://schemas.microsoft.com/office/drawing/2014/chart" uri="{C3380CC4-5D6E-409C-BE32-E72D297353CC}">
              <c16:uniqueId val="{00000002-4277-4E47-A7E5-90D1DB6FAFFA}"/>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Sheet1!$D$2:$D$5</c:f>
              <c:numCache>
                <c:formatCode>0</c:formatCode>
                <c:ptCount val="4"/>
                <c:pt idx="0">
                  <c:v>57.754385964912288</c:v>
                </c:pt>
                <c:pt idx="1">
                  <c:v>56.21052631578948</c:v>
                </c:pt>
                <c:pt idx="2">
                  <c:v>42.456140350877206</c:v>
                </c:pt>
                <c:pt idx="3">
                  <c:v>36.140350877192986</c:v>
                </c:pt>
              </c:numCache>
            </c:numRef>
          </c:val>
          <c:extLst>
            <c:ext xmlns:c16="http://schemas.microsoft.com/office/drawing/2014/chart" uri="{C3380CC4-5D6E-409C-BE32-E72D297353CC}">
              <c16:uniqueId val="{00000003-4277-4E47-A7E5-90D1DB6FAFFA}"/>
            </c:ext>
          </c:extLst>
        </c:ser>
        <c:dLbls>
          <c:showLegendKey val="0"/>
          <c:showVal val="0"/>
          <c:showCatName val="0"/>
          <c:showSerName val="0"/>
          <c:showPercent val="0"/>
          <c:showBubbleSize val="0"/>
        </c:dLbls>
        <c:gapWidth val="219"/>
        <c:overlap val="-27"/>
        <c:axId val="1469974831"/>
        <c:axId val="1489785455"/>
      </c:barChart>
      <c:catAx>
        <c:axId val="146997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785455"/>
        <c:crosses val="autoZero"/>
        <c:auto val="1"/>
        <c:lblAlgn val="ctr"/>
        <c:lblOffset val="100"/>
        <c:noMultiLvlLbl val="0"/>
      </c:catAx>
      <c:valAx>
        <c:axId val="1489785455"/>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69974831"/>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Purposes(s</a:t>
            </a:r>
            <a:r>
              <a:rPr lang="en-US" sz="1400" baseline="0" dirty="0"/>
              <a:t>) of Trip(s) to California</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Wave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Sheet1!$B$2:$B$5</c:f>
              <c:numCache>
                <c:formatCode>General</c:formatCode>
                <c:ptCount val="4"/>
              </c:numCache>
            </c:numRef>
          </c:val>
          <c:extLst>
            <c:ext xmlns:c16="http://schemas.microsoft.com/office/drawing/2014/chart" uri="{C3380CC4-5D6E-409C-BE32-E72D297353CC}">
              <c16:uniqueId val="{00000000-4AC1-4048-B22A-B28106192F30}"/>
            </c:ext>
          </c:extLst>
        </c:ser>
        <c:ser>
          <c:idx val="1"/>
          <c:order val="1"/>
          <c:tx>
            <c:strRef>
              <c:f>Sheet1!$C$1</c:f>
              <c:strCache>
                <c:ptCount val="1"/>
                <c:pt idx="0">
                  <c:v>Wave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Sheet1!$C$2:$C$5</c:f>
              <c:numCache>
                <c:formatCode>General</c:formatCode>
                <c:ptCount val="4"/>
                <c:pt idx="0">
                  <c:v>95</c:v>
                </c:pt>
                <c:pt idx="1">
                  <c:v>13</c:v>
                </c:pt>
                <c:pt idx="2">
                  <c:v>5</c:v>
                </c:pt>
                <c:pt idx="3">
                  <c:v>1</c:v>
                </c:pt>
              </c:numCache>
            </c:numRef>
          </c:val>
          <c:extLst>
            <c:ext xmlns:c16="http://schemas.microsoft.com/office/drawing/2014/chart" uri="{C3380CC4-5D6E-409C-BE32-E72D297353CC}">
              <c16:uniqueId val="{00000001-4AC1-4048-B22A-B28106192F30}"/>
            </c:ext>
          </c:extLst>
        </c:ser>
        <c:ser>
          <c:idx val="2"/>
          <c:order val="2"/>
          <c:tx>
            <c:strRef>
              <c:f>Sheet1!$D$1</c:f>
              <c:strCache>
                <c:ptCount val="1"/>
                <c:pt idx="0">
                  <c:v>Wave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Sheet1!$D$2:$D$5</c:f>
              <c:numCache>
                <c:formatCode>0</c:formatCode>
                <c:ptCount val="4"/>
                <c:pt idx="0">
                  <c:v>92.982456140350877</c:v>
                </c:pt>
                <c:pt idx="1">
                  <c:v>11.578947368421053</c:v>
                </c:pt>
                <c:pt idx="2">
                  <c:v>7.0175438596491224</c:v>
                </c:pt>
                <c:pt idx="3">
                  <c:v>2.4561403508771931</c:v>
                </c:pt>
              </c:numCache>
            </c:numRef>
          </c:val>
          <c:extLst>
            <c:ext xmlns:c16="http://schemas.microsoft.com/office/drawing/2014/chart" uri="{C3380CC4-5D6E-409C-BE32-E72D297353CC}">
              <c16:uniqueId val="{00000002-4AC1-4048-B22A-B28106192F30}"/>
            </c:ext>
          </c:extLst>
        </c:ser>
        <c:dLbls>
          <c:showLegendKey val="0"/>
          <c:showVal val="0"/>
          <c:showCatName val="0"/>
          <c:showSerName val="0"/>
          <c:showPercent val="0"/>
          <c:showBubbleSize val="0"/>
        </c:dLbls>
        <c:gapWidth val="219"/>
        <c:overlap val="-27"/>
        <c:axId val="1469974831"/>
        <c:axId val="1489785455"/>
      </c:barChart>
      <c:catAx>
        <c:axId val="146997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785455"/>
        <c:crosses val="autoZero"/>
        <c:auto val="1"/>
        <c:lblAlgn val="ctr"/>
        <c:lblOffset val="100"/>
        <c:noMultiLvlLbl val="0"/>
      </c:catAx>
      <c:valAx>
        <c:axId val="1489785455"/>
        <c:scaling>
          <c:orientation val="minMax"/>
          <c:max val="11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69974831"/>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Intend to Book Trip to California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Book through an online travel agency such as Expedia, TripAdvisor or Booking.com</c:v>
                </c:pt>
                <c:pt idx="1">
                  <c:v>Book directly with hotel/airline online or via an app</c:v>
                </c:pt>
                <c:pt idx="2">
                  <c:v>Use a travel agency or travel advisor</c:v>
                </c:pt>
                <c:pt idx="3">
                  <c:v>Book through a site such as Airbnb, VRBO, etc.</c:v>
                </c:pt>
                <c:pt idx="4">
                  <c:v>Book through credit card/airline program loyalty points</c:v>
                </c:pt>
                <c:pt idx="5">
                  <c:v>Call property/airline directly</c:v>
                </c:pt>
              </c:strCache>
            </c:strRef>
          </c:cat>
          <c:val>
            <c:numRef>
              <c:f>Sheet1!$B$2:$B$7</c:f>
              <c:numCache>
                <c:formatCode>0</c:formatCode>
                <c:ptCount val="6"/>
                <c:pt idx="0">
                  <c:v>62</c:v>
                </c:pt>
                <c:pt idx="1">
                  <c:v>40</c:v>
                </c:pt>
                <c:pt idx="2">
                  <c:v>33</c:v>
                </c:pt>
                <c:pt idx="3">
                  <c:v>15</c:v>
                </c:pt>
                <c:pt idx="4">
                  <c:v>39</c:v>
                </c:pt>
                <c:pt idx="5">
                  <c:v>10</c:v>
                </c:pt>
              </c:numCache>
            </c:numRef>
          </c:val>
          <c:extLst>
            <c:ext xmlns:c16="http://schemas.microsoft.com/office/drawing/2014/chart" uri="{C3380CC4-5D6E-409C-BE32-E72D297353CC}">
              <c16:uniqueId val="{00000000-C498-7D46-A395-A789D649118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a:t>Aware of U.S. Vaccination Requirement?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AF5-254F-9DDE-D870F692FA42}"/>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2-DAF5-254F-9DDE-D870F692FA42}"/>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F5-254F-9DDE-D870F692FA42}"/>
                </c:ext>
              </c:extLst>
            </c:dLbl>
            <c:dLbl>
              <c:idx val="1"/>
              <c:delete val="1"/>
              <c:extLst>
                <c:ext xmlns:c15="http://schemas.microsoft.com/office/drawing/2012/chart" uri="{CE6537A1-D6FC-4f65-9D91-7224C49458BB}"/>
                <c:ext xmlns:c16="http://schemas.microsoft.com/office/drawing/2014/chart" uri="{C3380CC4-5D6E-409C-BE32-E72D297353CC}">
                  <c16:uniqueId val="{00000002-DAF5-254F-9DDE-D870F692FA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Aware</c:v>
                </c:pt>
                <c:pt idx="1">
                  <c:v>Not</c:v>
                </c:pt>
              </c:strCache>
            </c:strRef>
          </c:cat>
          <c:val>
            <c:numRef>
              <c:f>Sheet1!$B$2:$B$3</c:f>
              <c:numCache>
                <c:formatCode>General</c:formatCode>
                <c:ptCount val="2"/>
                <c:pt idx="0">
                  <c:v>77</c:v>
                </c:pt>
                <c:pt idx="1">
                  <c:v>23</c:v>
                </c:pt>
              </c:numCache>
            </c:numRef>
          </c:val>
          <c:extLst>
            <c:ext xmlns:c16="http://schemas.microsoft.com/office/drawing/2014/chart" uri="{C3380CC4-5D6E-409C-BE32-E72D297353CC}">
              <c16:uniqueId val="{00000000-DAF5-254F-9DDE-D870F692FA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a:t>% who believe which U.S. States are more likely to have safety protocols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Sheet1!$A$2</c:f>
              <c:strCache>
                <c:ptCount val="1"/>
                <c:pt idx="0">
                  <c:v>California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Australia</c:v>
                </c:pt>
                <c:pt idx="1">
                  <c:v>Canada</c:v>
                </c:pt>
                <c:pt idx="2">
                  <c:v>China</c:v>
                </c:pt>
                <c:pt idx="3">
                  <c:v>Mexico</c:v>
                </c:pt>
                <c:pt idx="4">
                  <c:v>France</c:v>
                </c:pt>
                <c:pt idx="5">
                  <c:v>Germany</c:v>
                </c:pt>
                <c:pt idx="6">
                  <c:v>Japan</c:v>
                </c:pt>
                <c:pt idx="7">
                  <c:v>South
Korea</c:v>
                </c:pt>
                <c:pt idx="8">
                  <c:v>UK</c:v>
                </c:pt>
              </c:strCache>
            </c:strRef>
          </c:cat>
          <c:val>
            <c:numRef>
              <c:f>Sheet1!$B$2:$J$2</c:f>
              <c:numCache>
                <c:formatCode>0</c:formatCode>
                <c:ptCount val="9"/>
                <c:pt idx="0">
                  <c:v>59.966777408637874</c:v>
                </c:pt>
                <c:pt idx="1">
                  <c:v>64.516129032258064</c:v>
                </c:pt>
                <c:pt idx="2">
                  <c:v>62.704466128967709</c:v>
                </c:pt>
                <c:pt idx="3">
                  <c:v>73.51259081793529</c:v>
                </c:pt>
                <c:pt idx="4">
                  <c:v>53.46534653465347</c:v>
                </c:pt>
                <c:pt idx="5">
                  <c:v>59.672131147540988</c:v>
                </c:pt>
                <c:pt idx="6">
                  <c:v>51.4</c:v>
                </c:pt>
                <c:pt idx="7">
                  <c:v>63.471074380165291</c:v>
                </c:pt>
                <c:pt idx="8">
                  <c:v>59.143327841845142</c:v>
                </c:pt>
              </c:numCache>
            </c:numRef>
          </c:val>
          <c:extLst>
            <c:ext xmlns:c16="http://schemas.microsoft.com/office/drawing/2014/chart" uri="{C3380CC4-5D6E-409C-BE32-E72D297353CC}">
              <c16:uniqueId val="{00000000-DC12-E642-9EA1-F671B4010F4B}"/>
            </c:ext>
          </c:extLst>
        </c:ser>
        <c:ser>
          <c:idx val="1"/>
          <c:order val="1"/>
          <c:tx>
            <c:strRef>
              <c:f>Sheet1!$A$3</c:f>
              <c:strCache>
                <c:ptCount val="1"/>
                <c:pt idx="0">
                  <c:v>New York</c:v>
                </c:pt>
              </c:strCache>
            </c:strRef>
          </c:tx>
          <c:spPr>
            <a:solidFill>
              <a:schemeClr val="accent2"/>
            </a:solidFill>
            <a:ln>
              <a:noFill/>
            </a:ln>
            <a:effectLst/>
          </c:spPr>
          <c:invertIfNegative val="0"/>
          <c:cat>
            <c:strRef>
              <c:f>Sheet1!$B$1:$J$1</c:f>
              <c:strCache>
                <c:ptCount val="9"/>
                <c:pt idx="0">
                  <c:v>Australia</c:v>
                </c:pt>
                <c:pt idx="1">
                  <c:v>Canada</c:v>
                </c:pt>
                <c:pt idx="2">
                  <c:v>China</c:v>
                </c:pt>
                <c:pt idx="3">
                  <c:v>Mexico</c:v>
                </c:pt>
                <c:pt idx="4">
                  <c:v>France</c:v>
                </c:pt>
                <c:pt idx="5">
                  <c:v>Germany</c:v>
                </c:pt>
                <c:pt idx="6">
                  <c:v>Japan</c:v>
                </c:pt>
                <c:pt idx="7">
                  <c:v>South
Korea</c:v>
                </c:pt>
                <c:pt idx="8">
                  <c:v>UK</c:v>
                </c:pt>
              </c:strCache>
            </c:strRef>
          </c:cat>
          <c:val>
            <c:numRef>
              <c:f>Sheet1!$B$3:$J$3</c:f>
              <c:numCache>
                <c:formatCode>0</c:formatCode>
                <c:ptCount val="9"/>
                <c:pt idx="0">
                  <c:v>66.279069767441854</c:v>
                </c:pt>
                <c:pt idx="1">
                  <c:v>68.709677419354833</c:v>
                </c:pt>
                <c:pt idx="2">
                  <c:v>66.655373761313825</c:v>
                </c:pt>
                <c:pt idx="3">
                  <c:v>76.556613014316369</c:v>
                </c:pt>
                <c:pt idx="4">
                  <c:v>64.851485148514854</c:v>
                </c:pt>
                <c:pt idx="5">
                  <c:v>67.540983606557376</c:v>
                </c:pt>
                <c:pt idx="6">
                  <c:v>56.4</c:v>
                </c:pt>
                <c:pt idx="7">
                  <c:v>73.057851239669418</c:v>
                </c:pt>
                <c:pt idx="8">
                  <c:v>72.487644151565078</c:v>
                </c:pt>
              </c:numCache>
            </c:numRef>
          </c:val>
          <c:extLst>
            <c:ext xmlns:c16="http://schemas.microsoft.com/office/drawing/2014/chart" uri="{C3380CC4-5D6E-409C-BE32-E72D297353CC}">
              <c16:uniqueId val="{00000001-DC12-E642-9EA1-F671B4010F4B}"/>
            </c:ext>
          </c:extLst>
        </c:ser>
        <c:ser>
          <c:idx val="2"/>
          <c:order val="2"/>
          <c:tx>
            <c:strRef>
              <c:f>Sheet1!$A$4</c:f>
              <c:strCache>
                <c:ptCount val="1"/>
                <c:pt idx="0">
                  <c:v>Hawaii</c:v>
                </c:pt>
              </c:strCache>
            </c:strRef>
          </c:tx>
          <c:spPr>
            <a:solidFill>
              <a:schemeClr val="accent3"/>
            </a:solidFill>
            <a:ln>
              <a:noFill/>
            </a:ln>
            <a:effectLst/>
          </c:spPr>
          <c:invertIfNegative val="0"/>
          <c:cat>
            <c:strRef>
              <c:f>Sheet1!$B$1:$J$1</c:f>
              <c:strCache>
                <c:ptCount val="9"/>
                <c:pt idx="0">
                  <c:v>Australia</c:v>
                </c:pt>
                <c:pt idx="1">
                  <c:v>Canada</c:v>
                </c:pt>
                <c:pt idx="2">
                  <c:v>China</c:v>
                </c:pt>
                <c:pt idx="3">
                  <c:v>Mexico</c:v>
                </c:pt>
                <c:pt idx="4">
                  <c:v>France</c:v>
                </c:pt>
                <c:pt idx="5">
                  <c:v>Germany</c:v>
                </c:pt>
                <c:pt idx="6">
                  <c:v>Japan</c:v>
                </c:pt>
                <c:pt idx="7">
                  <c:v>South
Korea</c:v>
                </c:pt>
                <c:pt idx="8">
                  <c:v>UK</c:v>
                </c:pt>
              </c:strCache>
            </c:strRef>
          </c:cat>
          <c:val>
            <c:numRef>
              <c:f>Sheet1!$B$4:$J$4</c:f>
              <c:numCache>
                <c:formatCode>0</c:formatCode>
                <c:ptCount val="9"/>
                <c:pt idx="0">
                  <c:v>44.518272425249172</c:v>
                </c:pt>
                <c:pt idx="1">
                  <c:v>50.483870967741936</c:v>
                </c:pt>
                <c:pt idx="2">
                  <c:v>57.593892710976505</c:v>
                </c:pt>
                <c:pt idx="3">
                  <c:v>40.080257310635133</c:v>
                </c:pt>
                <c:pt idx="4">
                  <c:v>31.353135313531354</c:v>
                </c:pt>
                <c:pt idx="5">
                  <c:v>35.081967213114751</c:v>
                </c:pt>
                <c:pt idx="6">
                  <c:v>59.7</c:v>
                </c:pt>
                <c:pt idx="7">
                  <c:v>47.933884297520663</c:v>
                </c:pt>
                <c:pt idx="8">
                  <c:v>30.807248764415156</c:v>
                </c:pt>
              </c:numCache>
            </c:numRef>
          </c:val>
          <c:extLst>
            <c:ext xmlns:c16="http://schemas.microsoft.com/office/drawing/2014/chart" uri="{C3380CC4-5D6E-409C-BE32-E72D297353CC}">
              <c16:uniqueId val="{00000002-DC12-E642-9EA1-F671B4010F4B}"/>
            </c:ext>
          </c:extLst>
        </c:ser>
        <c:ser>
          <c:idx val="3"/>
          <c:order val="3"/>
          <c:tx>
            <c:strRef>
              <c:f>Sheet1!$A$5</c:f>
              <c:strCache>
                <c:ptCount val="1"/>
                <c:pt idx="0">
                  <c:v>Nevada/Las Vegas</c:v>
                </c:pt>
              </c:strCache>
            </c:strRef>
          </c:tx>
          <c:spPr>
            <a:solidFill>
              <a:schemeClr val="accent4"/>
            </a:solidFill>
            <a:ln>
              <a:noFill/>
            </a:ln>
            <a:effectLst/>
          </c:spPr>
          <c:invertIfNegative val="0"/>
          <c:cat>
            <c:strRef>
              <c:f>Sheet1!$B$1:$J$1</c:f>
              <c:strCache>
                <c:ptCount val="9"/>
                <c:pt idx="0">
                  <c:v>Australia</c:v>
                </c:pt>
                <c:pt idx="1">
                  <c:v>Canada</c:v>
                </c:pt>
                <c:pt idx="2">
                  <c:v>China</c:v>
                </c:pt>
                <c:pt idx="3">
                  <c:v>Mexico</c:v>
                </c:pt>
                <c:pt idx="4">
                  <c:v>France</c:v>
                </c:pt>
                <c:pt idx="5">
                  <c:v>Germany</c:v>
                </c:pt>
                <c:pt idx="6">
                  <c:v>Japan</c:v>
                </c:pt>
                <c:pt idx="7">
                  <c:v>South
Korea</c:v>
                </c:pt>
                <c:pt idx="8">
                  <c:v>UK</c:v>
                </c:pt>
              </c:strCache>
            </c:strRef>
          </c:cat>
          <c:val>
            <c:numRef>
              <c:f>Sheet1!$B$5:$J$5</c:f>
              <c:numCache>
                <c:formatCode>0</c:formatCode>
                <c:ptCount val="9"/>
                <c:pt idx="0">
                  <c:v>36.877076411960132</c:v>
                </c:pt>
                <c:pt idx="1">
                  <c:v>29.354838709677423</c:v>
                </c:pt>
                <c:pt idx="2">
                  <c:v>49.121521947073603</c:v>
                </c:pt>
                <c:pt idx="3">
                  <c:v>56.445597664721127</c:v>
                </c:pt>
                <c:pt idx="4">
                  <c:v>44.38943894389439</c:v>
                </c:pt>
                <c:pt idx="5">
                  <c:v>41.311475409836063</c:v>
                </c:pt>
                <c:pt idx="6">
                  <c:v>34.299999999999997</c:v>
                </c:pt>
                <c:pt idx="7">
                  <c:v>44.793388429752063</c:v>
                </c:pt>
                <c:pt idx="8">
                  <c:v>34.925864909390448</c:v>
                </c:pt>
              </c:numCache>
            </c:numRef>
          </c:val>
          <c:extLst>
            <c:ext xmlns:c16="http://schemas.microsoft.com/office/drawing/2014/chart" uri="{C3380CC4-5D6E-409C-BE32-E72D297353CC}">
              <c16:uniqueId val="{00000004-DC12-E642-9EA1-F671B4010F4B}"/>
            </c:ext>
          </c:extLst>
        </c:ser>
        <c:ser>
          <c:idx val="4"/>
          <c:order val="4"/>
          <c:tx>
            <c:strRef>
              <c:f>Sheet1!$A$6</c:f>
              <c:strCache>
                <c:ptCount val="1"/>
                <c:pt idx="0">
                  <c:v>Florida</c:v>
                </c:pt>
              </c:strCache>
            </c:strRef>
          </c:tx>
          <c:spPr>
            <a:solidFill>
              <a:schemeClr val="accent5"/>
            </a:solidFill>
            <a:ln>
              <a:noFill/>
            </a:ln>
            <a:effectLst/>
          </c:spPr>
          <c:invertIfNegative val="0"/>
          <c:cat>
            <c:strRef>
              <c:f>Sheet1!$B$1:$J$1</c:f>
              <c:strCache>
                <c:ptCount val="9"/>
                <c:pt idx="0">
                  <c:v>Australia</c:v>
                </c:pt>
                <c:pt idx="1">
                  <c:v>Canada</c:v>
                </c:pt>
                <c:pt idx="2">
                  <c:v>China</c:v>
                </c:pt>
                <c:pt idx="3">
                  <c:v>Mexico</c:v>
                </c:pt>
                <c:pt idx="4">
                  <c:v>France</c:v>
                </c:pt>
                <c:pt idx="5">
                  <c:v>Germany</c:v>
                </c:pt>
                <c:pt idx="6">
                  <c:v>Japan</c:v>
                </c:pt>
                <c:pt idx="7">
                  <c:v>South
Korea</c:v>
                </c:pt>
                <c:pt idx="8">
                  <c:v>UK</c:v>
                </c:pt>
              </c:strCache>
            </c:strRef>
          </c:cat>
          <c:val>
            <c:numRef>
              <c:f>Sheet1!$B$6:$J$6</c:f>
              <c:numCache>
                <c:formatCode>0</c:formatCode>
                <c:ptCount val="9"/>
                <c:pt idx="0">
                  <c:v>32.392026578073093</c:v>
                </c:pt>
                <c:pt idx="1">
                  <c:v>19.35483870967742</c:v>
                </c:pt>
                <c:pt idx="2">
                  <c:v>44.181274122660895</c:v>
                </c:pt>
                <c:pt idx="3">
                  <c:v>57.275566946216259</c:v>
                </c:pt>
                <c:pt idx="4">
                  <c:v>44.71947194719472</c:v>
                </c:pt>
                <c:pt idx="5">
                  <c:v>42.622950819672134</c:v>
                </c:pt>
                <c:pt idx="6">
                  <c:v>37.9</c:v>
                </c:pt>
                <c:pt idx="7">
                  <c:v>40.66115702479339</c:v>
                </c:pt>
                <c:pt idx="8">
                  <c:v>42.009884678747937</c:v>
                </c:pt>
              </c:numCache>
            </c:numRef>
          </c:val>
          <c:extLst>
            <c:ext xmlns:c16="http://schemas.microsoft.com/office/drawing/2014/chart" uri="{C3380CC4-5D6E-409C-BE32-E72D297353CC}">
              <c16:uniqueId val="{00000005-DC12-E642-9EA1-F671B4010F4B}"/>
            </c:ext>
          </c:extLst>
        </c:ser>
        <c:ser>
          <c:idx val="5"/>
          <c:order val="5"/>
          <c:tx>
            <c:strRef>
              <c:f>Sheet1!$A$7</c:f>
              <c:strCache>
                <c:ptCount val="1"/>
                <c:pt idx="0">
                  <c:v>Texas</c:v>
                </c:pt>
              </c:strCache>
            </c:strRef>
          </c:tx>
          <c:spPr>
            <a:solidFill>
              <a:schemeClr val="accent6"/>
            </a:solidFill>
            <a:ln>
              <a:noFill/>
            </a:ln>
            <a:effectLst/>
          </c:spPr>
          <c:invertIfNegative val="0"/>
          <c:cat>
            <c:strRef>
              <c:f>Sheet1!$B$1:$J$1</c:f>
              <c:strCache>
                <c:ptCount val="9"/>
                <c:pt idx="0">
                  <c:v>Australia</c:v>
                </c:pt>
                <c:pt idx="1">
                  <c:v>Canada</c:v>
                </c:pt>
                <c:pt idx="2">
                  <c:v>China</c:v>
                </c:pt>
                <c:pt idx="3">
                  <c:v>Mexico</c:v>
                </c:pt>
                <c:pt idx="4">
                  <c:v>France</c:v>
                </c:pt>
                <c:pt idx="5">
                  <c:v>Germany</c:v>
                </c:pt>
                <c:pt idx="6">
                  <c:v>Japan</c:v>
                </c:pt>
                <c:pt idx="7">
                  <c:v>South
Korea</c:v>
                </c:pt>
                <c:pt idx="8">
                  <c:v>UK</c:v>
                </c:pt>
              </c:strCache>
            </c:strRef>
          </c:cat>
          <c:val>
            <c:numRef>
              <c:f>Sheet1!$B$7:$J$7</c:f>
              <c:numCache>
                <c:formatCode>0</c:formatCode>
                <c:ptCount val="9"/>
                <c:pt idx="0">
                  <c:v>20.930232558139537</c:v>
                </c:pt>
                <c:pt idx="1">
                  <c:v>16.612903225806452</c:v>
                </c:pt>
                <c:pt idx="2">
                  <c:v>43.810890754489499</c:v>
                </c:pt>
                <c:pt idx="3">
                  <c:v>45.486832266878785</c:v>
                </c:pt>
                <c:pt idx="4">
                  <c:v>28.052805280528055</c:v>
                </c:pt>
                <c:pt idx="5">
                  <c:v>26.393442622950818</c:v>
                </c:pt>
                <c:pt idx="6">
                  <c:v>29.6</c:v>
                </c:pt>
                <c:pt idx="7">
                  <c:v>28.760330578512395</c:v>
                </c:pt>
                <c:pt idx="8">
                  <c:v>20.59308072487644</c:v>
                </c:pt>
              </c:numCache>
            </c:numRef>
          </c:val>
          <c:extLst>
            <c:ext xmlns:c16="http://schemas.microsoft.com/office/drawing/2014/chart" uri="{C3380CC4-5D6E-409C-BE32-E72D297353CC}">
              <c16:uniqueId val="{00000006-DC12-E642-9EA1-F671B4010F4B}"/>
            </c:ext>
          </c:extLst>
        </c:ser>
        <c:dLbls>
          <c:showLegendKey val="0"/>
          <c:showVal val="0"/>
          <c:showCatName val="0"/>
          <c:showSerName val="0"/>
          <c:showPercent val="0"/>
          <c:showBubbleSize val="0"/>
        </c:dLbls>
        <c:gapWidth val="219"/>
        <c:overlap val="-27"/>
        <c:axId val="1487396399"/>
        <c:axId val="822128895"/>
      </c:barChart>
      <c:catAx>
        <c:axId val="1487396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822128895"/>
        <c:crosses val="autoZero"/>
        <c:auto val="1"/>
        <c:lblAlgn val="ctr"/>
        <c:lblOffset val="100"/>
        <c:noMultiLvlLbl val="0"/>
      </c:catAx>
      <c:valAx>
        <c:axId val="8221288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739639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confident</a:t>
            </a:r>
            <a:r>
              <a:rPr lang="en-US" sz="1400" baseline="0" dirty="0"/>
              <a:t> are you that you can show proof of your vaccination status?</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confident – I have shown my vaccination status for other trips or events</c:v>
                </c:pt>
                <c:pt idx="1">
                  <c:v>Fairly confident</c:v>
                </c:pt>
                <c:pt idx="2">
                  <c:v>Not sure</c:v>
                </c:pt>
                <c:pt idx="3">
                  <c:v>I’m not vaccinated or refuse to show proof</c:v>
                </c:pt>
              </c:strCache>
            </c:strRef>
          </c:cat>
          <c:val>
            <c:numRef>
              <c:f>Sheet1!$B$2:$B$5</c:f>
              <c:numCache>
                <c:formatCode>0</c:formatCode>
                <c:ptCount val="4"/>
                <c:pt idx="0">
                  <c:v>70</c:v>
                </c:pt>
                <c:pt idx="1">
                  <c:v>15</c:v>
                </c:pt>
                <c:pt idx="2">
                  <c:v>5</c:v>
                </c:pt>
                <c:pt idx="3">
                  <c:v>9</c:v>
                </c:pt>
              </c:numCache>
            </c:numRef>
          </c:val>
          <c:extLst>
            <c:ext xmlns:c16="http://schemas.microsoft.com/office/drawing/2014/chart" uri="{C3380CC4-5D6E-409C-BE32-E72D297353CC}">
              <c16:uniqueId val="{00000000-9A5A-CE48-80FA-D284D21CAA78}"/>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Aware of Your Own Country’s Travel Requirements?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17C-DF41-8269-BDE8AAAFDB93}"/>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C17C-DF41-8269-BDE8AAAFDB93}"/>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7C-DF41-8269-BDE8AAAFDB93}"/>
                </c:ext>
              </c:extLst>
            </c:dLbl>
            <c:dLbl>
              <c:idx val="1"/>
              <c:delete val="1"/>
              <c:extLst>
                <c:ext xmlns:c15="http://schemas.microsoft.com/office/drawing/2012/chart" uri="{CE6537A1-D6FC-4f65-9D91-7224C49458BB}"/>
                <c:ext xmlns:c16="http://schemas.microsoft.com/office/drawing/2014/chart" uri="{C3380CC4-5D6E-409C-BE32-E72D297353CC}">
                  <c16:uniqueId val="{00000003-C17C-DF41-8269-BDE8AAAFDB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General</c:formatCode>
                <c:ptCount val="2"/>
                <c:pt idx="0">
                  <c:v>64</c:v>
                </c:pt>
                <c:pt idx="1">
                  <c:v>36</c:v>
                </c:pt>
              </c:numCache>
            </c:numRef>
          </c:val>
          <c:extLst>
            <c:ext xmlns:c16="http://schemas.microsoft.com/office/drawing/2014/chart" uri="{C3380CC4-5D6E-409C-BE32-E72D297353CC}">
              <c16:uniqueId val="{00000004-C17C-DF41-8269-BDE8AAAFDB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Impact of Own Country’s Regulations on International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regulations are stopping me from planning a trip</c:v>
                </c:pt>
                <c:pt idx="1">
                  <c:v>The regulations make it much less likely for me to plan a trip</c:v>
                </c:pt>
                <c:pt idx="2">
                  <c:v>The regulations have no impact on my likelihood to plan a trip</c:v>
                </c:pt>
              </c:strCache>
            </c:strRef>
          </c:cat>
          <c:val>
            <c:numRef>
              <c:f>Sheet1!$B$2:$B$4</c:f>
              <c:numCache>
                <c:formatCode>0</c:formatCode>
                <c:ptCount val="3"/>
                <c:pt idx="0">
                  <c:v>15</c:v>
                </c:pt>
                <c:pt idx="1">
                  <c:v>28</c:v>
                </c:pt>
                <c:pt idx="2">
                  <c:v>57</c:v>
                </c:pt>
              </c:numCache>
            </c:numRef>
          </c:val>
          <c:extLst>
            <c:ext xmlns:c16="http://schemas.microsoft.com/office/drawing/2014/chart" uri="{C3380CC4-5D6E-409C-BE32-E72D297353CC}">
              <c16:uniqueId val="{00000000-B675-5444-806D-B5950D60A70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Have Unused Travel Credits </a:t>
            </a:r>
            <a:br>
              <a:rPr lang="en-US" sz="1400" dirty="0"/>
            </a:br>
            <a:r>
              <a:rPr lang="en-US" sz="1400" dirty="0"/>
              <a:t>from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110-E646-810E-D5BD91733ACB}"/>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9110-E646-810E-D5BD91733ACB}"/>
              </c:ext>
            </c:extLst>
          </c:dPt>
          <c:dLbls>
            <c:dLbl>
              <c:idx val="0"/>
              <c:tx>
                <c:rich>
                  <a:bodyPr/>
                  <a:lstStyle/>
                  <a:p>
                    <a:fld id="{3B673ECE-B5C9-0C46-ACCB-06775AF228F6}" type="CATEGORYNAME">
                      <a:rPr lang="en-US"/>
                      <a:pPr/>
                      <a:t>[CATEGORY NAME]</a:t>
                    </a:fld>
                    <a:r>
                      <a:rPr lang="en-US" baseline="0" dirty="0"/>
                      <a:t>, 17</a:t>
                    </a: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10-E646-810E-D5BD91733ACB}"/>
                </c:ext>
              </c:extLst>
            </c:dLbl>
            <c:dLbl>
              <c:idx val="1"/>
              <c:delete val="1"/>
              <c:extLst>
                <c:ext xmlns:c15="http://schemas.microsoft.com/office/drawing/2012/chart" uri="{CE6537A1-D6FC-4f65-9D91-7224C49458BB}"/>
                <c:ext xmlns:c16="http://schemas.microsoft.com/office/drawing/2014/chart" uri="{C3380CC4-5D6E-409C-BE32-E72D297353CC}">
                  <c16:uniqueId val="{00000003-9110-E646-810E-D5BD91733A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General</c:formatCode>
                <c:ptCount val="2"/>
                <c:pt idx="0">
                  <c:v>17</c:v>
                </c:pt>
                <c:pt idx="1">
                  <c:v>83</c:v>
                </c:pt>
              </c:numCache>
            </c:numRef>
          </c:val>
          <c:extLst>
            <c:ext xmlns:c16="http://schemas.microsoft.com/office/drawing/2014/chart" uri="{C3380CC4-5D6E-409C-BE32-E72D297353CC}">
              <c16:uniqueId val="{00000004-9110-E646-810E-D5BD91733A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Available Vacation Time for 2022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have the same amount of vacation days compared to pre-pandemic</c:v>
                </c:pt>
                <c:pt idx="1">
                  <c:v>I have less vacation days compared to pre-pandemic</c:v>
                </c:pt>
                <c:pt idx="2">
                  <c:v>I have more vacation days compared to pre-pandemic due to unused/extra days that I have saved up</c:v>
                </c:pt>
              </c:strCache>
            </c:strRef>
          </c:cat>
          <c:val>
            <c:numRef>
              <c:f>Sheet1!$B$2:$B$4</c:f>
              <c:numCache>
                <c:formatCode>0</c:formatCode>
                <c:ptCount val="3"/>
                <c:pt idx="0">
                  <c:v>81</c:v>
                </c:pt>
                <c:pt idx="1">
                  <c:v>8</c:v>
                </c:pt>
                <c:pt idx="2">
                  <c:v>11</c:v>
                </c:pt>
              </c:numCache>
            </c:numRef>
          </c:val>
          <c:extLst>
            <c:ext xmlns:c16="http://schemas.microsoft.com/office/drawing/2014/chart" uri="{C3380CC4-5D6E-409C-BE32-E72D297353CC}">
              <c16:uniqueId val="{00000000-756B-DA4F-9670-358ADC0B17E3}"/>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Safety</a:t>
            </a:r>
            <a:r>
              <a:rPr lang="en-US" sz="1600" baseline="0" dirty="0"/>
              <a:t> Protocols Matter </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want to know there are some safety protocols in place [unless infection rates are extremely low]</c:v>
                </c:pt>
                <c:pt idx="1">
                  <c:v>Yes, it matters – I want to have as little or no safety protocols in place</c:v>
                </c:pt>
                <c:pt idx="2">
                  <c:v>No – the protocols don’t matter to my destination choice either way</c:v>
                </c:pt>
              </c:strCache>
            </c:strRef>
          </c:cat>
          <c:val>
            <c:numRef>
              <c:f>Sheet1!$B$2:$B$4</c:f>
              <c:numCache>
                <c:formatCode>0</c:formatCode>
                <c:ptCount val="3"/>
                <c:pt idx="0">
                  <c:v>88</c:v>
                </c:pt>
                <c:pt idx="1">
                  <c:v>10</c:v>
                </c:pt>
                <c:pt idx="2">
                  <c:v>2</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Rate of Infection/Vaccination Rates Matter</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would avoid destinations that have high infection rates/that are experiencing a “surge” in new cases</c:v>
                </c:pt>
                <c:pt idx="1">
                  <c:v>Yes, it matters – I would avoid destinations that have very low levels of vaccination rates</c:v>
                </c:pt>
                <c:pt idx="2">
                  <c:v>No – I’m not concerned about the infection rate or level of vaccination where I plan to visit</c:v>
                </c:pt>
              </c:strCache>
            </c:strRef>
          </c:cat>
          <c:val>
            <c:numRef>
              <c:f>Sheet1!$B$2:$B$4</c:f>
              <c:numCache>
                <c:formatCode>0</c:formatCode>
                <c:ptCount val="3"/>
                <c:pt idx="0">
                  <c:v>54</c:v>
                </c:pt>
                <c:pt idx="1">
                  <c:v>21</c:v>
                </c:pt>
                <c:pt idx="2">
                  <c:v>24</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max val="10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t>
            </a:r>
            <a:r>
              <a:rPr lang="en-US" sz="1400" baseline="0" dirty="0"/>
              <a:t> Rate State as Being More Likely to Have Safety Protocols </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6C07-3E4B-9A7C-7FB278A20B4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California</c:v>
                </c:pt>
                <c:pt idx="1">
                  <c:v>Florida</c:v>
                </c:pt>
                <c:pt idx="2">
                  <c:v>Hawaii</c:v>
                </c:pt>
                <c:pt idx="3">
                  <c:v>Nevada/Las Vegas</c:v>
                </c:pt>
                <c:pt idx="4">
                  <c:v>New York</c:v>
                </c:pt>
                <c:pt idx="5">
                  <c:v>Texas</c:v>
                </c:pt>
              </c:strCache>
            </c:strRef>
          </c:cat>
          <c:val>
            <c:numRef>
              <c:f>Sheet1!$B$2:$B$7</c:f>
              <c:numCache>
                <c:formatCode>0</c:formatCode>
                <c:ptCount val="6"/>
                <c:pt idx="0">
                  <c:v>53.46534653465347</c:v>
                </c:pt>
                <c:pt idx="1">
                  <c:v>44.71947194719472</c:v>
                </c:pt>
                <c:pt idx="2">
                  <c:v>31.353135313531354</c:v>
                </c:pt>
                <c:pt idx="3">
                  <c:v>44.38943894389439</c:v>
                </c:pt>
                <c:pt idx="4">
                  <c:v>64.851485148514854</c:v>
                </c:pt>
                <c:pt idx="5">
                  <c:v>28.052805280528055</c:v>
                </c:pt>
              </c:numCache>
            </c:numRef>
          </c:val>
          <c:extLst>
            <c:ext xmlns:c16="http://schemas.microsoft.com/office/drawing/2014/chart" uri="{C3380CC4-5D6E-409C-BE32-E72D297353CC}">
              <c16:uniqueId val="{00000000-6C07-3E4B-9A7C-7FB278A20B47}"/>
            </c:ext>
          </c:extLst>
        </c:ser>
        <c:dLbls>
          <c:showLegendKey val="0"/>
          <c:showVal val="0"/>
          <c:showCatName val="0"/>
          <c:showSerName val="0"/>
          <c:showPercent val="0"/>
          <c:showBubbleSize val="0"/>
        </c:dLbls>
        <c:gapWidth val="219"/>
        <c:overlap val="-27"/>
        <c:axId val="1517973551"/>
        <c:axId val="1546757455"/>
      </c:barChart>
      <c:catAx>
        <c:axId val="151797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46757455"/>
        <c:crosses val="autoZero"/>
        <c:auto val="1"/>
        <c:lblAlgn val="ctr"/>
        <c:lblOffset val="100"/>
        <c:noMultiLvlLbl val="0"/>
      </c:catAx>
      <c:valAx>
        <c:axId val="1546757455"/>
        <c:scaling>
          <c:orientation val="minMax"/>
          <c:max val="1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17973551"/>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r>
              <a:rPr lang="en-US" b="1" dirty="0">
                <a:solidFill>
                  <a:schemeClr val="tx1"/>
                </a:solidFill>
              </a:rPr>
              <a:t>Mean Rating (1-5) </a:t>
            </a:r>
            <a:br>
              <a:rPr lang="en-US" b="1" dirty="0">
                <a:solidFill>
                  <a:schemeClr val="tx1"/>
                </a:solidFill>
              </a:rPr>
            </a:br>
            <a:r>
              <a:rPr lang="en-US" b="1" dirty="0">
                <a:solidFill>
                  <a:schemeClr val="tx1"/>
                </a:solidFill>
              </a:rPr>
              <a:t>Among Not Very/Not At All Likely to Visit </a:t>
            </a:r>
            <a:br>
              <a:rPr lang="en-US" b="1" dirty="0">
                <a:solidFill>
                  <a:schemeClr val="tx1"/>
                </a:solidFill>
              </a:rPr>
            </a:br>
            <a:r>
              <a:rPr lang="en-US" b="1" dirty="0">
                <a:solidFill>
                  <a:schemeClr val="tx1"/>
                </a:solidFill>
              </a:rPr>
              <a:t>(53% of French Travelers)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endParaRPr lang="en-US"/>
        </a:p>
      </c:txPr>
    </c:title>
    <c:autoTitleDeleted val="0"/>
    <c:plotArea>
      <c:layout>
        <c:manualLayout>
          <c:layoutTarget val="inner"/>
          <c:xMode val="edge"/>
          <c:yMode val="edge"/>
          <c:x val="0.47733529317518819"/>
          <c:y val="0.20666023581076307"/>
          <c:w val="0.50648071956532847"/>
          <c:h val="0.76755851577518974"/>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4-7EEA-C44A-832D-F54CD4EFA641}"/>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5-7EEA-C44A-832D-F54CD4EFA641}"/>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Travel restrictions related to coronavirus</c:v>
                </c:pt>
                <c:pt idx="1">
                  <c:v>Safety concerns related to coronavirus pandemic</c:v>
                </c:pt>
                <c:pt idx="2">
                  <c:v>Expensive</c:v>
                </c:pt>
                <c:pt idx="3">
                  <c:v>Gun violence</c:v>
                </c:pt>
                <c:pt idx="4">
                  <c:v>Hard to get to</c:v>
                </c:pt>
                <c:pt idx="5">
                  <c:v>Natural disasters</c:v>
                </c:pt>
                <c:pt idx="6">
                  <c:v>Crime</c:v>
                </c:pt>
                <c:pt idx="7">
                  <c:v>Crowded</c:v>
                </c:pt>
                <c:pt idx="8">
                  <c:v>Dangerous</c:v>
                </c:pt>
                <c:pt idx="9">
                  <c:v>Losing its character due to over-tourism</c:v>
                </c:pt>
                <c:pt idx="10">
                  <c:v>Limited flights</c:v>
                </c:pt>
                <c:pt idx="11">
                  <c:v>Too touristy</c:v>
                </c:pt>
                <c:pt idx="12">
                  <c:v>Racial prejudice and hate</c:v>
                </c:pt>
                <c:pt idx="13">
                  <c:v>Unfavorable exchange rate</c:v>
                </c:pt>
                <c:pt idx="14">
                  <c:v>Overdeveloped</c:v>
                </c:pt>
                <c:pt idx="15">
                  <c:v>Traffic</c:v>
                </c:pt>
                <c:pt idx="16">
                  <c:v>Unwelcoming</c:v>
                </c:pt>
                <c:pt idx="17">
                  <c:v>Political climate</c:v>
                </c:pt>
                <c:pt idx="18">
                  <c:v>Homelessness</c:v>
                </c:pt>
                <c:pt idx="19">
                  <c:v>Anti-Asian sentiment</c:v>
                </c:pt>
              </c:strCache>
            </c:strRef>
          </c:cat>
          <c:val>
            <c:numRef>
              <c:f>Sheet1!$B$2:$B$21</c:f>
              <c:numCache>
                <c:formatCode>0.00</c:formatCode>
                <c:ptCount val="20"/>
                <c:pt idx="0">
                  <c:v>2.9750778816199377</c:v>
                </c:pt>
                <c:pt idx="1">
                  <c:v>2.7289719626168223</c:v>
                </c:pt>
                <c:pt idx="2">
                  <c:v>2.5607476635514019</c:v>
                </c:pt>
                <c:pt idx="3">
                  <c:v>2.3862928348909658</c:v>
                </c:pt>
                <c:pt idx="4">
                  <c:v>2.3613707165109035</c:v>
                </c:pt>
                <c:pt idx="5">
                  <c:v>2.3208722741433023</c:v>
                </c:pt>
                <c:pt idx="6">
                  <c:v>2.2990654205607477</c:v>
                </c:pt>
                <c:pt idx="7">
                  <c:v>2.2492211838006231</c:v>
                </c:pt>
                <c:pt idx="8">
                  <c:v>2.1806853582554515</c:v>
                </c:pt>
                <c:pt idx="9">
                  <c:v>2.1651090342679127</c:v>
                </c:pt>
                <c:pt idx="10">
                  <c:v>2.1370716510903427</c:v>
                </c:pt>
                <c:pt idx="11">
                  <c:v>2.1090342679127727</c:v>
                </c:pt>
                <c:pt idx="12">
                  <c:v>2.0591900311526481</c:v>
                </c:pt>
                <c:pt idx="13">
                  <c:v>2.05607476635514</c:v>
                </c:pt>
                <c:pt idx="14">
                  <c:v>2.0404984423676011</c:v>
                </c:pt>
                <c:pt idx="15">
                  <c:v>2.0342679127725858</c:v>
                </c:pt>
                <c:pt idx="16">
                  <c:v>2.0186915887850465</c:v>
                </c:pt>
                <c:pt idx="17">
                  <c:v>2.0155763239875388</c:v>
                </c:pt>
                <c:pt idx="18">
                  <c:v>1.8753894080996885</c:v>
                </c:pt>
                <c:pt idx="19">
                  <c:v>1.7352024922118381</c:v>
                </c:pt>
              </c:numCache>
            </c:numRef>
          </c:val>
          <c:extLst>
            <c:ext xmlns:c16="http://schemas.microsoft.com/office/drawing/2014/chart" uri="{C3380CC4-5D6E-409C-BE32-E72D297353CC}">
              <c16:uniqueId val="{00000000-7EEA-C44A-832D-F54CD4EFA641}"/>
            </c:ext>
          </c:extLst>
        </c:ser>
        <c:dLbls>
          <c:showLegendKey val="0"/>
          <c:showVal val="0"/>
          <c:showCatName val="0"/>
          <c:showSerName val="0"/>
          <c:showPercent val="0"/>
          <c:showBubbleSize val="0"/>
        </c:dLbls>
        <c:gapWidth val="101"/>
        <c:axId val="595917120"/>
        <c:axId val="595918768"/>
      </c:barChart>
      <c:catAx>
        <c:axId val="595917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News Gothic MT" panose="020B0503020103020203" pitchFamily="34" charset="0"/>
                <a:ea typeface="+mn-ea"/>
                <a:cs typeface="+mn-cs"/>
              </a:defRPr>
            </a:pPr>
            <a:endParaRPr lang="en-US"/>
          </a:p>
        </c:txPr>
        <c:crossAx val="595918768"/>
        <c:crosses val="autoZero"/>
        <c:auto val="1"/>
        <c:lblAlgn val="ctr"/>
        <c:lblOffset val="100"/>
        <c:noMultiLvlLbl val="0"/>
      </c:catAx>
      <c:valAx>
        <c:axId val="595918768"/>
        <c:scaling>
          <c:orientation val="minMax"/>
        </c:scaling>
        <c:delete val="1"/>
        <c:axPos val="t"/>
        <c:numFmt formatCode="0.00" sourceLinked="1"/>
        <c:majorTickMark val="none"/>
        <c:minorTickMark val="none"/>
        <c:tickLblPos val="nextTo"/>
        <c:crossAx val="595917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News Gothic MT" panose="020B0503020103020203" pitchFamily="34" charset="0"/>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Domestic Competitors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31</c:v>
                </c:pt>
              </c:numCache>
            </c:numRef>
          </c:val>
          <c:extLst>
            <c:ext xmlns:c16="http://schemas.microsoft.com/office/drawing/2014/chart" uri="{C3380CC4-5D6E-409C-BE32-E72D297353CC}">
              <c16:uniqueId val="{00000000-D461-814E-A13C-FC35E148A099}"/>
            </c:ext>
          </c:extLst>
        </c:ser>
        <c:ser>
          <c:idx val="1"/>
          <c:order val="1"/>
          <c:tx>
            <c:strRef>
              <c:f>Sheet1!$C$1</c:f>
              <c:strCache>
                <c:ptCount val="1"/>
                <c:pt idx="0">
                  <c:v>FL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30</c:v>
                </c:pt>
              </c:numCache>
            </c:numRef>
          </c:val>
          <c:extLst>
            <c:ext xmlns:c16="http://schemas.microsoft.com/office/drawing/2014/chart" uri="{C3380CC4-5D6E-409C-BE32-E72D297353CC}">
              <c16:uniqueId val="{00000001-D461-814E-A13C-FC35E148A099}"/>
            </c:ext>
          </c:extLst>
        </c:ser>
        <c:ser>
          <c:idx val="2"/>
          <c:order val="2"/>
          <c:tx>
            <c:strRef>
              <c:f>Sheet1!$D$1</c:f>
              <c:strCache>
                <c:ptCount val="1"/>
                <c:pt idx="0">
                  <c:v>HI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25</c:v>
                </c:pt>
              </c:numCache>
            </c:numRef>
          </c:val>
          <c:extLst>
            <c:ext xmlns:c16="http://schemas.microsoft.com/office/drawing/2014/chart" uri="{C3380CC4-5D6E-409C-BE32-E72D297353CC}">
              <c16:uniqueId val="{00000002-D461-814E-A13C-FC35E148A099}"/>
            </c:ext>
          </c:extLst>
        </c:ser>
        <c:ser>
          <c:idx val="3"/>
          <c:order val="3"/>
          <c:tx>
            <c:strRef>
              <c:f>Sheet1!$E$1</c:f>
              <c:strCache>
                <c:ptCount val="1"/>
                <c:pt idx="0">
                  <c:v>NY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36</c:v>
                </c:pt>
              </c:numCache>
            </c:numRef>
          </c:val>
          <c:extLst>
            <c:ext xmlns:c16="http://schemas.microsoft.com/office/drawing/2014/chart" uri="{C3380CC4-5D6E-409C-BE32-E72D297353CC}">
              <c16:uniqueId val="{00000004-D461-814E-A13C-FC35E148A099}"/>
            </c:ext>
          </c:extLst>
        </c:ser>
        <c:ser>
          <c:idx val="4"/>
          <c:order val="4"/>
          <c:tx>
            <c:strRef>
              <c:f>Sheet1!$F$1</c:f>
              <c:strCache>
                <c:ptCount val="1"/>
                <c:pt idx="0">
                  <c:v>NV/LV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21</c:v>
                </c:pt>
              </c:numCache>
            </c:numRef>
          </c:val>
          <c:extLst>
            <c:ext xmlns:c16="http://schemas.microsoft.com/office/drawing/2014/chart" uri="{C3380CC4-5D6E-409C-BE32-E72D297353CC}">
              <c16:uniqueId val="{00000005-D461-814E-A13C-FC35E148A099}"/>
            </c:ext>
          </c:extLst>
        </c:ser>
        <c:ser>
          <c:idx val="5"/>
          <c:order val="5"/>
          <c:tx>
            <c:strRef>
              <c:f>Sheet1!$G$1</c:f>
              <c:strCache>
                <c:ptCount val="1"/>
                <c:pt idx="0">
                  <c:v>TX</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15</c:v>
                </c:pt>
              </c:numCache>
            </c:numRef>
          </c:val>
          <c:extLst>
            <c:ext xmlns:c16="http://schemas.microsoft.com/office/drawing/2014/chart" uri="{C3380CC4-5D6E-409C-BE32-E72D297353CC}">
              <c16:uniqueId val="{00000006-D461-814E-A13C-FC35E148A099}"/>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Impact of Omicron on 2022 Travel Plans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manualLayout>
          <c:layoutTarget val="inner"/>
          <c:xMode val="edge"/>
          <c:yMode val="edge"/>
          <c:x val="1.2067074275217572E-2"/>
          <c:y val="0.12442677556444892"/>
          <c:w val="0.66653845220294061"/>
          <c:h val="0.74659186044765469"/>
        </c:manualLayout>
      </c:layout>
      <c:barChart>
        <c:barDir val="col"/>
        <c:grouping val="percentStacked"/>
        <c:varyColors val="0"/>
        <c:ser>
          <c:idx val="0"/>
          <c:order val="0"/>
          <c:tx>
            <c:strRef>
              <c:f>Sheet1!$A$2</c:f>
              <c:strCache>
                <c:ptCount val="1"/>
                <c:pt idx="0">
                  <c:v>I’ve canceled upcoming travel due to Omicron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Australia</c:v>
                </c:pt>
                <c:pt idx="1">
                  <c:v>Canada</c:v>
                </c:pt>
                <c:pt idx="2">
                  <c:v>China</c:v>
                </c:pt>
                <c:pt idx="3">
                  <c:v>France</c:v>
                </c:pt>
                <c:pt idx="4">
                  <c:v>Germany</c:v>
                </c:pt>
                <c:pt idx="5">
                  <c:v>Japan</c:v>
                </c:pt>
                <c:pt idx="6">
                  <c:v>Mexico</c:v>
                </c:pt>
                <c:pt idx="7">
                  <c:v>UK</c:v>
                </c:pt>
                <c:pt idx="8">
                  <c:v>South
Korea</c:v>
                </c:pt>
              </c:strCache>
            </c:strRef>
          </c:cat>
          <c:val>
            <c:numRef>
              <c:f>Sheet1!$B$2:$J$2</c:f>
              <c:numCache>
                <c:formatCode>0</c:formatCode>
                <c:ptCount val="9"/>
                <c:pt idx="0">
                  <c:v>5</c:v>
                </c:pt>
                <c:pt idx="1">
                  <c:v>10</c:v>
                </c:pt>
                <c:pt idx="2">
                  <c:v>15</c:v>
                </c:pt>
                <c:pt idx="3">
                  <c:v>4</c:v>
                </c:pt>
                <c:pt idx="4">
                  <c:v>3</c:v>
                </c:pt>
                <c:pt idx="5">
                  <c:v>9</c:v>
                </c:pt>
                <c:pt idx="6">
                  <c:v>2</c:v>
                </c:pt>
                <c:pt idx="7">
                  <c:v>5</c:v>
                </c:pt>
                <c:pt idx="8">
                  <c:v>8</c:v>
                </c:pt>
              </c:numCache>
            </c:numRef>
          </c:val>
          <c:extLst>
            <c:ext xmlns:c16="http://schemas.microsoft.com/office/drawing/2014/chart" uri="{C3380CC4-5D6E-409C-BE32-E72D297353CC}">
              <c16:uniqueId val="{00000000-D72E-964A-9105-DDB0026F6CD2}"/>
            </c:ext>
          </c:extLst>
        </c:ser>
        <c:ser>
          <c:idx val="1"/>
          <c:order val="1"/>
          <c:tx>
            <c:strRef>
              <c:f>Sheet1!$A$3</c:f>
              <c:strCache>
                <c:ptCount val="1"/>
                <c:pt idx="0">
                  <c:v>I’ve postponed upcoming travel due to Omicron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Australia</c:v>
                </c:pt>
                <c:pt idx="1">
                  <c:v>Canada</c:v>
                </c:pt>
                <c:pt idx="2">
                  <c:v>China</c:v>
                </c:pt>
                <c:pt idx="3">
                  <c:v>France</c:v>
                </c:pt>
                <c:pt idx="4">
                  <c:v>Germany</c:v>
                </c:pt>
                <c:pt idx="5">
                  <c:v>Japan</c:v>
                </c:pt>
                <c:pt idx="6">
                  <c:v>Mexico</c:v>
                </c:pt>
                <c:pt idx="7">
                  <c:v>UK</c:v>
                </c:pt>
                <c:pt idx="8">
                  <c:v>South
Korea</c:v>
                </c:pt>
              </c:strCache>
            </c:strRef>
          </c:cat>
          <c:val>
            <c:numRef>
              <c:f>Sheet1!$B$3:$J$3</c:f>
              <c:numCache>
                <c:formatCode>0</c:formatCode>
                <c:ptCount val="9"/>
                <c:pt idx="0">
                  <c:v>14.000000000000002</c:v>
                </c:pt>
                <c:pt idx="1">
                  <c:v>14.000000000000002</c:v>
                </c:pt>
                <c:pt idx="2">
                  <c:v>22</c:v>
                </c:pt>
                <c:pt idx="3">
                  <c:v>8</c:v>
                </c:pt>
                <c:pt idx="4">
                  <c:v>6</c:v>
                </c:pt>
                <c:pt idx="5">
                  <c:v>12</c:v>
                </c:pt>
                <c:pt idx="6">
                  <c:v>10</c:v>
                </c:pt>
                <c:pt idx="7">
                  <c:v>14.000000000000002</c:v>
                </c:pt>
                <c:pt idx="8">
                  <c:v>16</c:v>
                </c:pt>
              </c:numCache>
            </c:numRef>
          </c:val>
          <c:extLst>
            <c:ext xmlns:c16="http://schemas.microsoft.com/office/drawing/2014/chart" uri="{C3380CC4-5D6E-409C-BE32-E72D297353CC}">
              <c16:uniqueId val="{00000001-D72E-964A-9105-DDB0026F6CD2}"/>
            </c:ext>
          </c:extLst>
        </c:ser>
        <c:ser>
          <c:idx val="2"/>
          <c:order val="2"/>
          <c:tx>
            <c:strRef>
              <c:f>Sheet1!$A$4</c:f>
              <c:strCache>
                <c:ptCount val="1"/>
                <c:pt idx="0">
                  <c:v>I’ve postponed finalizing travel plans due to Omicron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Australia</c:v>
                </c:pt>
                <c:pt idx="1">
                  <c:v>Canada</c:v>
                </c:pt>
                <c:pt idx="2">
                  <c:v>China</c:v>
                </c:pt>
                <c:pt idx="3">
                  <c:v>France</c:v>
                </c:pt>
                <c:pt idx="4">
                  <c:v>Germany</c:v>
                </c:pt>
                <c:pt idx="5">
                  <c:v>Japan</c:v>
                </c:pt>
                <c:pt idx="6">
                  <c:v>Mexico</c:v>
                </c:pt>
                <c:pt idx="7">
                  <c:v>UK</c:v>
                </c:pt>
                <c:pt idx="8">
                  <c:v>South
Korea</c:v>
                </c:pt>
              </c:strCache>
            </c:strRef>
          </c:cat>
          <c:val>
            <c:numRef>
              <c:f>Sheet1!$B$4:$J$4</c:f>
              <c:numCache>
                <c:formatCode>0</c:formatCode>
                <c:ptCount val="9"/>
                <c:pt idx="0">
                  <c:v>9</c:v>
                </c:pt>
                <c:pt idx="1">
                  <c:v>12</c:v>
                </c:pt>
                <c:pt idx="2">
                  <c:v>9</c:v>
                </c:pt>
                <c:pt idx="3">
                  <c:v>9</c:v>
                </c:pt>
                <c:pt idx="4">
                  <c:v>11</c:v>
                </c:pt>
                <c:pt idx="5">
                  <c:v>21</c:v>
                </c:pt>
                <c:pt idx="6">
                  <c:v>7.0000000000000009</c:v>
                </c:pt>
                <c:pt idx="7">
                  <c:v>9</c:v>
                </c:pt>
                <c:pt idx="8">
                  <c:v>26</c:v>
                </c:pt>
              </c:numCache>
            </c:numRef>
          </c:val>
          <c:extLst>
            <c:ext xmlns:c16="http://schemas.microsoft.com/office/drawing/2014/chart" uri="{C3380CC4-5D6E-409C-BE32-E72D297353CC}">
              <c16:uniqueId val="{00000002-D72E-964A-9105-DDB0026F6CD2}"/>
            </c:ext>
          </c:extLst>
        </c:ser>
        <c:ser>
          <c:idx val="3"/>
          <c:order val="3"/>
          <c:tx>
            <c:strRef>
              <c:f>Sheet1!$A$5</c:f>
              <c:strCache>
                <c:ptCount val="1"/>
                <c:pt idx="0">
                  <c:v>I’ve changed travel plans based on impacts from Omicron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Australia</c:v>
                </c:pt>
                <c:pt idx="1">
                  <c:v>Canada</c:v>
                </c:pt>
                <c:pt idx="2">
                  <c:v>China</c:v>
                </c:pt>
                <c:pt idx="3">
                  <c:v>France</c:v>
                </c:pt>
                <c:pt idx="4">
                  <c:v>Germany</c:v>
                </c:pt>
                <c:pt idx="5">
                  <c:v>Japan</c:v>
                </c:pt>
                <c:pt idx="6">
                  <c:v>Mexico</c:v>
                </c:pt>
                <c:pt idx="7">
                  <c:v>UK</c:v>
                </c:pt>
                <c:pt idx="8">
                  <c:v>South
Korea</c:v>
                </c:pt>
              </c:strCache>
            </c:strRef>
          </c:cat>
          <c:val>
            <c:numRef>
              <c:f>Sheet1!$B$5:$J$5</c:f>
              <c:numCache>
                <c:formatCode>0</c:formatCode>
                <c:ptCount val="9"/>
                <c:pt idx="0">
                  <c:v>4</c:v>
                </c:pt>
                <c:pt idx="1">
                  <c:v>5</c:v>
                </c:pt>
                <c:pt idx="2">
                  <c:v>7.0000000000000009</c:v>
                </c:pt>
                <c:pt idx="3">
                  <c:v>6</c:v>
                </c:pt>
                <c:pt idx="4">
                  <c:v>4</c:v>
                </c:pt>
                <c:pt idx="5">
                  <c:v>8</c:v>
                </c:pt>
                <c:pt idx="6">
                  <c:v>12</c:v>
                </c:pt>
                <c:pt idx="7">
                  <c:v>4</c:v>
                </c:pt>
                <c:pt idx="8">
                  <c:v>6</c:v>
                </c:pt>
              </c:numCache>
            </c:numRef>
          </c:val>
          <c:extLst>
            <c:ext xmlns:c16="http://schemas.microsoft.com/office/drawing/2014/chart" uri="{C3380CC4-5D6E-409C-BE32-E72D297353CC}">
              <c16:uniqueId val="{00000004-D72E-964A-9105-DDB0026F6CD2}"/>
            </c:ext>
          </c:extLst>
        </c:ser>
        <c:ser>
          <c:idx val="4"/>
          <c:order val="4"/>
          <c:tx>
            <c:strRef>
              <c:f>Sheet1!$A$6</c:f>
              <c:strCache>
                <c:ptCount val="1"/>
                <c:pt idx="0">
                  <c:v>I’m waiting for more information about Omicron before making any travel plans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Australia</c:v>
                </c:pt>
                <c:pt idx="1">
                  <c:v>Canada</c:v>
                </c:pt>
                <c:pt idx="2">
                  <c:v>China</c:v>
                </c:pt>
                <c:pt idx="3">
                  <c:v>France</c:v>
                </c:pt>
                <c:pt idx="4">
                  <c:v>Germany</c:v>
                </c:pt>
                <c:pt idx="5">
                  <c:v>Japan</c:v>
                </c:pt>
                <c:pt idx="6">
                  <c:v>Mexico</c:v>
                </c:pt>
                <c:pt idx="7">
                  <c:v>UK</c:v>
                </c:pt>
                <c:pt idx="8">
                  <c:v>South
Korea</c:v>
                </c:pt>
              </c:strCache>
            </c:strRef>
          </c:cat>
          <c:val>
            <c:numRef>
              <c:f>Sheet1!$B$6:$J$6</c:f>
              <c:numCache>
                <c:formatCode>0</c:formatCode>
                <c:ptCount val="9"/>
                <c:pt idx="0">
                  <c:v>35</c:v>
                </c:pt>
                <c:pt idx="1">
                  <c:v>35</c:v>
                </c:pt>
                <c:pt idx="2">
                  <c:v>24</c:v>
                </c:pt>
                <c:pt idx="3">
                  <c:v>33</c:v>
                </c:pt>
                <c:pt idx="4">
                  <c:v>35</c:v>
                </c:pt>
                <c:pt idx="5">
                  <c:v>25</c:v>
                </c:pt>
                <c:pt idx="6">
                  <c:v>35</c:v>
                </c:pt>
                <c:pt idx="7">
                  <c:v>32</c:v>
                </c:pt>
                <c:pt idx="8">
                  <c:v>28.000000000000004</c:v>
                </c:pt>
              </c:numCache>
            </c:numRef>
          </c:val>
          <c:extLst>
            <c:ext xmlns:c16="http://schemas.microsoft.com/office/drawing/2014/chart" uri="{C3380CC4-5D6E-409C-BE32-E72D297353CC}">
              <c16:uniqueId val="{00000005-D72E-964A-9105-DDB0026F6CD2}"/>
            </c:ext>
          </c:extLst>
        </c:ser>
        <c:ser>
          <c:idx val="5"/>
          <c:order val="5"/>
          <c:tx>
            <c:strRef>
              <c:f>Sheet1!$A$7</c:f>
              <c:strCache>
                <c:ptCount val="1"/>
                <c:pt idx="0">
                  <c:v>No impact on my travel plans or travel planning for 2022</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Australia</c:v>
                </c:pt>
                <c:pt idx="1">
                  <c:v>Canada</c:v>
                </c:pt>
                <c:pt idx="2">
                  <c:v>China</c:v>
                </c:pt>
                <c:pt idx="3">
                  <c:v>France</c:v>
                </c:pt>
                <c:pt idx="4">
                  <c:v>Germany</c:v>
                </c:pt>
                <c:pt idx="5">
                  <c:v>Japan</c:v>
                </c:pt>
                <c:pt idx="6">
                  <c:v>Mexico</c:v>
                </c:pt>
                <c:pt idx="7">
                  <c:v>UK</c:v>
                </c:pt>
                <c:pt idx="8">
                  <c:v>South
Korea</c:v>
                </c:pt>
              </c:strCache>
            </c:strRef>
          </c:cat>
          <c:val>
            <c:numRef>
              <c:f>Sheet1!$B$7:$J$7</c:f>
              <c:numCache>
                <c:formatCode>0</c:formatCode>
                <c:ptCount val="9"/>
                <c:pt idx="0">
                  <c:v>34</c:v>
                </c:pt>
                <c:pt idx="1">
                  <c:v>25</c:v>
                </c:pt>
                <c:pt idx="2">
                  <c:v>23</c:v>
                </c:pt>
                <c:pt idx="3">
                  <c:v>40</c:v>
                </c:pt>
                <c:pt idx="4">
                  <c:v>40</c:v>
                </c:pt>
                <c:pt idx="5">
                  <c:v>26</c:v>
                </c:pt>
                <c:pt idx="6">
                  <c:v>34</c:v>
                </c:pt>
                <c:pt idx="7">
                  <c:v>37</c:v>
                </c:pt>
                <c:pt idx="8">
                  <c:v>16</c:v>
                </c:pt>
              </c:numCache>
            </c:numRef>
          </c:val>
          <c:extLst>
            <c:ext xmlns:c16="http://schemas.microsoft.com/office/drawing/2014/chart" uri="{C3380CC4-5D6E-409C-BE32-E72D297353CC}">
              <c16:uniqueId val="{00000006-D72E-964A-9105-DDB0026F6CD2}"/>
            </c:ext>
          </c:extLst>
        </c:ser>
        <c:dLbls>
          <c:showLegendKey val="0"/>
          <c:showVal val="0"/>
          <c:showCatName val="0"/>
          <c:showSerName val="0"/>
          <c:showPercent val="0"/>
          <c:showBubbleSize val="0"/>
        </c:dLbls>
        <c:gapWidth val="84"/>
        <c:overlap val="100"/>
        <c:axId val="1770980783"/>
        <c:axId val="1356296655"/>
      </c:barChart>
      <c:catAx>
        <c:axId val="1770980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6296655"/>
        <c:crosses val="autoZero"/>
        <c:auto val="1"/>
        <c:lblAlgn val="ctr"/>
        <c:lblOffset val="100"/>
        <c:noMultiLvlLbl val="0"/>
      </c:catAx>
      <c:valAx>
        <c:axId val="13562966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770980783"/>
        <c:crosses val="autoZero"/>
        <c:crossBetween val="between"/>
      </c:valAx>
      <c:spPr>
        <a:noFill/>
        <a:ln>
          <a:noFill/>
        </a:ln>
        <a:effectLst/>
      </c:spPr>
    </c:plotArea>
    <c:legend>
      <c:legendPos val="r"/>
      <c:layout>
        <c:manualLayout>
          <c:xMode val="edge"/>
          <c:yMode val="edge"/>
          <c:x val="0.69506062776254585"/>
          <c:y val="0.17575237289885412"/>
          <c:w val="0.29835733172369905"/>
          <c:h val="0.696112588304993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International Competitors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31</c:v>
                </c:pt>
              </c:numCache>
            </c:numRef>
          </c:val>
          <c:extLst>
            <c:ext xmlns:c16="http://schemas.microsoft.com/office/drawing/2014/chart" uri="{C3380CC4-5D6E-409C-BE32-E72D297353CC}">
              <c16:uniqueId val="{00000000-D461-814E-A13C-FC35E148A099}"/>
            </c:ext>
          </c:extLst>
        </c:ser>
        <c:ser>
          <c:idx val="1"/>
          <c:order val="1"/>
          <c:tx>
            <c:strRef>
              <c:f>Sheet1!$C$1</c:f>
              <c:strCache>
                <c:ptCount val="1"/>
                <c:pt idx="0">
                  <c:v>Canada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26.146179401993358</c:v>
                </c:pt>
              </c:numCache>
            </c:numRef>
          </c:val>
          <c:extLst>
            <c:ext xmlns:c16="http://schemas.microsoft.com/office/drawing/2014/chart" uri="{C3380CC4-5D6E-409C-BE32-E72D297353CC}">
              <c16:uniqueId val="{00000001-D461-814E-A13C-FC35E148A099}"/>
            </c:ext>
          </c:extLst>
        </c:ser>
        <c:ser>
          <c:idx val="2"/>
          <c:order val="2"/>
          <c:tx>
            <c:strRef>
              <c:f>Sheet1!$D$1</c:f>
              <c:strCache>
                <c:ptCount val="1"/>
                <c:pt idx="0">
                  <c:v>Mexico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15</c:v>
                </c:pt>
              </c:numCache>
            </c:numRef>
          </c:val>
          <c:extLst>
            <c:ext xmlns:c16="http://schemas.microsoft.com/office/drawing/2014/chart" uri="{C3380CC4-5D6E-409C-BE32-E72D297353CC}">
              <c16:uniqueId val="{00000002-D461-814E-A13C-FC35E148A099}"/>
            </c:ext>
          </c:extLst>
        </c:ser>
        <c:ser>
          <c:idx val="3"/>
          <c:order val="3"/>
          <c:tx>
            <c:strRef>
              <c:f>Sheet1!$E$1</c:f>
              <c:strCache>
                <c:ptCount val="1"/>
                <c:pt idx="0">
                  <c:v>Europe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74</c:v>
                </c:pt>
              </c:numCache>
            </c:numRef>
          </c:val>
          <c:extLst>
            <c:ext xmlns:c16="http://schemas.microsoft.com/office/drawing/2014/chart" uri="{C3380CC4-5D6E-409C-BE32-E72D297353CC}">
              <c16:uniqueId val="{00000004-D461-814E-A13C-FC35E148A099}"/>
            </c:ext>
          </c:extLst>
        </c:ser>
        <c:ser>
          <c:idx val="4"/>
          <c:order val="4"/>
          <c:tx>
            <c:strRef>
              <c:f>Sheet1!$F$1</c:f>
              <c:strCache>
                <c:ptCount val="1"/>
                <c:pt idx="0">
                  <c:v>Asia Pacific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22</c:v>
                </c:pt>
              </c:numCache>
            </c:numRef>
          </c:val>
          <c:extLst>
            <c:ext xmlns:c16="http://schemas.microsoft.com/office/drawing/2014/chart" uri="{C3380CC4-5D6E-409C-BE32-E72D297353CC}">
              <c16:uniqueId val="{00000005-D461-814E-A13C-FC35E148A099}"/>
            </c:ext>
          </c:extLst>
        </c:ser>
        <c:ser>
          <c:idx val="5"/>
          <c:order val="5"/>
          <c:tx>
            <c:strRef>
              <c:f>Sheet1!$H$1</c:f>
              <c:strCache>
                <c:ptCount val="1"/>
                <c:pt idx="0">
                  <c:v>Caribbean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19</c:v>
                </c:pt>
              </c:numCache>
            </c:numRef>
          </c:val>
          <c:extLst>
            <c:ext xmlns:c16="http://schemas.microsoft.com/office/drawing/2014/chart" uri="{C3380CC4-5D6E-409C-BE32-E72D297353CC}">
              <c16:uniqueId val="{00000006-D461-814E-A13C-FC35E148A099}"/>
            </c:ext>
          </c:extLst>
        </c:ser>
        <c:ser>
          <c:idx val="6"/>
          <c:order val="6"/>
          <c:tx>
            <c:strRef>
              <c:f>Sheet1!$I$1</c:f>
              <c:strCache>
                <c:ptCount val="1"/>
                <c:pt idx="0">
                  <c:v>Central/South AM</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c:formatCode>
                <c:ptCount val="1"/>
                <c:pt idx="0">
                  <c:v>31</c:v>
                </c:pt>
              </c:numCache>
            </c:numRef>
          </c:val>
          <c:extLst>
            <c:ext xmlns:c16="http://schemas.microsoft.com/office/drawing/2014/chart" uri="{C3380CC4-5D6E-409C-BE32-E72D297353CC}">
              <c16:uniqueId val="{00000001-D4FC-D84D-8277-C2BE62854FD3}"/>
            </c:ext>
          </c:extLst>
        </c:ser>
        <c:ser>
          <c:idx val="7"/>
          <c:order val="7"/>
          <c:tx>
            <c:strRef>
              <c:f>Sheet1!#REF!</c:f>
              <c:strCache>
                <c:ptCount val="1"/>
                <c:pt idx="0">
                  <c:v>#REF!</c:v>
                </c:pt>
              </c:strCache>
            </c:strRef>
          </c:tx>
          <c:spPr>
            <a:solidFill>
              <a:schemeClr val="accent2">
                <a:lumMod val="60000"/>
              </a:schemeClr>
            </a:solidFill>
            <a:ln>
              <a:noFill/>
            </a:ln>
            <a:effectLst/>
          </c:spPr>
          <c:invertIfNegative val="0"/>
          <c:cat>
            <c:strRef>
              <c:f>Sheet1!$A$2</c:f>
              <c:strCache>
                <c:ptCount val="1"/>
                <c:pt idx="0">
                  <c:v>Category 1</c:v>
                </c:pt>
              </c:strCache>
            </c:strRef>
          </c:cat>
          <c:val>
            <c:numRef>
              <c:f>Sheet1!$I$2</c:f>
              <c:numCache>
                <c:formatCode>0</c:formatCode>
                <c:ptCount val="1"/>
                <c:pt idx="0">
                  <c:v>19</c:v>
                </c:pt>
              </c:numCache>
            </c:numRef>
          </c:val>
          <c:extLst>
            <c:ext xmlns:c16="http://schemas.microsoft.com/office/drawing/2014/chart" uri="{C3380CC4-5D6E-409C-BE32-E72D297353CC}">
              <c16:uniqueId val="{00000001-3CEC-AD42-A818-3DC5CCE7ADBA}"/>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a:t>When Likely to Visit California?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Jan
 2022</c:v>
                </c:pt>
                <c:pt idx="1">
                  <c:v>Feb
2022</c:v>
                </c:pt>
                <c:pt idx="2">
                  <c:v>Mar
 2022</c:v>
                </c:pt>
                <c:pt idx="3">
                  <c:v>Apr 
2022</c:v>
                </c:pt>
                <c:pt idx="4">
                  <c:v>May 
2022</c:v>
                </c:pt>
                <c:pt idx="5">
                  <c:v>Jun 
2022</c:v>
                </c:pt>
                <c:pt idx="6">
                  <c:v>3Q 
2022</c:v>
                </c:pt>
                <c:pt idx="7">
                  <c:v>4Q 
2022</c:v>
                </c:pt>
                <c:pt idx="8">
                  <c:v>1Q 
2023</c:v>
                </c:pt>
                <c:pt idx="9">
                  <c:v>2Q 
2023</c:v>
                </c:pt>
                <c:pt idx="10">
                  <c:v>3Q 
2023</c:v>
                </c:pt>
                <c:pt idx="11">
                  <c:v>4Q 
2023</c:v>
                </c:pt>
                <c:pt idx="12">
                  <c:v>Not sure</c:v>
                </c:pt>
              </c:strCache>
            </c:strRef>
          </c:cat>
          <c:val>
            <c:numRef>
              <c:f>Sheet1!$B$2:$B$14</c:f>
              <c:numCache>
                <c:formatCode>0</c:formatCode>
                <c:ptCount val="13"/>
                <c:pt idx="0">
                  <c:v>0.24570024570024601</c:v>
                </c:pt>
                <c:pt idx="1">
                  <c:v>0</c:v>
                </c:pt>
                <c:pt idx="2">
                  <c:v>0.49140049140049102</c:v>
                </c:pt>
                <c:pt idx="3">
                  <c:v>1.7199017199017199</c:v>
                </c:pt>
                <c:pt idx="4">
                  <c:v>4.6683046683046685</c:v>
                </c:pt>
                <c:pt idx="5">
                  <c:v>7.125307125307125</c:v>
                </c:pt>
                <c:pt idx="6">
                  <c:v>19.41031941031941</c:v>
                </c:pt>
                <c:pt idx="7">
                  <c:v>5.15970515970516</c:v>
                </c:pt>
                <c:pt idx="8">
                  <c:v>5.4054054054054053</c:v>
                </c:pt>
                <c:pt idx="9">
                  <c:v>16.707616707616708</c:v>
                </c:pt>
                <c:pt idx="10">
                  <c:v>11.056511056511056</c:v>
                </c:pt>
                <c:pt idx="11">
                  <c:v>1.7199017199017199</c:v>
                </c:pt>
                <c:pt idx="12">
                  <c:v>26.289926289926292</c:v>
                </c:pt>
              </c:numCache>
            </c:numRef>
          </c:val>
          <c:extLst>
            <c:ext xmlns:c16="http://schemas.microsoft.com/office/drawing/2014/chart" uri="{C3380CC4-5D6E-409C-BE32-E72D297353CC}">
              <c16:uniqueId val="{00000000-5135-CF42-BF25-C415214D0F60}"/>
            </c:ext>
          </c:extLst>
        </c:ser>
        <c:dLbls>
          <c:showLegendKey val="0"/>
          <c:showVal val="0"/>
          <c:showCatName val="0"/>
          <c:showSerName val="0"/>
          <c:showPercent val="0"/>
          <c:showBubbleSize val="0"/>
        </c:dLbls>
        <c:gapWidth val="194"/>
        <c:overlap val="-27"/>
        <c:axId val="1772256271"/>
        <c:axId val="1489239071"/>
      </c:barChart>
      <c:catAx>
        <c:axId val="1772256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239071"/>
        <c:crosses val="autoZero"/>
        <c:auto val="1"/>
        <c:lblAlgn val="ctr"/>
        <c:lblOffset val="100"/>
        <c:noMultiLvlLbl val="0"/>
      </c:catAx>
      <c:valAx>
        <c:axId val="1489239071"/>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772256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Likelihood to Visit California Gateway Cities</a:t>
            </a:r>
            <a:br>
              <a:rPr lang="en-US" sz="1400" dirty="0"/>
            </a:br>
            <a:r>
              <a:rPr lang="en-US" sz="1400" dirty="0"/>
              <a:t>(Among Those At</a:t>
            </a:r>
            <a:r>
              <a:rPr lang="en-US" sz="1400" baseline="0" dirty="0"/>
              <a:t> Least Somewhat Likely to Visit California)</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Sheet1!$B$2:$B$5</c:f>
              <c:numCache>
                <c:formatCode>0</c:formatCode>
                <c:ptCount val="4"/>
                <c:pt idx="0">
                  <c:v>58.918918918918919</c:v>
                </c:pt>
                <c:pt idx="1">
                  <c:v>59.754299754299758</c:v>
                </c:pt>
                <c:pt idx="2">
                  <c:v>37.493857493857497</c:v>
                </c:pt>
                <c:pt idx="3">
                  <c:v>33.906633906633907</c:v>
                </c:pt>
              </c:numCache>
            </c:numRef>
          </c:val>
          <c:extLst>
            <c:ext xmlns:c16="http://schemas.microsoft.com/office/drawing/2014/chart" uri="{C3380CC4-5D6E-409C-BE32-E72D297353CC}">
              <c16:uniqueId val="{00000000-65AF-ED47-8DBF-267FB8EF381B}"/>
            </c:ext>
          </c:extLst>
        </c:ser>
        <c:dLbls>
          <c:showLegendKey val="0"/>
          <c:showVal val="0"/>
          <c:showCatName val="0"/>
          <c:showSerName val="0"/>
          <c:showPercent val="0"/>
          <c:showBubbleSize val="0"/>
        </c:dLbls>
        <c:gapWidth val="219"/>
        <c:overlap val="-27"/>
        <c:axId val="1469974831"/>
        <c:axId val="1489785455"/>
      </c:barChart>
      <c:catAx>
        <c:axId val="146997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785455"/>
        <c:crosses val="autoZero"/>
        <c:auto val="1"/>
        <c:lblAlgn val="ctr"/>
        <c:lblOffset val="100"/>
        <c:noMultiLvlLbl val="0"/>
      </c:catAx>
      <c:valAx>
        <c:axId val="1489785455"/>
        <c:scaling>
          <c:orientation val="minMax"/>
          <c:max val="8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6997483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a:t>What Type of Trips to California?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Sheet1!$B$2:$B$5</c:f>
              <c:numCache>
                <c:formatCode>0</c:formatCode>
                <c:ptCount val="4"/>
                <c:pt idx="0">
                  <c:v>96.068796068796075</c:v>
                </c:pt>
                <c:pt idx="1">
                  <c:v>14.742014742014742</c:v>
                </c:pt>
                <c:pt idx="2">
                  <c:v>1.9656019656019659</c:v>
                </c:pt>
                <c:pt idx="3">
                  <c:v>1.9656019656019659</c:v>
                </c:pt>
              </c:numCache>
            </c:numRef>
          </c:val>
          <c:extLst>
            <c:ext xmlns:c16="http://schemas.microsoft.com/office/drawing/2014/chart" uri="{C3380CC4-5D6E-409C-BE32-E72D297353CC}">
              <c16:uniqueId val="{00000000-E650-294A-989F-E864DD5F44D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Intend to Book Trip to California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Book through an online travel agency such as Expedia, TripAdvisor or Booking.com</c:v>
                </c:pt>
                <c:pt idx="1">
                  <c:v>Book directly with hotel/airline online or via an app</c:v>
                </c:pt>
                <c:pt idx="2">
                  <c:v>Use a travel agency or travel advisor</c:v>
                </c:pt>
                <c:pt idx="3">
                  <c:v>Book through a site such as Airbnb, VRBO, etc.</c:v>
                </c:pt>
                <c:pt idx="4">
                  <c:v>Book through credit card/airline program loyalty points</c:v>
                </c:pt>
                <c:pt idx="5">
                  <c:v>Call property/airline directly</c:v>
                </c:pt>
              </c:strCache>
            </c:strRef>
          </c:cat>
          <c:val>
            <c:numRef>
              <c:f>Sheet1!$B$2:$B$7</c:f>
              <c:numCache>
                <c:formatCode>0</c:formatCode>
                <c:ptCount val="6"/>
                <c:pt idx="0">
                  <c:v>66</c:v>
                </c:pt>
                <c:pt idx="1">
                  <c:v>34</c:v>
                </c:pt>
                <c:pt idx="2">
                  <c:v>45</c:v>
                </c:pt>
                <c:pt idx="3">
                  <c:v>27</c:v>
                </c:pt>
                <c:pt idx="4">
                  <c:v>8</c:v>
                </c:pt>
                <c:pt idx="5">
                  <c:v>7</c:v>
                </c:pt>
              </c:numCache>
            </c:numRef>
          </c:val>
          <c:extLst>
            <c:ext xmlns:c16="http://schemas.microsoft.com/office/drawing/2014/chart" uri="{C3380CC4-5D6E-409C-BE32-E72D297353CC}">
              <c16:uniqueId val="{00000000-C498-7D46-A395-A789D649118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a:t>Aware of U.S. Vaccination Requirement?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3-DAF5-254F-9DDE-D870F692FA42}"/>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2-DAF5-254F-9DDE-D870F692FA42}"/>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F5-254F-9DDE-D870F692FA42}"/>
                </c:ext>
              </c:extLst>
            </c:dLbl>
            <c:dLbl>
              <c:idx val="1"/>
              <c:delete val="1"/>
              <c:extLst>
                <c:ext xmlns:c15="http://schemas.microsoft.com/office/drawing/2012/chart" uri="{CE6537A1-D6FC-4f65-9D91-7224C49458BB}"/>
                <c:ext xmlns:c16="http://schemas.microsoft.com/office/drawing/2014/chart" uri="{C3380CC4-5D6E-409C-BE32-E72D297353CC}">
                  <c16:uniqueId val="{00000002-DAF5-254F-9DDE-D870F692FA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Aware</c:v>
                </c:pt>
                <c:pt idx="1">
                  <c:v>Not</c:v>
                </c:pt>
              </c:strCache>
            </c:strRef>
          </c:cat>
          <c:val>
            <c:numRef>
              <c:f>Sheet1!$B$2:$B$3</c:f>
              <c:numCache>
                <c:formatCode>General</c:formatCode>
                <c:ptCount val="2"/>
                <c:pt idx="0">
                  <c:v>74</c:v>
                </c:pt>
                <c:pt idx="1">
                  <c:v>26</c:v>
                </c:pt>
              </c:numCache>
            </c:numRef>
          </c:val>
          <c:extLst>
            <c:ext xmlns:c16="http://schemas.microsoft.com/office/drawing/2014/chart" uri="{C3380CC4-5D6E-409C-BE32-E72D297353CC}">
              <c16:uniqueId val="{00000000-DAF5-254F-9DDE-D870F692FA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How confident</a:t>
            </a:r>
            <a:r>
              <a:rPr lang="en-US" sz="1400" baseline="0" dirty="0"/>
              <a:t> are you that you can show proof of your vaccination status?</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confident – I have shown my vaccination status for other trips or events</c:v>
                </c:pt>
                <c:pt idx="1">
                  <c:v>Fairly confident</c:v>
                </c:pt>
                <c:pt idx="2">
                  <c:v>Not sure</c:v>
                </c:pt>
                <c:pt idx="3">
                  <c:v>I’m not vaccinated or refuse to show proof</c:v>
                </c:pt>
              </c:strCache>
            </c:strRef>
          </c:cat>
          <c:val>
            <c:numRef>
              <c:f>Sheet1!$B$2:$B$5</c:f>
              <c:numCache>
                <c:formatCode>0</c:formatCode>
                <c:ptCount val="4"/>
                <c:pt idx="0">
                  <c:v>76</c:v>
                </c:pt>
                <c:pt idx="1">
                  <c:v>14</c:v>
                </c:pt>
                <c:pt idx="2">
                  <c:v>5</c:v>
                </c:pt>
                <c:pt idx="3">
                  <c:v>5</c:v>
                </c:pt>
              </c:numCache>
            </c:numRef>
          </c:val>
          <c:extLst>
            <c:ext xmlns:c16="http://schemas.microsoft.com/office/drawing/2014/chart" uri="{C3380CC4-5D6E-409C-BE32-E72D297353CC}">
              <c16:uniqueId val="{00000000-9A5A-CE48-80FA-D284D21CAA78}"/>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Aware of Your Own Country’s Travel Requirements?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17C-DF41-8269-BDE8AAAFDB93}"/>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C17C-DF41-8269-BDE8AAAFDB93}"/>
              </c:ext>
            </c:extLst>
          </c:dPt>
          <c:dLbls>
            <c:dLbl>
              <c:idx val="0"/>
              <c:dLblPos val="outEnd"/>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7C-DF41-8269-BDE8AAAFDB93}"/>
                </c:ext>
              </c:extLst>
            </c:dLbl>
            <c:dLbl>
              <c:idx val="1"/>
              <c:delete val="1"/>
              <c:extLst>
                <c:ext xmlns:c15="http://schemas.microsoft.com/office/drawing/2012/chart" uri="{CE6537A1-D6FC-4f65-9D91-7224C49458BB}"/>
                <c:ext xmlns:c16="http://schemas.microsoft.com/office/drawing/2014/chart" uri="{C3380CC4-5D6E-409C-BE32-E72D297353CC}">
                  <c16:uniqueId val="{00000003-C17C-DF41-8269-BDE8AAAFDB9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General</c:formatCode>
                <c:ptCount val="2"/>
                <c:pt idx="0">
                  <c:v>73</c:v>
                </c:pt>
                <c:pt idx="1">
                  <c:v>27</c:v>
                </c:pt>
              </c:numCache>
            </c:numRef>
          </c:val>
          <c:extLst>
            <c:ext xmlns:c16="http://schemas.microsoft.com/office/drawing/2014/chart" uri="{C3380CC4-5D6E-409C-BE32-E72D297353CC}">
              <c16:uniqueId val="{00000004-C17C-DF41-8269-BDE8AAAFDB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Impact of Own Country’s Regulations on International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regulations are stopping me from planning a trip</c:v>
                </c:pt>
                <c:pt idx="1">
                  <c:v>The regulations make it much less likely for me to plan a trip</c:v>
                </c:pt>
                <c:pt idx="2">
                  <c:v>The regulations have no impact on my likelihood to plan a trip</c:v>
                </c:pt>
              </c:strCache>
            </c:strRef>
          </c:cat>
          <c:val>
            <c:numRef>
              <c:f>Sheet1!$B$2:$B$4</c:f>
              <c:numCache>
                <c:formatCode>0</c:formatCode>
                <c:ptCount val="3"/>
                <c:pt idx="0">
                  <c:v>16</c:v>
                </c:pt>
                <c:pt idx="1">
                  <c:v>35</c:v>
                </c:pt>
                <c:pt idx="2">
                  <c:v>49</c:v>
                </c:pt>
              </c:numCache>
            </c:numRef>
          </c:val>
          <c:extLst>
            <c:ext xmlns:c16="http://schemas.microsoft.com/office/drawing/2014/chart" uri="{C3380CC4-5D6E-409C-BE32-E72D297353CC}">
              <c16:uniqueId val="{00000000-B675-5444-806D-B5950D60A70E}"/>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Have Unused Travel Credits </a:t>
            </a:r>
            <a:br>
              <a:rPr lang="en-US" sz="1400" dirty="0"/>
            </a:br>
            <a:r>
              <a:rPr lang="en-US" sz="1400" dirty="0"/>
              <a:t>from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110-E646-810E-D5BD91733ACB}"/>
              </c:ext>
            </c:extLst>
          </c:dPt>
          <c:dPt>
            <c:idx val="1"/>
            <c:bubble3D val="0"/>
            <c:spPr>
              <a:solidFill>
                <a:schemeClr val="tx1">
                  <a:lumMod val="60000"/>
                  <a:lumOff val="40000"/>
                </a:schemeClr>
              </a:solidFill>
              <a:ln w="19050">
                <a:solidFill>
                  <a:schemeClr val="lt1"/>
                </a:solidFill>
              </a:ln>
              <a:effectLst/>
            </c:spPr>
            <c:extLst>
              <c:ext xmlns:c16="http://schemas.microsoft.com/office/drawing/2014/chart" uri="{C3380CC4-5D6E-409C-BE32-E72D297353CC}">
                <c16:uniqueId val="{00000003-9110-E646-810E-D5BD91733ACB}"/>
              </c:ext>
            </c:extLst>
          </c:dPt>
          <c:dLbls>
            <c:dLbl>
              <c:idx val="0"/>
              <c:tx>
                <c:rich>
                  <a:bodyPr/>
                  <a:lstStyle/>
                  <a:p>
                    <a:fld id="{3B673ECE-B5C9-0C46-ACCB-06775AF228F6}" type="CATEGORYNAME">
                      <a:rPr lang="en-US"/>
                      <a:pPr/>
                      <a:t>[CATEGORY NAME]</a:t>
                    </a:fld>
                    <a:r>
                      <a:rPr lang="en-US" baseline="0" dirty="0"/>
                      <a:t>, 15</a:t>
                    </a: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10-E646-810E-D5BD91733ACB}"/>
                </c:ext>
              </c:extLst>
            </c:dLbl>
            <c:dLbl>
              <c:idx val="1"/>
              <c:delete val="1"/>
              <c:extLst>
                <c:ext xmlns:c15="http://schemas.microsoft.com/office/drawing/2012/chart" uri="{CE6537A1-D6FC-4f65-9D91-7224C49458BB}"/>
                <c:ext xmlns:c16="http://schemas.microsoft.com/office/drawing/2014/chart" uri="{C3380CC4-5D6E-409C-BE32-E72D297353CC}">
                  <c16:uniqueId val="{00000003-9110-E646-810E-D5BD91733A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Not</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9110-E646-810E-D5BD91733A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Domestic Competitors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29</c:v>
                </c:pt>
              </c:numCache>
            </c:numRef>
          </c:val>
          <c:extLst>
            <c:ext xmlns:c16="http://schemas.microsoft.com/office/drawing/2014/chart" uri="{C3380CC4-5D6E-409C-BE32-E72D297353CC}">
              <c16:uniqueId val="{00000000-D461-814E-A13C-FC35E148A099}"/>
            </c:ext>
          </c:extLst>
        </c:ser>
        <c:ser>
          <c:idx val="1"/>
          <c:order val="1"/>
          <c:tx>
            <c:strRef>
              <c:f>Sheet1!$C$1</c:f>
              <c:strCache>
                <c:ptCount val="1"/>
                <c:pt idx="0">
                  <c:v>FL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18</c:v>
                </c:pt>
              </c:numCache>
            </c:numRef>
          </c:val>
          <c:extLst>
            <c:ext xmlns:c16="http://schemas.microsoft.com/office/drawing/2014/chart" uri="{C3380CC4-5D6E-409C-BE32-E72D297353CC}">
              <c16:uniqueId val="{00000001-D461-814E-A13C-FC35E148A099}"/>
            </c:ext>
          </c:extLst>
        </c:ser>
        <c:ser>
          <c:idx val="2"/>
          <c:order val="2"/>
          <c:tx>
            <c:strRef>
              <c:f>Sheet1!$D$1</c:f>
              <c:strCache>
                <c:ptCount val="1"/>
                <c:pt idx="0">
                  <c:v>HI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31</c:v>
                </c:pt>
              </c:numCache>
            </c:numRef>
          </c:val>
          <c:extLst>
            <c:ext xmlns:c16="http://schemas.microsoft.com/office/drawing/2014/chart" uri="{C3380CC4-5D6E-409C-BE32-E72D297353CC}">
              <c16:uniqueId val="{00000002-D461-814E-A13C-FC35E148A099}"/>
            </c:ext>
          </c:extLst>
        </c:ser>
        <c:ser>
          <c:idx val="3"/>
          <c:order val="3"/>
          <c:tx>
            <c:strRef>
              <c:f>Sheet1!$E$1</c:f>
              <c:strCache>
                <c:ptCount val="1"/>
                <c:pt idx="0">
                  <c:v>NY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27</c:v>
                </c:pt>
              </c:numCache>
            </c:numRef>
          </c:val>
          <c:extLst>
            <c:ext xmlns:c16="http://schemas.microsoft.com/office/drawing/2014/chart" uri="{C3380CC4-5D6E-409C-BE32-E72D297353CC}">
              <c16:uniqueId val="{00000004-D461-814E-A13C-FC35E148A099}"/>
            </c:ext>
          </c:extLst>
        </c:ser>
        <c:ser>
          <c:idx val="4"/>
          <c:order val="4"/>
          <c:tx>
            <c:strRef>
              <c:f>Sheet1!$F$1</c:f>
              <c:strCache>
                <c:ptCount val="1"/>
                <c:pt idx="0">
                  <c:v>NV/LV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20</c:v>
                </c:pt>
              </c:numCache>
            </c:numRef>
          </c:val>
          <c:extLst>
            <c:ext xmlns:c16="http://schemas.microsoft.com/office/drawing/2014/chart" uri="{C3380CC4-5D6E-409C-BE32-E72D297353CC}">
              <c16:uniqueId val="{00000005-D461-814E-A13C-FC35E148A099}"/>
            </c:ext>
          </c:extLst>
        </c:ser>
        <c:ser>
          <c:idx val="5"/>
          <c:order val="5"/>
          <c:tx>
            <c:strRef>
              <c:f>Sheet1!$G$1</c:f>
              <c:strCache>
                <c:ptCount val="1"/>
                <c:pt idx="0">
                  <c:v>TX</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13</c:v>
                </c:pt>
              </c:numCache>
            </c:numRef>
          </c:val>
          <c:extLst>
            <c:ext xmlns:c16="http://schemas.microsoft.com/office/drawing/2014/chart" uri="{C3380CC4-5D6E-409C-BE32-E72D297353CC}">
              <c16:uniqueId val="{00000006-D461-814E-A13C-FC35E148A099}"/>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Available Vacation Time for 2022 Travel</a:t>
            </a:r>
            <a:r>
              <a:rPr lang="en-US" sz="1400" baseline="0" dirty="0"/>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have the same amount of vacation days compared to pre-pandemic</c:v>
                </c:pt>
                <c:pt idx="1">
                  <c:v>I have less vacation days compared to pre-pandemic</c:v>
                </c:pt>
                <c:pt idx="2">
                  <c:v>I have more vacation days compared to pre-pandemic due to unused/extra days that I have saved up</c:v>
                </c:pt>
              </c:strCache>
            </c:strRef>
          </c:cat>
          <c:val>
            <c:numRef>
              <c:f>Sheet1!$B$2:$B$4</c:f>
              <c:numCache>
                <c:formatCode>0</c:formatCode>
                <c:ptCount val="3"/>
                <c:pt idx="0">
                  <c:v>82</c:v>
                </c:pt>
                <c:pt idx="1">
                  <c:v>7</c:v>
                </c:pt>
                <c:pt idx="2">
                  <c:v>11</c:v>
                </c:pt>
              </c:numCache>
            </c:numRef>
          </c:val>
          <c:extLst>
            <c:ext xmlns:c16="http://schemas.microsoft.com/office/drawing/2014/chart" uri="{C3380CC4-5D6E-409C-BE32-E72D297353CC}">
              <c16:uniqueId val="{00000000-756B-DA4F-9670-358ADC0B17E3}"/>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Safety</a:t>
            </a:r>
            <a:r>
              <a:rPr lang="en-US" sz="1600" baseline="0" dirty="0"/>
              <a:t> Protocols Matter </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want to know there are some safety protocols in place [unless infection rates are extremely low]</c:v>
                </c:pt>
                <c:pt idx="1">
                  <c:v>Yes, it matters – I want to have as little or no safety protocols in place</c:v>
                </c:pt>
                <c:pt idx="2">
                  <c:v>No – the protocols don’t matter to my destination choice either way</c:v>
                </c:pt>
              </c:strCache>
            </c:strRef>
          </c:cat>
          <c:val>
            <c:numRef>
              <c:f>Sheet1!$B$2:$B$4</c:f>
              <c:numCache>
                <c:formatCode>0</c:formatCode>
                <c:ptCount val="3"/>
                <c:pt idx="0">
                  <c:v>74</c:v>
                </c:pt>
                <c:pt idx="1">
                  <c:v>14</c:v>
                </c:pt>
                <c:pt idx="2">
                  <c:v>12</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600" dirty="0"/>
              <a:t>Rate of Infection/Vaccination Rates Matter</a:t>
            </a:r>
            <a:br>
              <a:rPr lang="en-US" sz="1600" baseline="0" dirty="0"/>
            </a:br>
            <a:r>
              <a:rPr lang="en-US" sz="1600" baseline="0" dirty="0"/>
              <a:t>to Destination Selection?</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 it matters – I would avoid destinations that have high infection rates/that are experiencing a “surge” in new cases</c:v>
                </c:pt>
                <c:pt idx="1">
                  <c:v>Yes, it matters – I would avoid destinations that have very low levels of vaccination rates</c:v>
                </c:pt>
                <c:pt idx="2">
                  <c:v>No – I’m not concerned about the infection rate or level of vaccination where I plan to visit</c:v>
                </c:pt>
              </c:strCache>
            </c:strRef>
          </c:cat>
          <c:val>
            <c:numRef>
              <c:f>Sheet1!$B$2:$B$4</c:f>
              <c:numCache>
                <c:formatCode>0</c:formatCode>
                <c:ptCount val="3"/>
                <c:pt idx="0">
                  <c:v>54</c:v>
                </c:pt>
                <c:pt idx="1">
                  <c:v>24</c:v>
                </c:pt>
                <c:pt idx="2">
                  <c:v>22</c:v>
                </c:pt>
              </c:numCache>
            </c:numRef>
          </c:val>
          <c:extLst>
            <c:ext xmlns:c16="http://schemas.microsoft.com/office/drawing/2014/chart" uri="{C3380CC4-5D6E-409C-BE32-E72D297353CC}">
              <c16:uniqueId val="{00000000-A1F5-4B4A-8191-8D8B7724D67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max val="10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a:t>
            </a:r>
            <a:r>
              <a:rPr lang="en-US" sz="1400" baseline="0" dirty="0"/>
              <a:t> Rate State as Being More Likely to Have Safety Protocols </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6C07-3E4B-9A7C-7FB278A20B4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California</c:v>
                </c:pt>
                <c:pt idx="1">
                  <c:v>Florida</c:v>
                </c:pt>
                <c:pt idx="2">
                  <c:v>Hawaii</c:v>
                </c:pt>
                <c:pt idx="3">
                  <c:v>Nevada/Las Vegas</c:v>
                </c:pt>
                <c:pt idx="4">
                  <c:v>New York</c:v>
                </c:pt>
                <c:pt idx="5">
                  <c:v>Texas</c:v>
                </c:pt>
              </c:strCache>
            </c:strRef>
          </c:cat>
          <c:val>
            <c:numRef>
              <c:f>Sheet1!$B$2:$B$7</c:f>
              <c:numCache>
                <c:formatCode>0</c:formatCode>
                <c:ptCount val="6"/>
                <c:pt idx="0">
                  <c:v>60</c:v>
                </c:pt>
                <c:pt idx="1">
                  <c:v>43</c:v>
                </c:pt>
                <c:pt idx="2">
                  <c:v>35</c:v>
                </c:pt>
                <c:pt idx="3">
                  <c:v>41</c:v>
                </c:pt>
                <c:pt idx="4">
                  <c:v>68</c:v>
                </c:pt>
                <c:pt idx="5">
                  <c:v>26</c:v>
                </c:pt>
              </c:numCache>
            </c:numRef>
          </c:val>
          <c:extLst>
            <c:ext xmlns:c16="http://schemas.microsoft.com/office/drawing/2014/chart" uri="{C3380CC4-5D6E-409C-BE32-E72D297353CC}">
              <c16:uniqueId val="{00000000-6C07-3E4B-9A7C-7FB278A20B47}"/>
            </c:ext>
          </c:extLst>
        </c:ser>
        <c:dLbls>
          <c:showLegendKey val="0"/>
          <c:showVal val="0"/>
          <c:showCatName val="0"/>
          <c:showSerName val="0"/>
          <c:showPercent val="0"/>
          <c:showBubbleSize val="0"/>
        </c:dLbls>
        <c:gapWidth val="219"/>
        <c:overlap val="-27"/>
        <c:axId val="1517973551"/>
        <c:axId val="1546757455"/>
      </c:barChart>
      <c:catAx>
        <c:axId val="1517973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46757455"/>
        <c:crosses val="autoZero"/>
        <c:auto val="1"/>
        <c:lblAlgn val="ctr"/>
        <c:lblOffset val="100"/>
        <c:noMultiLvlLbl val="0"/>
      </c:catAx>
      <c:valAx>
        <c:axId val="1546757455"/>
        <c:scaling>
          <c:orientation val="minMax"/>
          <c:max val="10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517973551"/>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r>
              <a:rPr lang="en-US" b="1" dirty="0">
                <a:solidFill>
                  <a:schemeClr val="tx1"/>
                </a:solidFill>
              </a:rPr>
              <a:t>Mean Rating (1-5) </a:t>
            </a:r>
            <a:br>
              <a:rPr lang="en-US" b="1" dirty="0">
                <a:solidFill>
                  <a:schemeClr val="tx1"/>
                </a:solidFill>
              </a:rPr>
            </a:br>
            <a:r>
              <a:rPr lang="en-US" b="1" dirty="0">
                <a:solidFill>
                  <a:schemeClr val="tx1"/>
                </a:solidFill>
              </a:rPr>
              <a:t>Among Not Very/Not At All Likely to Visit </a:t>
            </a:r>
            <a:br>
              <a:rPr lang="en-US" b="1" dirty="0">
                <a:solidFill>
                  <a:schemeClr val="tx1"/>
                </a:solidFill>
              </a:rPr>
            </a:br>
            <a:r>
              <a:rPr lang="en-US" b="1" dirty="0">
                <a:solidFill>
                  <a:schemeClr val="tx1"/>
                </a:solidFill>
              </a:rPr>
              <a:t>(33% of German Travelers)</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News Gothic MT" panose="020B0503020103020203" pitchFamily="34" charset="0"/>
              <a:ea typeface="+mn-ea"/>
              <a:cs typeface="+mn-cs"/>
            </a:defRPr>
          </a:pPr>
          <a:endParaRPr lang="en-US"/>
        </a:p>
      </c:txPr>
    </c:title>
    <c:autoTitleDeleted val="0"/>
    <c:plotArea>
      <c:layout>
        <c:manualLayout>
          <c:layoutTarget val="inner"/>
          <c:xMode val="edge"/>
          <c:yMode val="edge"/>
          <c:x val="0.47733529317518819"/>
          <c:y val="0.20666023581076307"/>
          <c:w val="0.50648071956532847"/>
          <c:h val="0.76755851577518974"/>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chemeClr val="accent1"/>
              </a:solidFill>
              <a:ln>
                <a:solidFill>
                  <a:schemeClr val="accent1"/>
                </a:solidFill>
              </a:ln>
              <a:effectLst/>
            </c:spPr>
            <c:extLst>
              <c:ext xmlns:c16="http://schemas.microsoft.com/office/drawing/2014/chart" uri="{C3380CC4-5D6E-409C-BE32-E72D297353CC}">
                <c16:uniqueId val="{00000004-7EEA-C44A-832D-F54CD4EFA641}"/>
              </c:ext>
            </c:extLst>
          </c:dPt>
          <c:dPt>
            <c:idx val="9"/>
            <c:invertIfNegative val="0"/>
            <c:bubble3D val="0"/>
            <c:spPr>
              <a:solidFill>
                <a:schemeClr val="accent1"/>
              </a:solidFill>
              <a:ln>
                <a:noFill/>
              </a:ln>
              <a:effectLst/>
            </c:spPr>
            <c:extLst>
              <c:ext xmlns:c16="http://schemas.microsoft.com/office/drawing/2014/chart" uri="{C3380CC4-5D6E-409C-BE32-E72D297353CC}">
                <c16:uniqueId val="{00000005-7EEA-C44A-832D-F54CD4EFA641}"/>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Travel restrictions related to coronavirus</c:v>
                </c:pt>
                <c:pt idx="1">
                  <c:v>Expensive</c:v>
                </c:pt>
                <c:pt idx="2">
                  <c:v>Safety concerns related to coronavirus pandemic</c:v>
                </c:pt>
                <c:pt idx="3">
                  <c:v>Gun violence</c:v>
                </c:pt>
                <c:pt idx="4">
                  <c:v>Crime</c:v>
                </c:pt>
                <c:pt idx="5">
                  <c:v>Hard to get to</c:v>
                </c:pt>
                <c:pt idx="6">
                  <c:v>Dangerous</c:v>
                </c:pt>
                <c:pt idx="7">
                  <c:v>Crowded</c:v>
                </c:pt>
                <c:pt idx="8">
                  <c:v>Natural disasters</c:v>
                </c:pt>
                <c:pt idx="9">
                  <c:v>Losing its character due to over-tourism</c:v>
                </c:pt>
                <c:pt idx="10">
                  <c:v>Political climate</c:v>
                </c:pt>
                <c:pt idx="11">
                  <c:v>Racial prejudice and hate</c:v>
                </c:pt>
                <c:pt idx="12">
                  <c:v>Too touristy</c:v>
                </c:pt>
                <c:pt idx="13">
                  <c:v>Limited flights</c:v>
                </c:pt>
                <c:pt idx="14">
                  <c:v>Traffic</c:v>
                </c:pt>
                <c:pt idx="15">
                  <c:v>Unwelcoming</c:v>
                </c:pt>
                <c:pt idx="16">
                  <c:v>Homelessness</c:v>
                </c:pt>
                <c:pt idx="17">
                  <c:v>Unfavorable exchange rate</c:v>
                </c:pt>
                <c:pt idx="18">
                  <c:v>Overdeveloped</c:v>
                </c:pt>
                <c:pt idx="19">
                  <c:v>Anti-Asian sentiment</c:v>
                </c:pt>
              </c:strCache>
            </c:strRef>
          </c:cat>
          <c:val>
            <c:numRef>
              <c:f>Sheet1!$B$2:$B$21</c:f>
              <c:numCache>
                <c:formatCode>0.00</c:formatCode>
                <c:ptCount val="20"/>
                <c:pt idx="0">
                  <c:v>2.9359605911330049</c:v>
                </c:pt>
                <c:pt idx="1">
                  <c:v>2.8325123152709359</c:v>
                </c:pt>
                <c:pt idx="2">
                  <c:v>2.7192118226600983</c:v>
                </c:pt>
                <c:pt idx="3">
                  <c:v>2.4679802955665027</c:v>
                </c:pt>
                <c:pt idx="4">
                  <c:v>2.3842364532019706</c:v>
                </c:pt>
                <c:pt idx="5">
                  <c:v>2.3793103448275863</c:v>
                </c:pt>
                <c:pt idx="6">
                  <c:v>2.2807881773399017</c:v>
                </c:pt>
                <c:pt idx="7">
                  <c:v>2.2610837438423643</c:v>
                </c:pt>
                <c:pt idx="8">
                  <c:v>2.1379310344827585</c:v>
                </c:pt>
                <c:pt idx="9">
                  <c:v>2.0738916256157633</c:v>
                </c:pt>
                <c:pt idx="10">
                  <c:v>2.0344827586206895</c:v>
                </c:pt>
                <c:pt idx="11">
                  <c:v>2</c:v>
                </c:pt>
                <c:pt idx="12">
                  <c:v>2</c:v>
                </c:pt>
                <c:pt idx="13">
                  <c:v>1.9605911330049262</c:v>
                </c:pt>
                <c:pt idx="14">
                  <c:v>1.9605911330049262</c:v>
                </c:pt>
                <c:pt idx="15">
                  <c:v>1.8325123152709359</c:v>
                </c:pt>
                <c:pt idx="16">
                  <c:v>1.8078817733990147</c:v>
                </c:pt>
                <c:pt idx="17">
                  <c:v>1.7783251231527093</c:v>
                </c:pt>
                <c:pt idx="18">
                  <c:v>1.7389162561576355</c:v>
                </c:pt>
                <c:pt idx="19">
                  <c:v>1.6600985221674878</c:v>
                </c:pt>
              </c:numCache>
            </c:numRef>
          </c:val>
          <c:extLst>
            <c:ext xmlns:c16="http://schemas.microsoft.com/office/drawing/2014/chart" uri="{C3380CC4-5D6E-409C-BE32-E72D297353CC}">
              <c16:uniqueId val="{00000000-7EEA-C44A-832D-F54CD4EFA641}"/>
            </c:ext>
          </c:extLst>
        </c:ser>
        <c:dLbls>
          <c:showLegendKey val="0"/>
          <c:showVal val="0"/>
          <c:showCatName val="0"/>
          <c:showSerName val="0"/>
          <c:showPercent val="0"/>
          <c:showBubbleSize val="0"/>
        </c:dLbls>
        <c:gapWidth val="101"/>
        <c:axId val="595917120"/>
        <c:axId val="595918768"/>
      </c:barChart>
      <c:catAx>
        <c:axId val="595917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News Gothic MT" panose="020B0503020103020203" pitchFamily="34" charset="0"/>
                <a:ea typeface="+mn-ea"/>
                <a:cs typeface="+mn-cs"/>
              </a:defRPr>
            </a:pPr>
            <a:endParaRPr lang="en-US"/>
          </a:p>
        </c:txPr>
        <c:crossAx val="595918768"/>
        <c:crosses val="autoZero"/>
        <c:auto val="1"/>
        <c:lblAlgn val="ctr"/>
        <c:lblOffset val="100"/>
        <c:noMultiLvlLbl val="0"/>
      </c:catAx>
      <c:valAx>
        <c:axId val="595918768"/>
        <c:scaling>
          <c:orientation val="minMax"/>
        </c:scaling>
        <c:delete val="1"/>
        <c:axPos val="t"/>
        <c:numFmt formatCode="0.00" sourceLinked="1"/>
        <c:majorTickMark val="none"/>
        <c:minorTickMark val="none"/>
        <c:tickLblPos val="nextTo"/>
        <c:crossAx val="595917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News Gothic MT" panose="020B0503020103020203" pitchFamily="34" charset="0"/>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Domestic Competitors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21.028037383177569</c:v>
                </c:pt>
              </c:numCache>
            </c:numRef>
          </c:val>
          <c:extLst>
            <c:ext xmlns:c16="http://schemas.microsoft.com/office/drawing/2014/chart" uri="{C3380CC4-5D6E-409C-BE32-E72D297353CC}">
              <c16:uniqueId val="{00000000-D461-814E-A13C-FC35E148A099}"/>
            </c:ext>
          </c:extLst>
        </c:ser>
        <c:ser>
          <c:idx val="1"/>
          <c:order val="1"/>
          <c:tx>
            <c:strRef>
              <c:f>Sheet1!$C$1</c:f>
              <c:strCache>
                <c:ptCount val="1"/>
                <c:pt idx="0">
                  <c:v>FL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15.763239875389406</c:v>
                </c:pt>
              </c:numCache>
            </c:numRef>
          </c:val>
          <c:extLst>
            <c:ext xmlns:c16="http://schemas.microsoft.com/office/drawing/2014/chart" uri="{C3380CC4-5D6E-409C-BE32-E72D297353CC}">
              <c16:uniqueId val="{00000001-D461-814E-A13C-FC35E148A099}"/>
            </c:ext>
          </c:extLst>
        </c:ser>
        <c:ser>
          <c:idx val="2"/>
          <c:order val="2"/>
          <c:tx>
            <c:strRef>
              <c:f>Sheet1!$D$1</c:f>
              <c:strCache>
                <c:ptCount val="1"/>
                <c:pt idx="0">
                  <c:v>HI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36.137071651090345</c:v>
                </c:pt>
              </c:numCache>
            </c:numRef>
          </c:val>
          <c:extLst>
            <c:ext xmlns:c16="http://schemas.microsoft.com/office/drawing/2014/chart" uri="{C3380CC4-5D6E-409C-BE32-E72D297353CC}">
              <c16:uniqueId val="{00000002-D461-814E-A13C-FC35E148A099}"/>
            </c:ext>
          </c:extLst>
        </c:ser>
        <c:ser>
          <c:idx val="3"/>
          <c:order val="3"/>
          <c:tx>
            <c:strRef>
              <c:f>Sheet1!$E$1</c:f>
              <c:strCache>
                <c:ptCount val="1"/>
                <c:pt idx="0">
                  <c:v>NY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22.741433021806852</c:v>
                </c:pt>
              </c:numCache>
            </c:numRef>
          </c:val>
          <c:extLst>
            <c:ext xmlns:c16="http://schemas.microsoft.com/office/drawing/2014/chart" uri="{C3380CC4-5D6E-409C-BE32-E72D297353CC}">
              <c16:uniqueId val="{00000004-D461-814E-A13C-FC35E148A099}"/>
            </c:ext>
          </c:extLst>
        </c:ser>
        <c:ser>
          <c:idx val="4"/>
          <c:order val="4"/>
          <c:tx>
            <c:strRef>
              <c:f>Sheet1!$F$1</c:f>
              <c:strCache>
                <c:ptCount val="1"/>
                <c:pt idx="0">
                  <c:v>NV/LV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15.264797507788163</c:v>
                </c:pt>
              </c:numCache>
            </c:numRef>
          </c:val>
          <c:extLst>
            <c:ext xmlns:c16="http://schemas.microsoft.com/office/drawing/2014/chart" uri="{C3380CC4-5D6E-409C-BE32-E72D297353CC}">
              <c16:uniqueId val="{00000005-D461-814E-A13C-FC35E148A099}"/>
            </c:ext>
          </c:extLst>
        </c:ser>
        <c:ser>
          <c:idx val="5"/>
          <c:order val="5"/>
          <c:tx>
            <c:strRef>
              <c:f>Sheet1!$G$1</c:f>
              <c:strCache>
                <c:ptCount val="1"/>
                <c:pt idx="0">
                  <c:v>TX</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12.336448598130842</c:v>
                </c:pt>
              </c:numCache>
            </c:numRef>
          </c:val>
          <c:extLst>
            <c:ext xmlns:c16="http://schemas.microsoft.com/office/drawing/2014/chart" uri="{C3380CC4-5D6E-409C-BE32-E72D297353CC}">
              <c16:uniqueId val="{00000006-D461-814E-A13C-FC35E148A099}"/>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 Likelihood to Visit </a:t>
            </a:r>
            <a:br>
              <a:rPr lang="en-US" sz="1400" dirty="0"/>
            </a:br>
            <a:r>
              <a:rPr lang="en-US" sz="1400" dirty="0"/>
              <a:t>vs. International Competitors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21.028037383177569</c:v>
                </c:pt>
              </c:numCache>
            </c:numRef>
          </c:val>
          <c:extLst>
            <c:ext xmlns:c16="http://schemas.microsoft.com/office/drawing/2014/chart" uri="{C3380CC4-5D6E-409C-BE32-E72D297353CC}">
              <c16:uniqueId val="{00000000-D461-814E-A13C-FC35E148A099}"/>
            </c:ext>
          </c:extLst>
        </c:ser>
        <c:ser>
          <c:idx val="1"/>
          <c:order val="1"/>
          <c:tx>
            <c:strRef>
              <c:f>Sheet1!$C$1</c:f>
              <c:strCache>
                <c:ptCount val="1"/>
                <c:pt idx="0">
                  <c:v>Canada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18.411214953271031</c:v>
                </c:pt>
              </c:numCache>
            </c:numRef>
          </c:val>
          <c:extLst>
            <c:ext xmlns:c16="http://schemas.microsoft.com/office/drawing/2014/chart" uri="{C3380CC4-5D6E-409C-BE32-E72D297353CC}">
              <c16:uniqueId val="{00000001-D461-814E-A13C-FC35E148A099}"/>
            </c:ext>
          </c:extLst>
        </c:ser>
        <c:ser>
          <c:idx val="2"/>
          <c:order val="2"/>
          <c:tx>
            <c:strRef>
              <c:f>Sheet1!$D$1</c:f>
              <c:strCache>
                <c:ptCount val="1"/>
                <c:pt idx="0">
                  <c:v>Mexico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9.7819314641744555</c:v>
                </c:pt>
              </c:numCache>
            </c:numRef>
          </c:val>
          <c:extLst>
            <c:ext xmlns:c16="http://schemas.microsoft.com/office/drawing/2014/chart" uri="{C3380CC4-5D6E-409C-BE32-E72D297353CC}">
              <c16:uniqueId val="{00000002-D461-814E-A13C-FC35E148A099}"/>
            </c:ext>
          </c:extLst>
        </c:ser>
        <c:ser>
          <c:idx val="3"/>
          <c:order val="3"/>
          <c:tx>
            <c:strRef>
              <c:f>Sheet1!$E$1</c:f>
              <c:strCache>
                <c:ptCount val="1"/>
                <c:pt idx="0">
                  <c:v>Europe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32.647975077881618</c:v>
                </c:pt>
              </c:numCache>
            </c:numRef>
          </c:val>
          <c:extLst>
            <c:ext xmlns:c16="http://schemas.microsoft.com/office/drawing/2014/chart" uri="{C3380CC4-5D6E-409C-BE32-E72D297353CC}">
              <c16:uniqueId val="{00000004-D461-814E-A13C-FC35E148A099}"/>
            </c:ext>
          </c:extLst>
        </c:ser>
        <c:ser>
          <c:idx val="4"/>
          <c:order val="4"/>
          <c:tx>
            <c:strRef>
              <c:f>Sheet1!$F$1</c:f>
              <c:strCache>
                <c:ptCount val="1"/>
                <c:pt idx="0">
                  <c:v>Asia Pacific</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27.445482866043612</c:v>
                </c:pt>
              </c:numCache>
            </c:numRef>
          </c:val>
          <c:extLst>
            <c:ext xmlns:c16="http://schemas.microsoft.com/office/drawing/2014/chart" uri="{C3380CC4-5D6E-409C-BE32-E72D297353CC}">
              <c16:uniqueId val="{00000005-D461-814E-A13C-FC35E148A099}"/>
            </c:ext>
          </c:extLst>
        </c:ser>
        <c:ser>
          <c:idx val="5"/>
          <c:order val="5"/>
          <c:tx>
            <c:strRef>
              <c:f>Sheet1!$G$1</c:f>
              <c:strCache>
                <c:ptCount val="1"/>
                <c:pt idx="0">
                  <c:v>Australia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c:formatCode>
                <c:ptCount val="1"/>
                <c:pt idx="0">
                  <c:v>23.5202492211838</c:v>
                </c:pt>
              </c:numCache>
            </c:numRef>
          </c:val>
          <c:extLst>
            <c:ext xmlns:c16="http://schemas.microsoft.com/office/drawing/2014/chart" uri="{C3380CC4-5D6E-409C-BE32-E72D297353CC}">
              <c16:uniqueId val="{00000006-D461-814E-A13C-FC35E148A099}"/>
            </c:ext>
          </c:extLst>
        </c:ser>
        <c:ser>
          <c:idx val="6"/>
          <c:order val="6"/>
          <c:tx>
            <c:strRef>
              <c:f>Sheet1!$H$1</c:f>
              <c:strCache>
                <c:ptCount val="1"/>
                <c:pt idx="0">
                  <c:v>Caribbean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0</c:formatCode>
                <c:ptCount val="1"/>
                <c:pt idx="0">
                  <c:v>12.803738317757011</c:v>
                </c:pt>
              </c:numCache>
            </c:numRef>
          </c:val>
          <c:extLst>
            <c:ext xmlns:c16="http://schemas.microsoft.com/office/drawing/2014/chart" uri="{C3380CC4-5D6E-409C-BE32-E72D297353CC}">
              <c16:uniqueId val="{00000001-D4FC-D84D-8277-C2BE62854FD3}"/>
            </c:ext>
          </c:extLst>
        </c:ser>
        <c:ser>
          <c:idx val="7"/>
          <c:order val="7"/>
          <c:tx>
            <c:strRef>
              <c:f>Sheet1!$I$1</c:f>
              <c:strCache>
                <c:ptCount val="1"/>
                <c:pt idx="0">
                  <c:v>Central/South AM</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0</c:formatCode>
                <c:ptCount val="1"/>
                <c:pt idx="0">
                  <c:v>9.7819314641744572</c:v>
                </c:pt>
              </c:numCache>
            </c:numRef>
          </c:val>
          <c:extLst>
            <c:ext xmlns:c16="http://schemas.microsoft.com/office/drawing/2014/chart" uri="{C3380CC4-5D6E-409C-BE32-E72D297353CC}">
              <c16:uniqueId val="{00000001-3CEC-AD42-A818-3DC5CCE7ADBA}"/>
            </c:ext>
          </c:extLst>
        </c:ser>
        <c:dLbls>
          <c:showLegendKey val="0"/>
          <c:showVal val="0"/>
          <c:showCatName val="0"/>
          <c:showSerName val="0"/>
          <c:showPercent val="0"/>
          <c:showBubbleSize val="0"/>
        </c:dLbls>
        <c:gapWidth val="219"/>
        <c:overlap val="-27"/>
        <c:axId val="1344867247"/>
        <c:axId val="1358442431"/>
      </c:barChart>
      <c:catAx>
        <c:axId val="1344867247"/>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58442431"/>
        <c:crosses val="autoZero"/>
        <c:auto val="1"/>
        <c:lblAlgn val="ctr"/>
        <c:lblOffset val="100"/>
        <c:noMultiLvlLbl val="0"/>
      </c:catAx>
      <c:valAx>
        <c:axId val="1358442431"/>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44867247"/>
        <c:crosses val="autoZero"/>
        <c:crossBetween val="between"/>
        <c:majorUnit val="1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a:t>When Likely to Visit California?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Jan
 2022</c:v>
                </c:pt>
                <c:pt idx="1">
                  <c:v>Feb
2022</c:v>
                </c:pt>
                <c:pt idx="2">
                  <c:v>Mar
 2022</c:v>
                </c:pt>
                <c:pt idx="3">
                  <c:v>Apr 
2022</c:v>
                </c:pt>
                <c:pt idx="4">
                  <c:v>May 
2022</c:v>
                </c:pt>
                <c:pt idx="5">
                  <c:v>Jun 
2022</c:v>
                </c:pt>
                <c:pt idx="6">
                  <c:v>3Q 
2022</c:v>
                </c:pt>
                <c:pt idx="7">
                  <c:v>4Q 
2022</c:v>
                </c:pt>
                <c:pt idx="8">
                  <c:v>1Q 
2023</c:v>
                </c:pt>
                <c:pt idx="9">
                  <c:v>2Q 
2023</c:v>
                </c:pt>
                <c:pt idx="10">
                  <c:v>3Q 
2023</c:v>
                </c:pt>
                <c:pt idx="11">
                  <c:v>4Q 
2023</c:v>
                </c:pt>
                <c:pt idx="12">
                  <c:v>Not sure</c:v>
                </c:pt>
              </c:strCache>
            </c:strRef>
          </c:cat>
          <c:val>
            <c:numRef>
              <c:f>Sheet1!$B$2:$B$14</c:f>
              <c:numCache>
                <c:formatCode>0</c:formatCode>
                <c:ptCount val="13"/>
                <c:pt idx="0">
                  <c:v>0.63897763578274802</c:v>
                </c:pt>
                <c:pt idx="1">
                  <c:v>0.31948881789137401</c:v>
                </c:pt>
                <c:pt idx="2">
                  <c:v>1.5974440894568689</c:v>
                </c:pt>
                <c:pt idx="3">
                  <c:v>0.95846645367412098</c:v>
                </c:pt>
                <c:pt idx="4">
                  <c:v>2.5559105431309899</c:v>
                </c:pt>
                <c:pt idx="5">
                  <c:v>4.7923322683706067</c:v>
                </c:pt>
                <c:pt idx="6">
                  <c:v>16.613418530351439</c:v>
                </c:pt>
                <c:pt idx="7">
                  <c:v>10.223642172523961</c:v>
                </c:pt>
                <c:pt idx="8">
                  <c:v>6.0702875399361025</c:v>
                </c:pt>
                <c:pt idx="9">
                  <c:v>9.9041533546325873</c:v>
                </c:pt>
                <c:pt idx="10">
                  <c:v>8.6261980830670932</c:v>
                </c:pt>
                <c:pt idx="11">
                  <c:v>5.7507987220447285</c:v>
                </c:pt>
                <c:pt idx="12">
                  <c:v>31.948881789137378</c:v>
                </c:pt>
              </c:numCache>
            </c:numRef>
          </c:val>
          <c:extLst>
            <c:ext xmlns:c16="http://schemas.microsoft.com/office/drawing/2014/chart" uri="{C3380CC4-5D6E-409C-BE32-E72D297353CC}">
              <c16:uniqueId val="{00000000-5135-CF42-BF25-C415214D0F60}"/>
            </c:ext>
          </c:extLst>
        </c:ser>
        <c:dLbls>
          <c:showLegendKey val="0"/>
          <c:showVal val="0"/>
          <c:showCatName val="0"/>
          <c:showSerName val="0"/>
          <c:showPercent val="0"/>
          <c:showBubbleSize val="0"/>
        </c:dLbls>
        <c:gapWidth val="194"/>
        <c:overlap val="-27"/>
        <c:axId val="1772256271"/>
        <c:axId val="1489239071"/>
      </c:barChart>
      <c:catAx>
        <c:axId val="1772256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239071"/>
        <c:crosses val="autoZero"/>
        <c:auto val="1"/>
        <c:lblAlgn val="ctr"/>
        <c:lblOffset val="100"/>
        <c:noMultiLvlLbl val="0"/>
      </c:catAx>
      <c:valAx>
        <c:axId val="1489239071"/>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772256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dirty="0"/>
              <a:t>Likelihood to Visit California Gateway Cities</a:t>
            </a:r>
            <a:br>
              <a:rPr lang="en-US" sz="1400" dirty="0"/>
            </a:br>
            <a:r>
              <a:rPr lang="en-US" sz="1400" dirty="0"/>
              <a:t>(Among Those At</a:t>
            </a:r>
            <a:r>
              <a:rPr lang="en-US" sz="1400" baseline="0" dirty="0"/>
              <a:t> Least Somewhat Likely to Visit California)</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Los Angeles</c:v>
                </c:pt>
                <c:pt idx="1">
                  <c:v>San Francisco</c:v>
                </c:pt>
                <c:pt idx="2">
                  <c:v>San Diego</c:v>
                </c:pt>
                <c:pt idx="3">
                  <c:v>Anaheim / Orange County </c:v>
                </c:pt>
              </c:strCache>
            </c:strRef>
          </c:cat>
          <c:val>
            <c:numRef>
              <c:f>Sheet1!$B$2:$B$5</c:f>
              <c:numCache>
                <c:formatCode>0</c:formatCode>
                <c:ptCount val="4"/>
                <c:pt idx="0">
                  <c:v>42.428115015974441</c:v>
                </c:pt>
                <c:pt idx="1">
                  <c:v>39.424920127795531</c:v>
                </c:pt>
                <c:pt idx="2">
                  <c:v>27.476038338658149</c:v>
                </c:pt>
                <c:pt idx="3">
                  <c:v>37.38019169329074</c:v>
                </c:pt>
              </c:numCache>
            </c:numRef>
          </c:val>
          <c:extLst>
            <c:ext xmlns:c16="http://schemas.microsoft.com/office/drawing/2014/chart" uri="{C3380CC4-5D6E-409C-BE32-E72D297353CC}">
              <c16:uniqueId val="{00000000-65AF-ED47-8DBF-267FB8EF381B}"/>
            </c:ext>
          </c:extLst>
        </c:ser>
        <c:dLbls>
          <c:showLegendKey val="0"/>
          <c:showVal val="0"/>
          <c:showCatName val="0"/>
          <c:showSerName val="0"/>
          <c:showPercent val="0"/>
          <c:showBubbleSize val="0"/>
        </c:dLbls>
        <c:gapWidth val="219"/>
        <c:overlap val="-27"/>
        <c:axId val="1469974831"/>
        <c:axId val="1489785455"/>
      </c:barChart>
      <c:catAx>
        <c:axId val="1469974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89785455"/>
        <c:crosses val="autoZero"/>
        <c:auto val="1"/>
        <c:lblAlgn val="ctr"/>
        <c:lblOffset val="100"/>
        <c:noMultiLvlLbl val="0"/>
      </c:catAx>
      <c:valAx>
        <c:axId val="1489785455"/>
        <c:scaling>
          <c:orientation val="minMax"/>
          <c:max val="8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46997483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r>
              <a:rPr lang="en-US" sz="1400"/>
              <a:t>What Type of Trips to California?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News Gothic MT" panose="020B0503020103020203" pitchFamily="34" charset="0"/>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News Gothic MT" panose="020B0503020103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Leisure</c:v>
                </c:pt>
                <c:pt idx="1">
                  <c:v>Visiting friends and relatives</c:v>
                </c:pt>
                <c:pt idx="2">
                  <c:v>Business</c:v>
                </c:pt>
                <c:pt idx="3">
                  <c:v>Convention, conference, group meeting</c:v>
                </c:pt>
              </c:strCache>
            </c:strRef>
          </c:cat>
          <c:val>
            <c:numRef>
              <c:f>Sheet1!$B$2:$B$5</c:f>
              <c:numCache>
                <c:formatCode>0</c:formatCode>
                <c:ptCount val="4"/>
                <c:pt idx="0">
                  <c:v>92.7</c:v>
                </c:pt>
                <c:pt idx="1">
                  <c:v>22.7</c:v>
                </c:pt>
                <c:pt idx="2">
                  <c:v>10.199999999999999</c:v>
                </c:pt>
                <c:pt idx="3">
                  <c:v>3.5</c:v>
                </c:pt>
              </c:numCache>
            </c:numRef>
          </c:val>
          <c:extLst>
            <c:ext xmlns:c16="http://schemas.microsoft.com/office/drawing/2014/chart" uri="{C3380CC4-5D6E-409C-BE32-E72D297353CC}">
              <c16:uniqueId val="{00000000-E650-294A-989F-E864DD5F44D1}"/>
            </c:ext>
          </c:extLst>
        </c:ser>
        <c:dLbls>
          <c:showLegendKey val="0"/>
          <c:showVal val="0"/>
          <c:showCatName val="0"/>
          <c:showSerName val="0"/>
          <c:showPercent val="0"/>
          <c:showBubbleSize val="0"/>
        </c:dLbls>
        <c:gapWidth val="182"/>
        <c:axId val="1384248383"/>
        <c:axId val="1384546543"/>
      </c:barChart>
      <c:catAx>
        <c:axId val="138424838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546543"/>
        <c:crosses val="autoZero"/>
        <c:auto val="1"/>
        <c:lblAlgn val="ctr"/>
        <c:lblOffset val="100"/>
        <c:noMultiLvlLbl val="0"/>
      </c:catAx>
      <c:valAx>
        <c:axId val="1384546543"/>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ews Gothic MT" panose="020B0503020103020203" pitchFamily="34" charset="0"/>
                <a:ea typeface="+mn-ea"/>
                <a:cs typeface="+mn-cs"/>
              </a:defRPr>
            </a:pPr>
            <a:endParaRPr lang="en-US"/>
          </a:p>
        </c:txPr>
        <c:crossAx val="1384248383"/>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News Gothic MT" panose="020B0503020103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10C1F9-8A60-4A99-9CF8-D98DED2A4239}" type="datetimeFigureOut">
              <a:rPr lang="en-US" smtClean="0"/>
              <a:t>1/31/22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859A4-4BA3-48F0-88F6-8BA3CC67B710}" type="slidenum">
              <a:rPr lang="en-US" smtClean="0"/>
              <a:t>‹#›</a:t>
            </a:fld>
            <a:endParaRPr lang="en-US"/>
          </a:p>
        </p:txBody>
      </p:sp>
    </p:spTree>
    <p:extLst>
      <p:ext uri="{BB962C8B-B14F-4D97-AF65-F5344CB8AC3E}">
        <p14:creationId xmlns:p14="http://schemas.microsoft.com/office/powerpoint/2010/main" val="671511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662A04-CF98-A14F-AB83-AD9880BAB2EA}" type="slidenum">
              <a:rPr lang="en-US" smtClean="0"/>
              <a:t>5</a:t>
            </a:fld>
            <a:endParaRPr lang="en-US"/>
          </a:p>
        </p:txBody>
      </p:sp>
    </p:spTree>
    <p:extLst>
      <p:ext uri="{BB962C8B-B14F-4D97-AF65-F5344CB8AC3E}">
        <p14:creationId xmlns:p14="http://schemas.microsoft.com/office/powerpoint/2010/main" val="386244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662A04-CF98-A14F-AB83-AD9880BAB2EA}" type="slidenum">
              <a:rPr lang="en-US" smtClean="0"/>
              <a:t>6</a:t>
            </a:fld>
            <a:endParaRPr lang="en-US"/>
          </a:p>
        </p:txBody>
      </p:sp>
    </p:spTree>
    <p:extLst>
      <p:ext uri="{BB962C8B-B14F-4D97-AF65-F5344CB8AC3E}">
        <p14:creationId xmlns:p14="http://schemas.microsoft.com/office/powerpoint/2010/main" val="235414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662A04-CF98-A14F-AB83-AD9880BAB2EA}" type="slidenum">
              <a:rPr lang="en-US" smtClean="0"/>
              <a:t>7</a:t>
            </a:fld>
            <a:endParaRPr lang="en-US"/>
          </a:p>
        </p:txBody>
      </p:sp>
    </p:spTree>
    <p:extLst>
      <p:ext uri="{BB962C8B-B14F-4D97-AF65-F5344CB8AC3E}">
        <p14:creationId xmlns:p14="http://schemas.microsoft.com/office/powerpoint/2010/main" val="3599641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Collage 1">
    <p:bg>
      <p:bgPr>
        <a:solidFill>
          <a:schemeClr val="bg1">
            <a:alpha val="8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BA7B07-F999-8F48-8BF1-EFD921CB69F8}"/>
              </a:ext>
            </a:extLst>
          </p:cNvPr>
          <p:cNvPicPr>
            <a:picLocks noChangeAspect="1"/>
          </p:cNvPicPr>
          <p:nvPr userDrawn="1"/>
        </p:nvPicPr>
        <p:blipFill>
          <a:blip r:embed="rId2"/>
          <a:srcRect/>
          <a:stretch/>
        </p:blipFill>
        <p:spPr>
          <a:xfrm>
            <a:off x="-7749" y="1460396"/>
            <a:ext cx="12207497" cy="5412222"/>
          </a:xfrm>
          <a:prstGeom prst="rect">
            <a:avLst/>
          </a:prstGeom>
        </p:spPr>
      </p:pic>
      <p:sp>
        <p:nvSpPr>
          <p:cNvPr id="6" name="Text Placeholder 8">
            <a:extLst>
              <a:ext uri="{FF2B5EF4-FFF2-40B4-BE49-F238E27FC236}">
                <a16:creationId xmlns:a16="http://schemas.microsoft.com/office/drawing/2014/main" id="{5A38F630-4FFF-214B-BD42-9F2696D23936}"/>
              </a:ext>
            </a:extLst>
          </p:cNvPr>
          <p:cNvSpPr>
            <a:spLocks noGrp="1"/>
          </p:cNvSpPr>
          <p:nvPr>
            <p:ph type="body" sz="quarter" idx="10" hasCustomPrompt="1"/>
          </p:nvPr>
        </p:nvSpPr>
        <p:spPr>
          <a:xfrm>
            <a:off x="1040043" y="489942"/>
            <a:ext cx="10114241" cy="1994992"/>
          </a:xfrm>
          <a:prstGeom prst="rect">
            <a:avLst/>
          </a:prstGeom>
        </p:spPr>
        <p:txBody>
          <a:bodyPr/>
          <a:lstStyle>
            <a:lvl1pPr marL="0" indent="0" algn="l">
              <a:lnSpc>
                <a:spcPts val="5000"/>
              </a:lnSpc>
              <a:buNone/>
              <a:defRPr sz="4400" b="1">
                <a:solidFill>
                  <a:schemeClr val="tx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Slide Title Here (place images over background)</a:t>
            </a:r>
          </a:p>
        </p:txBody>
      </p:sp>
    </p:spTree>
    <p:extLst>
      <p:ext uri="{BB962C8B-B14F-4D97-AF65-F5344CB8AC3E}">
        <p14:creationId xmlns:p14="http://schemas.microsoft.com/office/powerpoint/2010/main" val="246870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Big Wav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C551D3-144A-5149-B904-DD473AAB71C5}"/>
              </a:ext>
            </a:extLst>
          </p:cNvPr>
          <p:cNvPicPr>
            <a:picLocks noChangeAspect="1"/>
          </p:cNvPicPr>
          <p:nvPr userDrawn="1"/>
        </p:nvPicPr>
        <p:blipFill>
          <a:blip r:embed="rId2"/>
          <a:srcRect/>
          <a:stretch/>
        </p:blipFill>
        <p:spPr>
          <a:xfrm>
            <a:off x="-7749" y="3657793"/>
            <a:ext cx="12207498" cy="3200207"/>
          </a:xfrm>
          <a:prstGeom prst="rect">
            <a:avLst/>
          </a:prstGeom>
        </p:spPr>
      </p:pic>
      <p:sp>
        <p:nvSpPr>
          <p:cNvPr id="4" name="Text Placeholder 8">
            <a:extLst>
              <a:ext uri="{FF2B5EF4-FFF2-40B4-BE49-F238E27FC236}">
                <a16:creationId xmlns:a16="http://schemas.microsoft.com/office/drawing/2014/main" id="{F91219E5-8895-434B-9385-F390917B1B05}"/>
              </a:ext>
            </a:extLst>
          </p:cNvPr>
          <p:cNvSpPr>
            <a:spLocks noGrp="1"/>
          </p:cNvSpPr>
          <p:nvPr>
            <p:ph type="body" sz="quarter" idx="10" hasCustomPrompt="1"/>
          </p:nvPr>
        </p:nvSpPr>
        <p:spPr>
          <a:xfrm>
            <a:off x="1040043" y="489942"/>
            <a:ext cx="10114241" cy="1799548"/>
          </a:xfrm>
          <a:prstGeom prst="rect">
            <a:avLst/>
          </a:prstGeom>
        </p:spPr>
        <p:txBody>
          <a:bodyPr/>
          <a:lstStyle>
            <a:lvl1pPr marL="0" indent="0" algn="l">
              <a:lnSpc>
                <a:spcPts val="5000"/>
              </a:lnSpc>
              <a:buNone/>
              <a:defRPr sz="4400" b="1">
                <a:solidFill>
                  <a:schemeClr val="tx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Headline Text Here</a:t>
            </a:r>
          </a:p>
        </p:txBody>
      </p:sp>
    </p:spTree>
    <p:extLst>
      <p:ext uri="{BB962C8B-B14F-4D97-AF65-F5344CB8AC3E}">
        <p14:creationId xmlns:p14="http://schemas.microsoft.com/office/powerpoint/2010/main" val="139019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Small Wav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C551D3-144A-5149-B904-DD473AAB71C5}"/>
              </a:ext>
            </a:extLst>
          </p:cNvPr>
          <p:cNvPicPr>
            <a:picLocks noChangeAspect="1"/>
          </p:cNvPicPr>
          <p:nvPr userDrawn="1"/>
        </p:nvPicPr>
        <p:blipFill>
          <a:blip r:embed="rId2"/>
          <a:srcRect/>
          <a:stretch/>
        </p:blipFill>
        <p:spPr>
          <a:xfrm>
            <a:off x="-29650" y="5872975"/>
            <a:ext cx="12224114" cy="989601"/>
          </a:xfrm>
          <a:prstGeom prst="rect">
            <a:avLst/>
          </a:prstGeom>
        </p:spPr>
      </p:pic>
      <p:sp>
        <p:nvSpPr>
          <p:cNvPr id="5" name="Text Placeholder 8">
            <a:extLst>
              <a:ext uri="{FF2B5EF4-FFF2-40B4-BE49-F238E27FC236}">
                <a16:creationId xmlns:a16="http://schemas.microsoft.com/office/drawing/2014/main" id="{0DF4FCEE-23D4-F843-9413-0616D0CE5041}"/>
              </a:ext>
            </a:extLst>
          </p:cNvPr>
          <p:cNvSpPr>
            <a:spLocks noGrp="1"/>
          </p:cNvSpPr>
          <p:nvPr>
            <p:ph type="body" sz="quarter" idx="10" hasCustomPrompt="1"/>
          </p:nvPr>
        </p:nvSpPr>
        <p:spPr>
          <a:xfrm>
            <a:off x="1040043" y="489942"/>
            <a:ext cx="10114241" cy="1799548"/>
          </a:xfrm>
          <a:prstGeom prst="rect">
            <a:avLst/>
          </a:prstGeom>
        </p:spPr>
        <p:txBody>
          <a:bodyPr/>
          <a:lstStyle>
            <a:lvl1pPr marL="0" indent="0" algn="l">
              <a:lnSpc>
                <a:spcPts val="5000"/>
              </a:lnSpc>
              <a:buNone/>
              <a:defRPr sz="4400" b="1">
                <a:solidFill>
                  <a:schemeClr val="tx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Headline Text Here</a:t>
            </a:r>
          </a:p>
        </p:txBody>
      </p:sp>
    </p:spTree>
    <p:extLst>
      <p:ext uri="{BB962C8B-B14F-4D97-AF65-F5344CB8AC3E}">
        <p14:creationId xmlns:p14="http://schemas.microsoft.com/office/powerpoint/2010/main" val="114425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hin Wave Lines">
    <p:bg>
      <p:bgPr>
        <a:solidFill>
          <a:schemeClr val="bg1">
            <a:alpha val="80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D267B5A-0065-B043-9955-783A84C1A1B3}"/>
              </a:ext>
            </a:extLst>
          </p:cNvPr>
          <p:cNvPicPr>
            <a:picLocks noChangeAspect="1"/>
          </p:cNvPicPr>
          <p:nvPr userDrawn="1"/>
        </p:nvPicPr>
        <p:blipFill>
          <a:blip r:embed="rId2"/>
          <a:srcRect/>
          <a:stretch/>
        </p:blipFill>
        <p:spPr>
          <a:xfrm>
            <a:off x="-51020" y="5924049"/>
            <a:ext cx="12290439" cy="685977"/>
          </a:xfrm>
          <a:prstGeom prst="rect">
            <a:avLst/>
          </a:prstGeom>
        </p:spPr>
      </p:pic>
      <p:sp>
        <p:nvSpPr>
          <p:cNvPr id="4" name="Text Placeholder 8">
            <a:extLst>
              <a:ext uri="{FF2B5EF4-FFF2-40B4-BE49-F238E27FC236}">
                <a16:creationId xmlns:a16="http://schemas.microsoft.com/office/drawing/2014/main" id="{2B23287E-A172-EE44-B5A4-F1FCCFE356C7}"/>
              </a:ext>
            </a:extLst>
          </p:cNvPr>
          <p:cNvSpPr>
            <a:spLocks noGrp="1"/>
          </p:cNvSpPr>
          <p:nvPr>
            <p:ph type="body" sz="quarter" idx="10" hasCustomPrompt="1"/>
          </p:nvPr>
        </p:nvSpPr>
        <p:spPr>
          <a:xfrm>
            <a:off x="1040043" y="489942"/>
            <a:ext cx="10114241" cy="1799548"/>
          </a:xfrm>
          <a:prstGeom prst="rect">
            <a:avLst/>
          </a:prstGeom>
        </p:spPr>
        <p:txBody>
          <a:bodyPr/>
          <a:lstStyle>
            <a:lvl1pPr marL="0" indent="0" algn="l">
              <a:lnSpc>
                <a:spcPts val="5000"/>
              </a:lnSpc>
              <a:buNone/>
              <a:defRPr sz="4400" b="1">
                <a:solidFill>
                  <a:schemeClr val="tx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Headline Text Here</a:t>
            </a:r>
          </a:p>
        </p:txBody>
      </p:sp>
    </p:spTree>
    <p:extLst>
      <p:ext uri="{BB962C8B-B14F-4D97-AF65-F5344CB8AC3E}">
        <p14:creationId xmlns:p14="http://schemas.microsoft.com/office/powerpoint/2010/main" val="292812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ith No Wave">
    <p:bg>
      <p:bgPr>
        <a:solidFill>
          <a:schemeClr val="bg1">
            <a:alpha val="80000"/>
          </a:schemeClr>
        </a:solid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A9D03482-F7CD-F746-BD9D-E99D344F72DC}"/>
              </a:ext>
            </a:extLst>
          </p:cNvPr>
          <p:cNvSpPr>
            <a:spLocks noGrp="1"/>
          </p:cNvSpPr>
          <p:nvPr>
            <p:ph type="body" sz="quarter" idx="10" hasCustomPrompt="1"/>
          </p:nvPr>
        </p:nvSpPr>
        <p:spPr>
          <a:xfrm>
            <a:off x="1040043" y="489942"/>
            <a:ext cx="10114241" cy="1799548"/>
          </a:xfrm>
          <a:prstGeom prst="rect">
            <a:avLst/>
          </a:prstGeom>
        </p:spPr>
        <p:txBody>
          <a:bodyPr/>
          <a:lstStyle>
            <a:lvl1pPr marL="0" indent="0" algn="l">
              <a:lnSpc>
                <a:spcPts val="5000"/>
              </a:lnSpc>
              <a:buNone/>
              <a:defRPr sz="4400" b="1">
                <a:solidFill>
                  <a:schemeClr val="tx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Headline Text Here</a:t>
            </a:r>
          </a:p>
        </p:txBody>
      </p:sp>
    </p:spTree>
    <p:extLst>
      <p:ext uri="{BB962C8B-B14F-4D97-AF65-F5344CB8AC3E}">
        <p14:creationId xmlns:p14="http://schemas.microsoft.com/office/powerpoint/2010/main" val="346616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Headline + Body (2)">
    <p:bg>
      <p:bgPr>
        <a:solidFill>
          <a:schemeClr val="tx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C8CF53-848B-B24C-A144-B7197CB9766E}"/>
              </a:ext>
            </a:extLst>
          </p:cNvPr>
          <p:cNvSpPr>
            <a:spLocks noGrp="1"/>
          </p:cNvSpPr>
          <p:nvPr>
            <p:ph type="body" sz="quarter" idx="10" hasCustomPrompt="1"/>
          </p:nvPr>
        </p:nvSpPr>
        <p:spPr>
          <a:xfrm>
            <a:off x="748628" y="844658"/>
            <a:ext cx="9958926" cy="1162374"/>
          </a:xfrm>
          <a:prstGeom prst="rect">
            <a:avLst/>
          </a:prstGeom>
        </p:spPr>
        <p:txBody>
          <a:bodyPr/>
          <a:lstStyle>
            <a:lvl1pPr marL="0" indent="0">
              <a:lnSpc>
                <a:spcPts val="5000"/>
              </a:lnSpc>
              <a:buNone/>
              <a:defRPr sz="4400" b="1">
                <a:solidFill>
                  <a:schemeClr val="bg1"/>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Headline + Body Paragraph</a:t>
            </a:r>
          </a:p>
        </p:txBody>
      </p:sp>
      <p:sp>
        <p:nvSpPr>
          <p:cNvPr id="11" name="Title Placeholder 1">
            <a:extLst>
              <a:ext uri="{FF2B5EF4-FFF2-40B4-BE49-F238E27FC236}">
                <a16:creationId xmlns:a16="http://schemas.microsoft.com/office/drawing/2014/main" id="{58F880E4-2024-2245-B22A-6066BDA89BB6}"/>
              </a:ext>
            </a:extLst>
          </p:cNvPr>
          <p:cNvSpPr>
            <a:spLocks noGrp="1"/>
          </p:cNvSpPr>
          <p:nvPr>
            <p:ph type="title" hasCustomPrompt="1"/>
          </p:nvPr>
        </p:nvSpPr>
        <p:spPr>
          <a:xfrm>
            <a:off x="748628" y="2456480"/>
            <a:ext cx="10875101" cy="2619215"/>
          </a:xfrm>
          <a:prstGeom prst="rect">
            <a:avLst/>
          </a:prstGeom>
        </p:spPr>
        <p:txBody>
          <a:bodyPr vert="horz" lIns="91440" tIns="45720" rIns="91440" bIns="45720" rtlCol="0" anchor="t">
            <a:noAutofit/>
          </a:bodyPr>
          <a:lstStyle>
            <a:lvl1pPr marL="0" algn="l">
              <a:lnSpc>
                <a:spcPts val="3000"/>
              </a:lnSpc>
              <a:spcBef>
                <a:spcPts val="600"/>
              </a:spcBef>
              <a:spcAft>
                <a:spcPts val="600"/>
              </a:spcAft>
              <a:defRPr sz="2400">
                <a:solidFill>
                  <a:schemeClr val="bg1"/>
                </a:solidFill>
              </a:defRPr>
            </a:lvl1pPr>
          </a:lstStyle>
          <a:p>
            <a:r>
              <a:rPr lang="en-US" dirty="0"/>
              <a:t>Secondary text here </a:t>
            </a:r>
            <a:r>
              <a:rPr lang="en-US" dirty="0" err="1"/>
              <a:t>Aenean</a:t>
            </a:r>
            <a:r>
              <a:rPr lang="en-US" dirty="0"/>
              <a:t> </a:t>
            </a:r>
            <a:r>
              <a:rPr lang="en-US" dirty="0" err="1"/>
              <a:t>eu</a:t>
            </a:r>
            <a:r>
              <a:rPr lang="en-US" dirty="0"/>
              <a:t> </a:t>
            </a:r>
            <a:r>
              <a:rPr lang="en-US" dirty="0" err="1"/>
              <a:t>leo</a:t>
            </a:r>
            <a:r>
              <a:rPr lang="en-US" dirty="0"/>
              <a:t> </a:t>
            </a:r>
            <a:r>
              <a:rPr lang="en-US" dirty="0" err="1"/>
              <a:t>quam</a:t>
            </a:r>
            <a:r>
              <a:rPr lang="en-US" dirty="0"/>
              <a:t>. </a:t>
            </a:r>
            <a:r>
              <a:rPr lang="en-US" dirty="0" err="1"/>
              <a:t>Pellentesque</a:t>
            </a:r>
            <a:r>
              <a:rPr lang="en-US" dirty="0"/>
              <a:t> </a:t>
            </a:r>
            <a:r>
              <a:rPr lang="en-US" dirty="0" err="1"/>
              <a:t>ornare</a:t>
            </a:r>
            <a:r>
              <a:rPr lang="en-US" dirty="0"/>
              <a:t> </a:t>
            </a:r>
            <a:r>
              <a:rPr lang="en-US" dirty="0" err="1"/>
              <a:t>sem</a:t>
            </a:r>
            <a:r>
              <a:rPr lang="en-US" dirty="0"/>
              <a:t> lacinia </a:t>
            </a:r>
            <a:r>
              <a:rPr lang="en-US" dirty="0" err="1"/>
              <a:t>quam</a:t>
            </a:r>
            <a:r>
              <a:rPr lang="en-US" dirty="0"/>
              <a:t> </a:t>
            </a:r>
            <a:r>
              <a:rPr lang="en-US" dirty="0" err="1"/>
              <a:t>venenatis</a:t>
            </a:r>
            <a:r>
              <a:rPr lang="en-US" dirty="0"/>
              <a:t> vestibulum. Sed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a:t>
            </a:r>
            <a:br>
              <a:rPr lang="en-US" dirty="0"/>
            </a:br>
            <a:br>
              <a:rPr lang="en-US" dirty="0"/>
            </a:br>
            <a:r>
              <a:rPr lang="en-US" dirty="0"/>
              <a:t>Cras </a:t>
            </a:r>
            <a:r>
              <a:rPr lang="en-US" dirty="0" err="1"/>
              <a:t>mattis</a:t>
            </a:r>
            <a:r>
              <a:rPr lang="en-US" dirty="0"/>
              <a:t> </a:t>
            </a:r>
            <a:r>
              <a:rPr lang="en-US" dirty="0" err="1"/>
              <a:t>consectetur</a:t>
            </a:r>
            <a:r>
              <a:rPr lang="en-US" dirty="0"/>
              <a:t> </a:t>
            </a:r>
            <a:r>
              <a:rPr lang="en-US" dirty="0" err="1"/>
              <a:t>purus</a:t>
            </a:r>
            <a:r>
              <a:rPr lang="en-US" dirty="0"/>
              <a:t> sit </a:t>
            </a:r>
            <a:r>
              <a:rPr lang="en-US" dirty="0" err="1"/>
              <a:t>amet</a:t>
            </a:r>
            <a:r>
              <a:rPr lang="en-US" dirty="0"/>
              <a:t> fermentum. </a:t>
            </a:r>
            <a:r>
              <a:rPr lang="en-US" dirty="0" err="1"/>
              <a:t>Snatoque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3" name="Picture 2">
            <a:extLst>
              <a:ext uri="{FF2B5EF4-FFF2-40B4-BE49-F238E27FC236}">
                <a16:creationId xmlns:a16="http://schemas.microsoft.com/office/drawing/2014/main" id="{98C551D3-144A-5149-B904-DD473AAB71C5}"/>
              </a:ext>
            </a:extLst>
          </p:cNvPr>
          <p:cNvPicPr>
            <a:picLocks noChangeAspect="1"/>
          </p:cNvPicPr>
          <p:nvPr userDrawn="1"/>
        </p:nvPicPr>
        <p:blipFill>
          <a:blip r:embed="rId2"/>
          <a:srcRect/>
          <a:stretch/>
        </p:blipFill>
        <p:spPr>
          <a:xfrm>
            <a:off x="-51020" y="5924049"/>
            <a:ext cx="12290439" cy="685978"/>
          </a:xfrm>
          <a:prstGeom prst="rect">
            <a:avLst/>
          </a:prstGeom>
        </p:spPr>
      </p:pic>
    </p:spTree>
    <p:extLst>
      <p:ext uri="{BB962C8B-B14F-4D97-AF65-F5344CB8AC3E}">
        <p14:creationId xmlns:p14="http://schemas.microsoft.com/office/powerpoint/2010/main" val="116667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Headline + List (2)">
    <p:bg>
      <p:bgPr>
        <a:solidFill>
          <a:schemeClr val="tx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C8CF53-848B-B24C-A144-B7197CB9766E}"/>
              </a:ext>
            </a:extLst>
          </p:cNvPr>
          <p:cNvSpPr>
            <a:spLocks noGrp="1"/>
          </p:cNvSpPr>
          <p:nvPr>
            <p:ph type="body" sz="quarter" idx="10" hasCustomPrompt="1"/>
          </p:nvPr>
        </p:nvSpPr>
        <p:spPr>
          <a:xfrm>
            <a:off x="748628" y="844658"/>
            <a:ext cx="4660280" cy="2975674"/>
          </a:xfrm>
          <a:prstGeom prst="rect">
            <a:avLst/>
          </a:prstGeom>
        </p:spPr>
        <p:txBody>
          <a:bodyPr/>
          <a:lstStyle>
            <a:lvl1pPr marL="0" indent="0">
              <a:lnSpc>
                <a:spcPts val="5000"/>
              </a:lnSpc>
              <a:buNone/>
              <a:defRPr sz="4400" b="1">
                <a:solidFill>
                  <a:schemeClr val="bg1"/>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Numbered List</a:t>
            </a:r>
          </a:p>
        </p:txBody>
      </p:sp>
      <p:sp>
        <p:nvSpPr>
          <p:cNvPr id="4" name="Text Placeholder 3">
            <a:extLst>
              <a:ext uri="{FF2B5EF4-FFF2-40B4-BE49-F238E27FC236}">
                <a16:creationId xmlns:a16="http://schemas.microsoft.com/office/drawing/2014/main" id="{EF9218CA-F071-8B41-9280-1F1CBD0FC6B8}"/>
              </a:ext>
            </a:extLst>
          </p:cNvPr>
          <p:cNvSpPr>
            <a:spLocks noGrp="1"/>
          </p:cNvSpPr>
          <p:nvPr>
            <p:ph type="body" sz="quarter" idx="11" hasCustomPrompt="1"/>
          </p:nvPr>
        </p:nvSpPr>
        <p:spPr>
          <a:xfrm>
            <a:off x="5827363" y="844657"/>
            <a:ext cx="5616009" cy="4726983"/>
          </a:xfrm>
          <a:prstGeom prst="rect">
            <a:avLst/>
          </a:prstGeom>
        </p:spPr>
        <p:txBody>
          <a:bodyPr/>
          <a:lstStyle>
            <a:lvl1pPr marL="514350" indent="-514350">
              <a:buClr>
                <a:schemeClr val="bg2"/>
              </a:buClr>
              <a:buSzPct val="90000"/>
              <a:buFont typeface="+mj-lt"/>
              <a:buAutoNum type="arabicPeriod"/>
              <a:defRPr sz="2400">
                <a:solidFill>
                  <a:schemeClr val="bg1"/>
                </a:solidFill>
                <a:latin typeface="News Gothic MT" panose="020B0503020103020203" pitchFamily="34" charset="0"/>
              </a:defRPr>
            </a:lvl1pPr>
            <a:lvl2pPr marL="914400" indent="-457200">
              <a:buClr>
                <a:schemeClr val="accent6"/>
              </a:buClr>
              <a:buSzPct val="90000"/>
              <a:buFont typeface="+mj-lt"/>
              <a:buAutoNum type="alphaLcPeriod"/>
              <a:defRPr sz="2000">
                <a:solidFill>
                  <a:schemeClr val="bg1"/>
                </a:solidFill>
                <a:latin typeface="News Gothic MT" panose="020B0503020103020203" pitchFamily="34" charset="0"/>
              </a:defRPr>
            </a:lvl2pPr>
            <a:lvl3pPr marL="1371600" indent="-457200">
              <a:buClr>
                <a:schemeClr val="tx1">
                  <a:lumMod val="60000"/>
                  <a:lumOff val="40000"/>
                </a:schemeClr>
              </a:buClr>
              <a:buSzPct val="90000"/>
              <a:buFont typeface="+mj-lt"/>
              <a:buAutoNum type="arabicPeriod"/>
              <a:defRPr sz="1800">
                <a:solidFill>
                  <a:schemeClr val="bg1"/>
                </a:solidFill>
                <a:latin typeface="News Gothic MT" panose="020B0503020103020203" pitchFamily="34" charset="0"/>
              </a:defRPr>
            </a:lvl3pPr>
            <a:lvl4pPr marL="1714500" indent="-342900">
              <a:buClr>
                <a:schemeClr val="tx2"/>
              </a:buClr>
              <a:buSzPct val="90000"/>
              <a:buFont typeface="+mj-lt"/>
              <a:buAutoNum type="arabicPeriod"/>
              <a:defRPr sz="2000">
                <a:latin typeface="News Gothic MT" panose="020B0503020103020203" pitchFamily="34" charset="0"/>
              </a:defRPr>
            </a:lvl4pPr>
            <a:lvl5pPr marL="2171700" indent="-342900">
              <a:buClr>
                <a:schemeClr val="tx2"/>
              </a:buClr>
              <a:buSzPct val="90000"/>
              <a:buFont typeface="+mj-lt"/>
              <a:buAutoNum type="arabicPeriod"/>
              <a:defRPr sz="2000">
                <a:latin typeface="News Gothic MT" panose="020B0503020103020203" pitchFamily="34" charset="0"/>
              </a:defRPr>
            </a:lvl5pPr>
          </a:lstStyle>
          <a:p>
            <a:pPr lvl="0"/>
            <a:r>
              <a:rPr lang="en-US" dirty="0"/>
              <a:t>Insert Numbered List Here</a:t>
            </a:r>
          </a:p>
          <a:p>
            <a:pPr lvl="1"/>
            <a:r>
              <a:rPr lang="en-US" dirty="0"/>
              <a:t>Second level</a:t>
            </a:r>
          </a:p>
          <a:p>
            <a:pPr lvl="2"/>
            <a:r>
              <a:rPr lang="en-US" dirty="0"/>
              <a:t>Third level</a:t>
            </a:r>
          </a:p>
        </p:txBody>
      </p:sp>
      <p:pic>
        <p:nvPicPr>
          <p:cNvPr id="5" name="Picture 4">
            <a:extLst>
              <a:ext uri="{FF2B5EF4-FFF2-40B4-BE49-F238E27FC236}">
                <a16:creationId xmlns:a16="http://schemas.microsoft.com/office/drawing/2014/main" id="{1D00589F-9393-6043-BE4F-EEBAAB55765B}"/>
              </a:ext>
            </a:extLst>
          </p:cNvPr>
          <p:cNvPicPr>
            <a:picLocks noChangeAspect="1"/>
          </p:cNvPicPr>
          <p:nvPr userDrawn="1"/>
        </p:nvPicPr>
        <p:blipFill>
          <a:blip r:embed="rId2"/>
          <a:srcRect/>
          <a:stretch/>
        </p:blipFill>
        <p:spPr>
          <a:xfrm>
            <a:off x="-51020" y="5924049"/>
            <a:ext cx="12290439" cy="685978"/>
          </a:xfrm>
          <a:prstGeom prst="rect">
            <a:avLst/>
          </a:prstGeom>
        </p:spPr>
      </p:pic>
    </p:spTree>
    <p:extLst>
      <p:ext uri="{BB962C8B-B14F-4D97-AF65-F5344CB8AC3E}">
        <p14:creationId xmlns:p14="http://schemas.microsoft.com/office/powerpoint/2010/main" val="183489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Headline + Bullets (2)">
    <p:bg>
      <p:bgPr>
        <a:solidFill>
          <a:schemeClr val="tx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C8CF53-848B-B24C-A144-B7197CB9766E}"/>
              </a:ext>
            </a:extLst>
          </p:cNvPr>
          <p:cNvSpPr>
            <a:spLocks noGrp="1"/>
          </p:cNvSpPr>
          <p:nvPr>
            <p:ph type="body" sz="quarter" idx="10" hasCustomPrompt="1"/>
          </p:nvPr>
        </p:nvSpPr>
        <p:spPr>
          <a:xfrm>
            <a:off x="509076" y="848155"/>
            <a:ext cx="10619379" cy="1385494"/>
          </a:xfrm>
          <a:prstGeom prst="rect">
            <a:avLst/>
          </a:prstGeom>
        </p:spPr>
        <p:txBody>
          <a:bodyPr/>
          <a:lstStyle>
            <a:lvl1pPr marL="0" indent="0">
              <a:lnSpc>
                <a:spcPts val="5000"/>
              </a:lnSpc>
              <a:buNone/>
              <a:defRPr sz="4400" b="1">
                <a:solidFill>
                  <a:schemeClr val="bg1"/>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Two Column Bulleted List</a:t>
            </a:r>
          </a:p>
        </p:txBody>
      </p:sp>
      <p:sp>
        <p:nvSpPr>
          <p:cNvPr id="4" name="Text Placeholder 3">
            <a:extLst>
              <a:ext uri="{FF2B5EF4-FFF2-40B4-BE49-F238E27FC236}">
                <a16:creationId xmlns:a16="http://schemas.microsoft.com/office/drawing/2014/main" id="{FD810D38-06E1-D94E-8DC5-77AF67F4F405}"/>
              </a:ext>
            </a:extLst>
          </p:cNvPr>
          <p:cNvSpPr>
            <a:spLocks noGrp="1"/>
          </p:cNvSpPr>
          <p:nvPr>
            <p:ph type="body" sz="quarter" idx="11"/>
          </p:nvPr>
        </p:nvSpPr>
        <p:spPr>
          <a:xfrm>
            <a:off x="509076" y="2290261"/>
            <a:ext cx="5038725" cy="3633788"/>
          </a:xfrm>
          <a:prstGeom prst="rect">
            <a:avLst/>
          </a:prstGeom>
        </p:spPr>
        <p:txBody>
          <a:bodyPr/>
          <a:lstStyle>
            <a:lvl1pPr>
              <a:buClr>
                <a:schemeClr val="bg2"/>
              </a:buClr>
              <a:defRPr sz="2400">
                <a:solidFill>
                  <a:schemeClr val="bg1"/>
                </a:solidFill>
                <a:latin typeface="News Gothic MT" panose="020B0503020103020203" pitchFamily="34" charset="0"/>
              </a:defRPr>
            </a:lvl1pPr>
            <a:lvl2pPr>
              <a:buClr>
                <a:schemeClr val="accent6"/>
              </a:buClr>
              <a:defRPr sz="2000">
                <a:solidFill>
                  <a:schemeClr val="bg1"/>
                </a:solidFill>
                <a:latin typeface="News Gothic MT" panose="020B0503020103020203" pitchFamily="34" charset="0"/>
              </a:defRPr>
            </a:lvl2pPr>
            <a:lvl3pPr>
              <a:buClr>
                <a:schemeClr val="tx1">
                  <a:lumMod val="60000"/>
                  <a:lumOff val="40000"/>
                </a:schemeClr>
              </a:buClr>
              <a:defRPr sz="1800">
                <a:solidFill>
                  <a:schemeClr val="bg1"/>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sp>
        <p:nvSpPr>
          <p:cNvPr id="8" name="Text Placeholder 3">
            <a:extLst>
              <a:ext uri="{FF2B5EF4-FFF2-40B4-BE49-F238E27FC236}">
                <a16:creationId xmlns:a16="http://schemas.microsoft.com/office/drawing/2014/main" id="{E89FA84A-1725-4141-B210-FD1D90528945}"/>
              </a:ext>
            </a:extLst>
          </p:cNvPr>
          <p:cNvSpPr>
            <a:spLocks noGrp="1"/>
          </p:cNvSpPr>
          <p:nvPr>
            <p:ph type="body" sz="quarter" idx="12"/>
          </p:nvPr>
        </p:nvSpPr>
        <p:spPr>
          <a:xfrm>
            <a:off x="6058316" y="2290261"/>
            <a:ext cx="5038725" cy="3633788"/>
          </a:xfrm>
          <a:prstGeom prst="rect">
            <a:avLst/>
          </a:prstGeom>
        </p:spPr>
        <p:txBody>
          <a:bodyPr/>
          <a:lstStyle>
            <a:lvl1pPr>
              <a:buClr>
                <a:schemeClr val="bg2"/>
              </a:buClr>
              <a:defRPr sz="2400">
                <a:solidFill>
                  <a:schemeClr val="bg1"/>
                </a:solidFill>
                <a:latin typeface="News Gothic MT" panose="020B0503020103020203" pitchFamily="34" charset="0"/>
              </a:defRPr>
            </a:lvl1pPr>
            <a:lvl2pPr>
              <a:buClr>
                <a:schemeClr val="accent6"/>
              </a:buClr>
              <a:defRPr sz="2000">
                <a:solidFill>
                  <a:schemeClr val="bg1"/>
                </a:solidFill>
                <a:latin typeface="News Gothic MT" panose="020B0503020103020203" pitchFamily="34" charset="0"/>
              </a:defRPr>
            </a:lvl2pPr>
            <a:lvl3pPr>
              <a:buClr>
                <a:schemeClr val="tx1">
                  <a:lumMod val="60000"/>
                  <a:lumOff val="40000"/>
                </a:schemeClr>
              </a:buClr>
              <a:defRPr sz="1800">
                <a:solidFill>
                  <a:schemeClr val="bg1"/>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FE613966-0E61-6B4D-9C99-95DF3AB0220A}"/>
              </a:ext>
            </a:extLst>
          </p:cNvPr>
          <p:cNvPicPr>
            <a:picLocks noChangeAspect="1"/>
          </p:cNvPicPr>
          <p:nvPr userDrawn="1"/>
        </p:nvPicPr>
        <p:blipFill>
          <a:blip r:embed="rId2"/>
          <a:srcRect/>
          <a:stretch/>
        </p:blipFill>
        <p:spPr>
          <a:xfrm>
            <a:off x="-51020" y="5924049"/>
            <a:ext cx="12290439" cy="685978"/>
          </a:xfrm>
          <a:prstGeom prst="rect">
            <a:avLst/>
          </a:prstGeom>
        </p:spPr>
      </p:pic>
    </p:spTree>
    <p:extLst>
      <p:ext uri="{BB962C8B-B14F-4D97-AF65-F5344CB8AC3E}">
        <p14:creationId xmlns:p14="http://schemas.microsoft.com/office/powerpoint/2010/main" val="37381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Headline + Text (2)">
    <p:bg>
      <p:bgPr>
        <a:solidFill>
          <a:schemeClr val="tx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C8CF53-848B-B24C-A144-B7197CB9766E}"/>
              </a:ext>
            </a:extLst>
          </p:cNvPr>
          <p:cNvSpPr>
            <a:spLocks noGrp="1"/>
          </p:cNvSpPr>
          <p:nvPr>
            <p:ph type="body" sz="quarter" idx="10" hasCustomPrompt="1"/>
          </p:nvPr>
        </p:nvSpPr>
        <p:spPr>
          <a:xfrm>
            <a:off x="748627" y="844658"/>
            <a:ext cx="10619379" cy="1256368"/>
          </a:xfrm>
          <a:prstGeom prst="rect">
            <a:avLst/>
          </a:prstGeom>
        </p:spPr>
        <p:txBody>
          <a:bodyPr/>
          <a:lstStyle>
            <a:lvl1pPr marL="0" indent="0">
              <a:lnSpc>
                <a:spcPts val="5000"/>
              </a:lnSpc>
              <a:buNone/>
              <a:defRPr sz="4400" b="1">
                <a:solidFill>
                  <a:schemeClr val="bg1"/>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Three Column Text</a:t>
            </a:r>
          </a:p>
        </p:txBody>
      </p:sp>
      <p:pic>
        <p:nvPicPr>
          <p:cNvPr id="6" name="Picture 5">
            <a:extLst>
              <a:ext uri="{FF2B5EF4-FFF2-40B4-BE49-F238E27FC236}">
                <a16:creationId xmlns:a16="http://schemas.microsoft.com/office/drawing/2014/main" id="{FE613966-0E61-6B4D-9C99-95DF3AB0220A}"/>
              </a:ext>
            </a:extLst>
          </p:cNvPr>
          <p:cNvPicPr>
            <a:picLocks noChangeAspect="1"/>
          </p:cNvPicPr>
          <p:nvPr userDrawn="1"/>
        </p:nvPicPr>
        <p:blipFill>
          <a:blip r:embed="rId2"/>
          <a:srcRect/>
          <a:stretch/>
        </p:blipFill>
        <p:spPr>
          <a:xfrm>
            <a:off x="-51020" y="5924049"/>
            <a:ext cx="12290439" cy="685978"/>
          </a:xfrm>
          <a:prstGeom prst="rect">
            <a:avLst/>
          </a:prstGeom>
        </p:spPr>
      </p:pic>
      <p:sp>
        <p:nvSpPr>
          <p:cNvPr id="8" name="Text Placeholder 3">
            <a:extLst>
              <a:ext uri="{FF2B5EF4-FFF2-40B4-BE49-F238E27FC236}">
                <a16:creationId xmlns:a16="http://schemas.microsoft.com/office/drawing/2014/main" id="{D2F41822-9E72-7B4E-932E-FDC5FBA74B92}"/>
              </a:ext>
            </a:extLst>
          </p:cNvPr>
          <p:cNvSpPr>
            <a:spLocks noGrp="1"/>
          </p:cNvSpPr>
          <p:nvPr>
            <p:ph type="body" sz="quarter" idx="11"/>
          </p:nvPr>
        </p:nvSpPr>
        <p:spPr>
          <a:xfrm>
            <a:off x="509076" y="2290261"/>
            <a:ext cx="3403705" cy="3633788"/>
          </a:xfrm>
          <a:prstGeom prst="rect">
            <a:avLst/>
          </a:prstGeom>
        </p:spPr>
        <p:txBody>
          <a:bodyPr/>
          <a:lstStyle>
            <a:lvl1pPr>
              <a:buClr>
                <a:schemeClr val="bg2"/>
              </a:buClr>
              <a:defRPr sz="2400">
                <a:solidFill>
                  <a:schemeClr val="bg1"/>
                </a:solidFill>
                <a:latin typeface="News Gothic MT" panose="020B0503020103020203" pitchFamily="34" charset="0"/>
              </a:defRPr>
            </a:lvl1pPr>
            <a:lvl2pPr>
              <a:buClr>
                <a:schemeClr val="accent6"/>
              </a:buClr>
              <a:defRPr sz="2000">
                <a:solidFill>
                  <a:schemeClr val="bg1"/>
                </a:solidFill>
                <a:latin typeface="News Gothic MT" panose="020B0503020103020203" pitchFamily="34" charset="0"/>
              </a:defRPr>
            </a:lvl2pPr>
            <a:lvl3pPr>
              <a:buClr>
                <a:schemeClr val="tx1">
                  <a:lumMod val="60000"/>
                  <a:lumOff val="40000"/>
                </a:schemeClr>
              </a:buClr>
              <a:defRPr sz="1800">
                <a:solidFill>
                  <a:schemeClr val="bg1"/>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sp>
        <p:nvSpPr>
          <p:cNvPr id="7" name="Text Placeholder 3">
            <a:extLst>
              <a:ext uri="{FF2B5EF4-FFF2-40B4-BE49-F238E27FC236}">
                <a16:creationId xmlns:a16="http://schemas.microsoft.com/office/drawing/2014/main" id="{474E298A-1B11-FE4E-8F95-B16C94182907}"/>
              </a:ext>
            </a:extLst>
          </p:cNvPr>
          <p:cNvSpPr>
            <a:spLocks noGrp="1"/>
          </p:cNvSpPr>
          <p:nvPr>
            <p:ph type="body" sz="quarter" idx="12"/>
          </p:nvPr>
        </p:nvSpPr>
        <p:spPr>
          <a:xfrm>
            <a:off x="4246948" y="2290261"/>
            <a:ext cx="3403705" cy="3633788"/>
          </a:xfrm>
          <a:prstGeom prst="rect">
            <a:avLst/>
          </a:prstGeom>
        </p:spPr>
        <p:txBody>
          <a:bodyPr/>
          <a:lstStyle>
            <a:lvl1pPr>
              <a:buClr>
                <a:schemeClr val="bg2"/>
              </a:buClr>
              <a:defRPr sz="2400">
                <a:solidFill>
                  <a:schemeClr val="bg1"/>
                </a:solidFill>
                <a:latin typeface="News Gothic MT" panose="020B0503020103020203" pitchFamily="34" charset="0"/>
              </a:defRPr>
            </a:lvl1pPr>
            <a:lvl2pPr>
              <a:buClr>
                <a:schemeClr val="accent6"/>
              </a:buClr>
              <a:defRPr sz="2000">
                <a:solidFill>
                  <a:schemeClr val="bg1"/>
                </a:solidFill>
                <a:latin typeface="News Gothic MT" panose="020B0503020103020203" pitchFamily="34" charset="0"/>
              </a:defRPr>
            </a:lvl2pPr>
            <a:lvl3pPr>
              <a:buClr>
                <a:schemeClr val="tx1">
                  <a:lumMod val="60000"/>
                  <a:lumOff val="40000"/>
                </a:schemeClr>
              </a:buClr>
              <a:defRPr sz="1800">
                <a:solidFill>
                  <a:schemeClr val="bg1"/>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3">
            <a:extLst>
              <a:ext uri="{FF2B5EF4-FFF2-40B4-BE49-F238E27FC236}">
                <a16:creationId xmlns:a16="http://schemas.microsoft.com/office/drawing/2014/main" id="{3357E3FA-5663-E245-9DC0-F17B18D754D8}"/>
              </a:ext>
            </a:extLst>
          </p:cNvPr>
          <p:cNvSpPr>
            <a:spLocks noGrp="1"/>
          </p:cNvSpPr>
          <p:nvPr>
            <p:ph type="body" sz="quarter" idx="13"/>
          </p:nvPr>
        </p:nvSpPr>
        <p:spPr>
          <a:xfrm>
            <a:off x="7984820" y="2290261"/>
            <a:ext cx="3403705" cy="3633788"/>
          </a:xfrm>
          <a:prstGeom prst="rect">
            <a:avLst/>
          </a:prstGeom>
        </p:spPr>
        <p:txBody>
          <a:bodyPr/>
          <a:lstStyle>
            <a:lvl1pPr>
              <a:buClr>
                <a:schemeClr val="bg2"/>
              </a:buClr>
              <a:defRPr sz="2400">
                <a:solidFill>
                  <a:schemeClr val="bg1"/>
                </a:solidFill>
                <a:latin typeface="News Gothic MT" panose="020B0503020103020203" pitchFamily="34" charset="0"/>
              </a:defRPr>
            </a:lvl1pPr>
            <a:lvl2pPr>
              <a:buClr>
                <a:schemeClr val="accent6"/>
              </a:buClr>
              <a:defRPr sz="2000">
                <a:solidFill>
                  <a:schemeClr val="bg1"/>
                </a:solidFill>
                <a:latin typeface="News Gothic MT" panose="020B0503020103020203" pitchFamily="34" charset="0"/>
              </a:defRPr>
            </a:lvl2pPr>
            <a:lvl3pPr>
              <a:buClr>
                <a:schemeClr val="tx1">
                  <a:lumMod val="60000"/>
                  <a:lumOff val="40000"/>
                </a:schemeClr>
              </a:buClr>
              <a:defRPr sz="1800">
                <a:solidFill>
                  <a:schemeClr val="bg1"/>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9213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ith Lines (2)">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613966-0E61-6B4D-9C99-95DF3AB0220A}"/>
              </a:ext>
            </a:extLst>
          </p:cNvPr>
          <p:cNvPicPr>
            <a:picLocks noChangeAspect="1"/>
          </p:cNvPicPr>
          <p:nvPr userDrawn="1"/>
        </p:nvPicPr>
        <p:blipFill>
          <a:blip r:embed="rId2"/>
          <a:srcRect/>
          <a:stretch/>
        </p:blipFill>
        <p:spPr>
          <a:xfrm>
            <a:off x="-51020" y="5924049"/>
            <a:ext cx="12290439" cy="685978"/>
          </a:xfrm>
          <a:prstGeom prst="rect">
            <a:avLst/>
          </a:prstGeom>
        </p:spPr>
      </p:pic>
    </p:spTree>
    <p:extLst>
      <p:ext uri="{BB962C8B-B14F-4D97-AF65-F5344CB8AC3E}">
        <p14:creationId xmlns:p14="http://schemas.microsoft.com/office/powerpoint/2010/main" val="206938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Headline + Body (3)">
    <p:bg>
      <p:bgPr>
        <a:solidFill>
          <a:schemeClr val="bg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C8CF53-848B-B24C-A144-B7197CB9766E}"/>
              </a:ext>
            </a:extLst>
          </p:cNvPr>
          <p:cNvSpPr>
            <a:spLocks noGrp="1"/>
          </p:cNvSpPr>
          <p:nvPr>
            <p:ph type="body" sz="quarter" idx="10" hasCustomPrompt="1"/>
          </p:nvPr>
        </p:nvSpPr>
        <p:spPr>
          <a:xfrm>
            <a:off x="748627" y="844657"/>
            <a:ext cx="10875101" cy="1326169"/>
          </a:xfrm>
          <a:prstGeom prst="rect">
            <a:avLst/>
          </a:prstGeom>
        </p:spPr>
        <p:txBody>
          <a:bodyPr/>
          <a:lstStyle>
            <a:lvl1pPr marL="0" indent="0">
              <a:lnSpc>
                <a:spcPts val="5000"/>
              </a:lnSpc>
              <a:buNone/>
              <a:defRPr sz="4400" b="1">
                <a:solidFill>
                  <a:schemeClr val="tx2">
                    <a:lumMod val="75000"/>
                  </a:schemeClr>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Headline + Body Paragraph</a:t>
            </a:r>
          </a:p>
        </p:txBody>
      </p:sp>
      <p:sp>
        <p:nvSpPr>
          <p:cNvPr id="11" name="Title Placeholder 1">
            <a:extLst>
              <a:ext uri="{FF2B5EF4-FFF2-40B4-BE49-F238E27FC236}">
                <a16:creationId xmlns:a16="http://schemas.microsoft.com/office/drawing/2014/main" id="{58F880E4-2024-2245-B22A-6066BDA89BB6}"/>
              </a:ext>
            </a:extLst>
          </p:cNvPr>
          <p:cNvSpPr>
            <a:spLocks noGrp="1"/>
          </p:cNvSpPr>
          <p:nvPr>
            <p:ph type="title" hasCustomPrompt="1"/>
          </p:nvPr>
        </p:nvSpPr>
        <p:spPr>
          <a:xfrm>
            <a:off x="748628" y="2456480"/>
            <a:ext cx="10875101" cy="2619215"/>
          </a:xfrm>
          <a:prstGeom prst="rect">
            <a:avLst/>
          </a:prstGeom>
        </p:spPr>
        <p:txBody>
          <a:bodyPr vert="horz" lIns="91440" tIns="45720" rIns="91440" bIns="45720" rtlCol="0" anchor="t">
            <a:noAutofit/>
          </a:bodyPr>
          <a:lstStyle>
            <a:lvl1pPr marL="0" algn="l">
              <a:lnSpc>
                <a:spcPts val="3000"/>
              </a:lnSpc>
              <a:spcBef>
                <a:spcPts val="600"/>
              </a:spcBef>
              <a:spcAft>
                <a:spcPts val="600"/>
              </a:spcAft>
              <a:defRPr sz="2400">
                <a:solidFill>
                  <a:schemeClr val="bg1"/>
                </a:solidFill>
              </a:defRPr>
            </a:lvl1pPr>
          </a:lstStyle>
          <a:p>
            <a:r>
              <a:rPr lang="en-US" dirty="0"/>
              <a:t>Secondary text here </a:t>
            </a:r>
            <a:r>
              <a:rPr lang="en-US" dirty="0" err="1"/>
              <a:t>Aenean</a:t>
            </a:r>
            <a:r>
              <a:rPr lang="en-US" dirty="0"/>
              <a:t> </a:t>
            </a:r>
            <a:r>
              <a:rPr lang="en-US" dirty="0" err="1"/>
              <a:t>eu</a:t>
            </a:r>
            <a:r>
              <a:rPr lang="en-US" dirty="0"/>
              <a:t> </a:t>
            </a:r>
            <a:r>
              <a:rPr lang="en-US" dirty="0" err="1"/>
              <a:t>leo</a:t>
            </a:r>
            <a:r>
              <a:rPr lang="en-US" dirty="0"/>
              <a:t> </a:t>
            </a:r>
            <a:r>
              <a:rPr lang="en-US" dirty="0" err="1"/>
              <a:t>quam</a:t>
            </a:r>
            <a:r>
              <a:rPr lang="en-US" dirty="0"/>
              <a:t>. </a:t>
            </a:r>
            <a:r>
              <a:rPr lang="en-US" dirty="0" err="1"/>
              <a:t>Pellentesque</a:t>
            </a:r>
            <a:r>
              <a:rPr lang="en-US" dirty="0"/>
              <a:t> </a:t>
            </a:r>
            <a:r>
              <a:rPr lang="en-US" dirty="0" err="1"/>
              <a:t>ornare</a:t>
            </a:r>
            <a:r>
              <a:rPr lang="en-US" dirty="0"/>
              <a:t> </a:t>
            </a:r>
            <a:r>
              <a:rPr lang="en-US" dirty="0" err="1"/>
              <a:t>sem</a:t>
            </a:r>
            <a:r>
              <a:rPr lang="en-US" dirty="0"/>
              <a:t> lacinia </a:t>
            </a:r>
            <a:r>
              <a:rPr lang="en-US" dirty="0" err="1"/>
              <a:t>quam</a:t>
            </a:r>
            <a:r>
              <a:rPr lang="en-US" dirty="0"/>
              <a:t> </a:t>
            </a:r>
            <a:r>
              <a:rPr lang="en-US" dirty="0" err="1"/>
              <a:t>venenatis</a:t>
            </a:r>
            <a:r>
              <a:rPr lang="en-US" dirty="0"/>
              <a:t> vestibulum. Sed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a:t>
            </a:r>
            <a:br>
              <a:rPr lang="en-US" dirty="0"/>
            </a:br>
            <a:br>
              <a:rPr lang="en-US" dirty="0"/>
            </a:br>
            <a:r>
              <a:rPr lang="en-US" dirty="0"/>
              <a:t>Cras </a:t>
            </a:r>
            <a:r>
              <a:rPr lang="en-US" dirty="0" err="1"/>
              <a:t>mattis</a:t>
            </a:r>
            <a:r>
              <a:rPr lang="en-US" dirty="0"/>
              <a:t> </a:t>
            </a:r>
            <a:r>
              <a:rPr lang="en-US" dirty="0" err="1"/>
              <a:t>consectetur</a:t>
            </a:r>
            <a:r>
              <a:rPr lang="en-US" dirty="0"/>
              <a:t> </a:t>
            </a:r>
            <a:r>
              <a:rPr lang="en-US" dirty="0" err="1"/>
              <a:t>purus</a:t>
            </a:r>
            <a:r>
              <a:rPr lang="en-US" dirty="0"/>
              <a:t> sit </a:t>
            </a:r>
            <a:r>
              <a:rPr lang="en-US" dirty="0" err="1"/>
              <a:t>amet</a:t>
            </a:r>
            <a:r>
              <a:rPr lang="en-US" dirty="0"/>
              <a:t> fermentum. </a:t>
            </a:r>
            <a:r>
              <a:rPr lang="en-US" dirty="0" err="1"/>
              <a:t>Snatoque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3" name="Picture 2">
            <a:extLst>
              <a:ext uri="{FF2B5EF4-FFF2-40B4-BE49-F238E27FC236}">
                <a16:creationId xmlns:a16="http://schemas.microsoft.com/office/drawing/2014/main" id="{98C551D3-144A-5149-B904-DD473AAB71C5}"/>
              </a:ext>
            </a:extLst>
          </p:cNvPr>
          <p:cNvPicPr>
            <a:picLocks noChangeAspect="1"/>
          </p:cNvPicPr>
          <p:nvPr userDrawn="1"/>
        </p:nvPicPr>
        <p:blipFill>
          <a:blip r:embed="rId2">
            <a:alphaModFix amt="40000"/>
          </a:blip>
          <a:srcRect/>
          <a:stretch/>
        </p:blipFill>
        <p:spPr>
          <a:xfrm>
            <a:off x="-21901" y="5869804"/>
            <a:ext cx="12224114" cy="995945"/>
          </a:xfrm>
          <a:prstGeom prst="rect">
            <a:avLst/>
          </a:prstGeom>
        </p:spPr>
      </p:pic>
    </p:spTree>
    <p:extLst>
      <p:ext uri="{BB962C8B-B14F-4D97-AF65-F5344CB8AC3E}">
        <p14:creationId xmlns:p14="http://schemas.microsoft.com/office/powerpoint/2010/main" val="261250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Collage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C551D3-144A-5149-B904-DD473AAB71C5}"/>
              </a:ext>
            </a:extLst>
          </p:cNvPr>
          <p:cNvPicPr>
            <a:picLocks noChangeAspect="1"/>
          </p:cNvPicPr>
          <p:nvPr userDrawn="1"/>
        </p:nvPicPr>
        <p:blipFill>
          <a:blip r:embed="rId2"/>
          <a:srcRect/>
          <a:stretch/>
        </p:blipFill>
        <p:spPr>
          <a:xfrm>
            <a:off x="-7749" y="3657793"/>
            <a:ext cx="12207498" cy="3200207"/>
          </a:xfrm>
          <a:prstGeom prst="rect">
            <a:avLst/>
          </a:prstGeom>
        </p:spPr>
      </p:pic>
      <p:sp>
        <p:nvSpPr>
          <p:cNvPr id="5" name="Text Placeholder 8">
            <a:extLst>
              <a:ext uri="{FF2B5EF4-FFF2-40B4-BE49-F238E27FC236}">
                <a16:creationId xmlns:a16="http://schemas.microsoft.com/office/drawing/2014/main" id="{C66ACCDC-1886-CC4D-8E8C-8E493E7528C9}"/>
              </a:ext>
            </a:extLst>
          </p:cNvPr>
          <p:cNvSpPr>
            <a:spLocks noGrp="1"/>
          </p:cNvSpPr>
          <p:nvPr>
            <p:ph type="body" sz="quarter" idx="10" hasCustomPrompt="1"/>
          </p:nvPr>
        </p:nvSpPr>
        <p:spPr>
          <a:xfrm>
            <a:off x="1040043" y="489942"/>
            <a:ext cx="10114241" cy="1994992"/>
          </a:xfrm>
          <a:prstGeom prst="rect">
            <a:avLst/>
          </a:prstGeom>
        </p:spPr>
        <p:txBody>
          <a:bodyPr/>
          <a:lstStyle>
            <a:lvl1pPr marL="0" indent="0" algn="l">
              <a:lnSpc>
                <a:spcPts val="5000"/>
              </a:lnSpc>
              <a:buNone/>
              <a:defRPr sz="4400" b="1">
                <a:solidFill>
                  <a:schemeClr val="tx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Slide Title Here (place images over background)</a:t>
            </a:r>
          </a:p>
        </p:txBody>
      </p:sp>
    </p:spTree>
    <p:extLst>
      <p:ext uri="{BB962C8B-B14F-4D97-AF65-F5344CB8AC3E}">
        <p14:creationId xmlns:p14="http://schemas.microsoft.com/office/powerpoint/2010/main" val="114846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Headline + List (3)">
    <p:bg>
      <p:bgPr>
        <a:solidFill>
          <a:schemeClr val="bg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C8CF53-848B-B24C-A144-B7197CB9766E}"/>
              </a:ext>
            </a:extLst>
          </p:cNvPr>
          <p:cNvSpPr>
            <a:spLocks noGrp="1"/>
          </p:cNvSpPr>
          <p:nvPr>
            <p:ph type="body" sz="quarter" idx="10" hasCustomPrompt="1"/>
          </p:nvPr>
        </p:nvSpPr>
        <p:spPr>
          <a:xfrm>
            <a:off x="748628" y="844658"/>
            <a:ext cx="4660280" cy="2975674"/>
          </a:xfrm>
          <a:prstGeom prst="rect">
            <a:avLst/>
          </a:prstGeom>
        </p:spPr>
        <p:txBody>
          <a:bodyPr/>
          <a:lstStyle>
            <a:lvl1pPr marL="0" indent="0">
              <a:lnSpc>
                <a:spcPts val="5000"/>
              </a:lnSpc>
              <a:buNone/>
              <a:defRPr sz="4400" b="1">
                <a:solidFill>
                  <a:schemeClr val="tx2">
                    <a:lumMod val="75000"/>
                  </a:schemeClr>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Numbered List</a:t>
            </a:r>
          </a:p>
        </p:txBody>
      </p:sp>
      <p:sp>
        <p:nvSpPr>
          <p:cNvPr id="4" name="Text Placeholder 3">
            <a:extLst>
              <a:ext uri="{FF2B5EF4-FFF2-40B4-BE49-F238E27FC236}">
                <a16:creationId xmlns:a16="http://schemas.microsoft.com/office/drawing/2014/main" id="{EF9218CA-F071-8B41-9280-1F1CBD0FC6B8}"/>
              </a:ext>
            </a:extLst>
          </p:cNvPr>
          <p:cNvSpPr>
            <a:spLocks noGrp="1"/>
          </p:cNvSpPr>
          <p:nvPr>
            <p:ph type="body" sz="quarter" idx="11" hasCustomPrompt="1"/>
          </p:nvPr>
        </p:nvSpPr>
        <p:spPr>
          <a:xfrm>
            <a:off x="5827363" y="844657"/>
            <a:ext cx="5616009" cy="4726983"/>
          </a:xfrm>
          <a:prstGeom prst="rect">
            <a:avLst/>
          </a:prstGeom>
        </p:spPr>
        <p:txBody>
          <a:bodyPr/>
          <a:lstStyle>
            <a:lvl1pPr marL="514350" indent="-514350">
              <a:buClr>
                <a:schemeClr val="tx2">
                  <a:lumMod val="75000"/>
                </a:schemeClr>
              </a:buClr>
              <a:buSzPct val="90000"/>
              <a:buFont typeface="+mj-lt"/>
              <a:buAutoNum type="arabicPeriod"/>
              <a:defRPr sz="2400">
                <a:solidFill>
                  <a:schemeClr val="bg1"/>
                </a:solidFill>
                <a:latin typeface="News Gothic MT" panose="020B0503020103020203" pitchFamily="34" charset="0"/>
              </a:defRPr>
            </a:lvl1pPr>
            <a:lvl2pPr marL="914400" indent="-457200">
              <a:buClr>
                <a:schemeClr val="bg1"/>
              </a:buClr>
              <a:buSzPct val="90000"/>
              <a:buFont typeface="+mj-lt"/>
              <a:buAutoNum type="alphaLcPeriod"/>
              <a:defRPr sz="2000">
                <a:solidFill>
                  <a:schemeClr val="bg1"/>
                </a:solidFill>
                <a:latin typeface="News Gothic MT" panose="020B0503020103020203" pitchFamily="34" charset="0"/>
              </a:defRPr>
            </a:lvl2pPr>
            <a:lvl3pPr marL="1371600" indent="-457200">
              <a:buClr>
                <a:schemeClr val="bg2">
                  <a:lumMod val="50000"/>
                </a:schemeClr>
              </a:buClr>
              <a:buSzPct val="90000"/>
              <a:buFont typeface="+mj-lt"/>
              <a:buAutoNum type="arabicPeriod"/>
              <a:defRPr sz="1800">
                <a:solidFill>
                  <a:schemeClr val="bg1"/>
                </a:solidFill>
                <a:latin typeface="News Gothic MT" panose="020B0503020103020203" pitchFamily="34" charset="0"/>
              </a:defRPr>
            </a:lvl3pPr>
            <a:lvl4pPr marL="1714500" indent="-342900">
              <a:buClr>
                <a:schemeClr val="tx2"/>
              </a:buClr>
              <a:buSzPct val="90000"/>
              <a:buFont typeface="+mj-lt"/>
              <a:buAutoNum type="arabicPeriod"/>
              <a:defRPr sz="2000">
                <a:latin typeface="News Gothic MT" panose="020B0503020103020203" pitchFamily="34" charset="0"/>
              </a:defRPr>
            </a:lvl4pPr>
            <a:lvl5pPr marL="2171700" indent="-342900">
              <a:buClr>
                <a:schemeClr val="tx2"/>
              </a:buClr>
              <a:buSzPct val="90000"/>
              <a:buFont typeface="+mj-lt"/>
              <a:buAutoNum type="arabicPeriod"/>
              <a:defRPr sz="2000">
                <a:latin typeface="News Gothic MT" panose="020B0503020103020203" pitchFamily="34" charset="0"/>
              </a:defRPr>
            </a:lvl5pPr>
          </a:lstStyle>
          <a:p>
            <a:pPr lvl="0"/>
            <a:r>
              <a:rPr lang="en-US" dirty="0"/>
              <a:t>Insert Numbered List Here</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315179CD-2941-D743-9795-7AF71D10E163}"/>
              </a:ext>
            </a:extLst>
          </p:cNvPr>
          <p:cNvPicPr>
            <a:picLocks noChangeAspect="1"/>
          </p:cNvPicPr>
          <p:nvPr userDrawn="1"/>
        </p:nvPicPr>
        <p:blipFill>
          <a:blip r:embed="rId2">
            <a:alphaModFix amt="40000"/>
          </a:blip>
          <a:srcRect/>
          <a:stretch/>
        </p:blipFill>
        <p:spPr>
          <a:xfrm>
            <a:off x="-29650" y="5869804"/>
            <a:ext cx="12224114" cy="995945"/>
          </a:xfrm>
          <a:prstGeom prst="rect">
            <a:avLst/>
          </a:prstGeom>
        </p:spPr>
      </p:pic>
    </p:spTree>
    <p:extLst>
      <p:ext uri="{BB962C8B-B14F-4D97-AF65-F5344CB8AC3E}">
        <p14:creationId xmlns:p14="http://schemas.microsoft.com/office/powerpoint/2010/main" val="262613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Headline + Bullets (3)">
    <p:bg>
      <p:bgPr>
        <a:solidFill>
          <a:schemeClr val="bg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C8CF53-848B-B24C-A144-B7197CB9766E}"/>
              </a:ext>
            </a:extLst>
          </p:cNvPr>
          <p:cNvSpPr>
            <a:spLocks noGrp="1"/>
          </p:cNvSpPr>
          <p:nvPr>
            <p:ph type="body" sz="quarter" idx="10" hasCustomPrompt="1"/>
          </p:nvPr>
        </p:nvSpPr>
        <p:spPr>
          <a:xfrm>
            <a:off x="509076" y="875277"/>
            <a:ext cx="10619379" cy="1260649"/>
          </a:xfrm>
          <a:prstGeom prst="rect">
            <a:avLst/>
          </a:prstGeom>
        </p:spPr>
        <p:txBody>
          <a:bodyPr/>
          <a:lstStyle>
            <a:lvl1pPr marL="0" indent="0">
              <a:lnSpc>
                <a:spcPts val="5000"/>
              </a:lnSpc>
              <a:buNone/>
              <a:defRPr sz="4400" b="1">
                <a:solidFill>
                  <a:schemeClr val="tx2">
                    <a:lumMod val="75000"/>
                  </a:schemeClr>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Two Column Bulleted List</a:t>
            </a:r>
          </a:p>
        </p:txBody>
      </p:sp>
      <p:sp>
        <p:nvSpPr>
          <p:cNvPr id="4" name="Text Placeholder 3">
            <a:extLst>
              <a:ext uri="{FF2B5EF4-FFF2-40B4-BE49-F238E27FC236}">
                <a16:creationId xmlns:a16="http://schemas.microsoft.com/office/drawing/2014/main" id="{FD810D38-06E1-D94E-8DC5-77AF67F4F405}"/>
              </a:ext>
            </a:extLst>
          </p:cNvPr>
          <p:cNvSpPr>
            <a:spLocks noGrp="1"/>
          </p:cNvSpPr>
          <p:nvPr>
            <p:ph type="body" sz="quarter" idx="11"/>
          </p:nvPr>
        </p:nvSpPr>
        <p:spPr>
          <a:xfrm>
            <a:off x="509076" y="2236016"/>
            <a:ext cx="5038725" cy="3633788"/>
          </a:xfrm>
          <a:prstGeom prst="rect">
            <a:avLst/>
          </a:prstGeom>
        </p:spPr>
        <p:txBody>
          <a:bodyPr/>
          <a:lstStyle>
            <a:lvl1pPr>
              <a:buClr>
                <a:schemeClr val="tx2">
                  <a:lumMod val="75000"/>
                </a:schemeClr>
              </a:buClr>
              <a:defRPr sz="2400">
                <a:solidFill>
                  <a:schemeClr val="bg1"/>
                </a:solidFill>
                <a:latin typeface="News Gothic MT" panose="020B0503020103020203" pitchFamily="34" charset="0"/>
              </a:defRPr>
            </a:lvl1pPr>
            <a:lvl2pPr>
              <a:buClr>
                <a:schemeClr val="bg1"/>
              </a:buClr>
              <a:defRPr sz="2000">
                <a:solidFill>
                  <a:schemeClr val="bg1"/>
                </a:solidFill>
                <a:latin typeface="News Gothic MT" panose="020B0503020103020203" pitchFamily="34" charset="0"/>
              </a:defRPr>
            </a:lvl2pPr>
            <a:lvl3pPr>
              <a:buClr>
                <a:schemeClr val="bg2">
                  <a:lumMod val="50000"/>
                </a:schemeClr>
              </a:buClr>
              <a:defRPr sz="1800">
                <a:solidFill>
                  <a:schemeClr val="bg1"/>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B76BD29D-601C-1E42-BADD-CF48E8698105}"/>
              </a:ext>
            </a:extLst>
          </p:cNvPr>
          <p:cNvPicPr>
            <a:picLocks noChangeAspect="1"/>
          </p:cNvPicPr>
          <p:nvPr userDrawn="1"/>
        </p:nvPicPr>
        <p:blipFill>
          <a:blip r:embed="rId2">
            <a:alphaModFix amt="40000"/>
          </a:blip>
          <a:srcRect/>
          <a:stretch/>
        </p:blipFill>
        <p:spPr>
          <a:xfrm>
            <a:off x="-29650" y="5869804"/>
            <a:ext cx="12224114" cy="995945"/>
          </a:xfrm>
          <a:prstGeom prst="rect">
            <a:avLst/>
          </a:prstGeom>
        </p:spPr>
      </p:pic>
      <p:sp>
        <p:nvSpPr>
          <p:cNvPr id="11" name="Text Placeholder 3">
            <a:extLst>
              <a:ext uri="{FF2B5EF4-FFF2-40B4-BE49-F238E27FC236}">
                <a16:creationId xmlns:a16="http://schemas.microsoft.com/office/drawing/2014/main" id="{5402D087-BC7F-8445-AC74-6DB24CC6A6A6}"/>
              </a:ext>
            </a:extLst>
          </p:cNvPr>
          <p:cNvSpPr>
            <a:spLocks noGrp="1"/>
          </p:cNvSpPr>
          <p:nvPr>
            <p:ph type="body" sz="quarter" idx="13"/>
          </p:nvPr>
        </p:nvSpPr>
        <p:spPr>
          <a:xfrm>
            <a:off x="6051411" y="2236016"/>
            <a:ext cx="5038725" cy="3633788"/>
          </a:xfrm>
          <a:prstGeom prst="rect">
            <a:avLst/>
          </a:prstGeom>
        </p:spPr>
        <p:txBody>
          <a:bodyPr/>
          <a:lstStyle>
            <a:lvl1pPr>
              <a:buClr>
                <a:schemeClr val="tx2">
                  <a:lumMod val="75000"/>
                </a:schemeClr>
              </a:buClr>
              <a:defRPr sz="2400">
                <a:solidFill>
                  <a:schemeClr val="bg1"/>
                </a:solidFill>
                <a:latin typeface="News Gothic MT" panose="020B0503020103020203" pitchFamily="34" charset="0"/>
              </a:defRPr>
            </a:lvl1pPr>
            <a:lvl2pPr>
              <a:buClr>
                <a:schemeClr val="bg1"/>
              </a:buClr>
              <a:defRPr sz="2000">
                <a:solidFill>
                  <a:schemeClr val="bg1"/>
                </a:solidFill>
                <a:latin typeface="News Gothic MT" panose="020B0503020103020203" pitchFamily="34" charset="0"/>
              </a:defRPr>
            </a:lvl2pPr>
            <a:lvl3pPr>
              <a:buClr>
                <a:schemeClr val="bg2">
                  <a:lumMod val="50000"/>
                </a:schemeClr>
              </a:buClr>
              <a:defRPr sz="1800">
                <a:solidFill>
                  <a:schemeClr val="bg1"/>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754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 Headline + Text (3)">
    <p:bg>
      <p:bgPr>
        <a:solidFill>
          <a:schemeClr val="bg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C8CF53-848B-B24C-A144-B7197CB9766E}"/>
              </a:ext>
            </a:extLst>
          </p:cNvPr>
          <p:cNvSpPr>
            <a:spLocks noGrp="1"/>
          </p:cNvSpPr>
          <p:nvPr>
            <p:ph type="body" sz="quarter" idx="10" hasCustomPrompt="1"/>
          </p:nvPr>
        </p:nvSpPr>
        <p:spPr>
          <a:xfrm>
            <a:off x="748627" y="844658"/>
            <a:ext cx="10619379" cy="1263348"/>
          </a:xfrm>
          <a:prstGeom prst="rect">
            <a:avLst/>
          </a:prstGeom>
        </p:spPr>
        <p:txBody>
          <a:bodyPr/>
          <a:lstStyle>
            <a:lvl1pPr marL="0" indent="0">
              <a:lnSpc>
                <a:spcPts val="5000"/>
              </a:lnSpc>
              <a:buNone/>
              <a:defRPr sz="4400" b="1">
                <a:solidFill>
                  <a:schemeClr val="tx2">
                    <a:lumMod val="75000"/>
                  </a:schemeClr>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Three Column Text</a:t>
            </a:r>
          </a:p>
        </p:txBody>
      </p:sp>
      <p:pic>
        <p:nvPicPr>
          <p:cNvPr id="7" name="Picture 6">
            <a:extLst>
              <a:ext uri="{FF2B5EF4-FFF2-40B4-BE49-F238E27FC236}">
                <a16:creationId xmlns:a16="http://schemas.microsoft.com/office/drawing/2014/main" id="{B76BD29D-601C-1E42-BADD-CF48E8698105}"/>
              </a:ext>
            </a:extLst>
          </p:cNvPr>
          <p:cNvPicPr>
            <a:picLocks noChangeAspect="1"/>
          </p:cNvPicPr>
          <p:nvPr userDrawn="1"/>
        </p:nvPicPr>
        <p:blipFill>
          <a:blip r:embed="rId2">
            <a:alphaModFix amt="40000"/>
          </a:blip>
          <a:srcRect/>
          <a:stretch/>
        </p:blipFill>
        <p:spPr>
          <a:xfrm>
            <a:off x="-29650" y="5869804"/>
            <a:ext cx="12224114" cy="995945"/>
          </a:xfrm>
          <a:prstGeom prst="rect">
            <a:avLst/>
          </a:prstGeom>
        </p:spPr>
      </p:pic>
      <p:sp>
        <p:nvSpPr>
          <p:cNvPr id="12" name="Text Placeholder 3">
            <a:extLst>
              <a:ext uri="{FF2B5EF4-FFF2-40B4-BE49-F238E27FC236}">
                <a16:creationId xmlns:a16="http://schemas.microsoft.com/office/drawing/2014/main" id="{3F384364-2534-9641-A72B-D954422F5969}"/>
              </a:ext>
            </a:extLst>
          </p:cNvPr>
          <p:cNvSpPr>
            <a:spLocks noGrp="1"/>
          </p:cNvSpPr>
          <p:nvPr>
            <p:ph type="body" sz="quarter" idx="12"/>
          </p:nvPr>
        </p:nvSpPr>
        <p:spPr>
          <a:xfrm>
            <a:off x="509077" y="2236016"/>
            <a:ext cx="3389528" cy="3633788"/>
          </a:xfrm>
          <a:prstGeom prst="rect">
            <a:avLst/>
          </a:prstGeom>
        </p:spPr>
        <p:txBody>
          <a:bodyPr/>
          <a:lstStyle>
            <a:lvl1pPr>
              <a:buClr>
                <a:schemeClr val="tx2">
                  <a:lumMod val="75000"/>
                </a:schemeClr>
              </a:buClr>
              <a:defRPr sz="2400">
                <a:solidFill>
                  <a:schemeClr val="bg1"/>
                </a:solidFill>
                <a:latin typeface="News Gothic MT" panose="020B0503020103020203" pitchFamily="34" charset="0"/>
              </a:defRPr>
            </a:lvl1pPr>
            <a:lvl2pPr>
              <a:buClr>
                <a:schemeClr val="bg1"/>
              </a:buClr>
              <a:defRPr sz="2000">
                <a:solidFill>
                  <a:schemeClr val="bg1"/>
                </a:solidFill>
                <a:latin typeface="News Gothic MT" panose="020B0503020103020203" pitchFamily="34" charset="0"/>
              </a:defRPr>
            </a:lvl2pPr>
            <a:lvl3pPr>
              <a:buClr>
                <a:schemeClr val="bg2">
                  <a:lumMod val="50000"/>
                </a:schemeClr>
              </a:buClr>
              <a:defRPr sz="1800">
                <a:solidFill>
                  <a:schemeClr val="bg1"/>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sp>
        <p:nvSpPr>
          <p:cNvPr id="8" name="Text Placeholder 3">
            <a:extLst>
              <a:ext uri="{FF2B5EF4-FFF2-40B4-BE49-F238E27FC236}">
                <a16:creationId xmlns:a16="http://schemas.microsoft.com/office/drawing/2014/main" id="{E3B33F7B-A56A-C54E-972F-EA9B597AD2BA}"/>
              </a:ext>
            </a:extLst>
          </p:cNvPr>
          <p:cNvSpPr>
            <a:spLocks noGrp="1"/>
          </p:cNvSpPr>
          <p:nvPr>
            <p:ph type="body" sz="quarter" idx="13"/>
          </p:nvPr>
        </p:nvSpPr>
        <p:spPr>
          <a:xfrm>
            <a:off x="4250441" y="2236016"/>
            <a:ext cx="3389528" cy="3633788"/>
          </a:xfrm>
          <a:prstGeom prst="rect">
            <a:avLst/>
          </a:prstGeom>
        </p:spPr>
        <p:txBody>
          <a:bodyPr/>
          <a:lstStyle>
            <a:lvl1pPr>
              <a:buClr>
                <a:schemeClr val="tx2">
                  <a:lumMod val="75000"/>
                </a:schemeClr>
              </a:buClr>
              <a:defRPr sz="2400">
                <a:solidFill>
                  <a:schemeClr val="bg1"/>
                </a:solidFill>
                <a:latin typeface="News Gothic MT" panose="020B0503020103020203" pitchFamily="34" charset="0"/>
              </a:defRPr>
            </a:lvl1pPr>
            <a:lvl2pPr>
              <a:buClr>
                <a:schemeClr val="bg1"/>
              </a:buClr>
              <a:defRPr sz="2000">
                <a:solidFill>
                  <a:schemeClr val="bg1"/>
                </a:solidFill>
                <a:latin typeface="News Gothic MT" panose="020B0503020103020203" pitchFamily="34" charset="0"/>
              </a:defRPr>
            </a:lvl2pPr>
            <a:lvl3pPr>
              <a:buClr>
                <a:schemeClr val="bg2">
                  <a:lumMod val="50000"/>
                </a:schemeClr>
              </a:buClr>
              <a:defRPr sz="1800">
                <a:solidFill>
                  <a:schemeClr val="bg1"/>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3">
            <a:extLst>
              <a:ext uri="{FF2B5EF4-FFF2-40B4-BE49-F238E27FC236}">
                <a16:creationId xmlns:a16="http://schemas.microsoft.com/office/drawing/2014/main" id="{88BD18F3-2E6F-D744-B28C-27B3EB37EFCD}"/>
              </a:ext>
            </a:extLst>
          </p:cNvPr>
          <p:cNvSpPr>
            <a:spLocks noGrp="1"/>
          </p:cNvSpPr>
          <p:nvPr>
            <p:ph type="body" sz="quarter" idx="14"/>
          </p:nvPr>
        </p:nvSpPr>
        <p:spPr>
          <a:xfrm>
            <a:off x="8026701" y="2236016"/>
            <a:ext cx="3389528" cy="3633788"/>
          </a:xfrm>
          <a:prstGeom prst="rect">
            <a:avLst/>
          </a:prstGeom>
        </p:spPr>
        <p:txBody>
          <a:bodyPr/>
          <a:lstStyle>
            <a:lvl1pPr>
              <a:buClr>
                <a:schemeClr val="tx2">
                  <a:lumMod val="75000"/>
                </a:schemeClr>
              </a:buClr>
              <a:defRPr sz="2400">
                <a:solidFill>
                  <a:schemeClr val="bg1"/>
                </a:solidFill>
                <a:latin typeface="News Gothic MT" panose="020B0503020103020203" pitchFamily="34" charset="0"/>
              </a:defRPr>
            </a:lvl1pPr>
            <a:lvl2pPr>
              <a:buClr>
                <a:schemeClr val="bg1"/>
              </a:buClr>
              <a:defRPr sz="2000">
                <a:solidFill>
                  <a:schemeClr val="bg1"/>
                </a:solidFill>
                <a:latin typeface="News Gothic MT" panose="020B0503020103020203" pitchFamily="34" charset="0"/>
              </a:defRPr>
            </a:lvl2pPr>
            <a:lvl3pPr>
              <a:buClr>
                <a:schemeClr val="bg2">
                  <a:lumMod val="50000"/>
                </a:schemeClr>
              </a:buClr>
              <a:defRPr sz="1800">
                <a:solidFill>
                  <a:schemeClr val="bg1"/>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0184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with Wave (3)">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6BD29D-601C-1E42-BADD-CF48E8698105}"/>
              </a:ext>
            </a:extLst>
          </p:cNvPr>
          <p:cNvPicPr>
            <a:picLocks noChangeAspect="1"/>
          </p:cNvPicPr>
          <p:nvPr userDrawn="1"/>
        </p:nvPicPr>
        <p:blipFill>
          <a:blip r:embed="rId2">
            <a:alphaModFix amt="40000"/>
          </a:blip>
          <a:srcRect/>
          <a:stretch/>
        </p:blipFill>
        <p:spPr>
          <a:xfrm>
            <a:off x="-29650" y="5869804"/>
            <a:ext cx="12224114" cy="995945"/>
          </a:xfrm>
          <a:prstGeom prst="rect">
            <a:avLst/>
          </a:prstGeom>
        </p:spPr>
      </p:pic>
    </p:spTree>
    <p:extLst>
      <p:ext uri="{BB962C8B-B14F-4D97-AF65-F5344CB8AC3E}">
        <p14:creationId xmlns:p14="http://schemas.microsoft.com/office/powerpoint/2010/main" val="108592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Headline + Body (4)">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C8CF53-848B-B24C-A144-B7197CB9766E}"/>
              </a:ext>
            </a:extLst>
          </p:cNvPr>
          <p:cNvSpPr>
            <a:spLocks noGrp="1"/>
          </p:cNvSpPr>
          <p:nvPr>
            <p:ph type="body" sz="quarter" idx="10" hasCustomPrompt="1"/>
          </p:nvPr>
        </p:nvSpPr>
        <p:spPr>
          <a:xfrm>
            <a:off x="748628" y="844657"/>
            <a:ext cx="9819438" cy="1402951"/>
          </a:xfrm>
          <a:prstGeom prst="rect">
            <a:avLst/>
          </a:prstGeom>
        </p:spPr>
        <p:txBody>
          <a:bodyPr/>
          <a:lstStyle>
            <a:lvl1pPr marL="0" indent="0">
              <a:lnSpc>
                <a:spcPts val="5000"/>
              </a:lnSpc>
              <a:buNone/>
              <a:defRPr sz="4400" b="1">
                <a:solidFill>
                  <a:schemeClr val="tx2">
                    <a:lumMod val="75000"/>
                  </a:schemeClr>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Headline + Body Paragraph</a:t>
            </a:r>
          </a:p>
        </p:txBody>
      </p:sp>
      <p:sp>
        <p:nvSpPr>
          <p:cNvPr id="11" name="Title Placeholder 1">
            <a:extLst>
              <a:ext uri="{FF2B5EF4-FFF2-40B4-BE49-F238E27FC236}">
                <a16:creationId xmlns:a16="http://schemas.microsoft.com/office/drawing/2014/main" id="{58F880E4-2024-2245-B22A-6066BDA89BB6}"/>
              </a:ext>
            </a:extLst>
          </p:cNvPr>
          <p:cNvSpPr>
            <a:spLocks noGrp="1"/>
          </p:cNvSpPr>
          <p:nvPr>
            <p:ph type="title" hasCustomPrompt="1"/>
          </p:nvPr>
        </p:nvSpPr>
        <p:spPr>
          <a:xfrm>
            <a:off x="748628" y="2456480"/>
            <a:ext cx="10875101" cy="2619215"/>
          </a:xfrm>
          <a:prstGeom prst="rect">
            <a:avLst/>
          </a:prstGeom>
        </p:spPr>
        <p:txBody>
          <a:bodyPr vert="horz" lIns="91440" tIns="45720" rIns="91440" bIns="45720" rtlCol="0" anchor="t">
            <a:noAutofit/>
          </a:bodyPr>
          <a:lstStyle>
            <a:lvl1pPr marL="0" algn="l">
              <a:lnSpc>
                <a:spcPts val="3000"/>
              </a:lnSpc>
              <a:spcBef>
                <a:spcPts val="600"/>
              </a:spcBef>
              <a:spcAft>
                <a:spcPts val="600"/>
              </a:spcAft>
              <a:defRPr sz="2000">
                <a:solidFill>
                  <a:schemeClr val="tx2">
                    <a:lumMod val="75000"/>
                  </a:schemeClr>
                </a:solidFill>
              </a:defRPr>
            </a:lvl1pPr>
          </a:lstStyle>
          <a:p>
            <a:r>
              <a:rPr lang="en-US" dirty="0"/>
              <a:t>Secondary text here </a:t>
            </a:r>
            <a:r>
              <a:rPr lang="en-US" dirty="0" err="1"/>
              <a:t>Aenean</a:t>
            </a:r>
            <a:r>
              <a:rPr lang="en-US" dirty="0"/>
              <a:t> </a:t>
            </a:r>
            <a:r>
              <a:rPr lang="en-US" dirty="0" err="1"/>
              <a:t>eu</a:t>
            </a:r>
            <a:r>
              <a:rPr lang="en-US" dirty="0"/>
              <a:t> </a:t>
            </a:r>
            <a:r>
              <a:rPr lang="en-US" dirty="0" err="1"/>
              <a:t>leo</a:t>
            </a:r>
            <a:r>
              <a:rPr lang="en-US" dirty="0"/>
              <a:t> </a:t>
            </a:r>
            <a:r>
              <a:rPr lang="en-US" dirty="0" err="1"/>
              <a:t>quam</a:t>
            </a:r>
            <a:r>
              <a:rPr lang="en-US" dirty="0"/>
              <a:t>. </a:t>
            </a:r>
            <a:r>
              <a:rPr lang="en-US" dirty="0" err="1"/>
              <a:t>Pellentesque</a:t>
            </a:r>
            <a:r>
              <a:rPr lang="en-US" dirty="0"/>
              <a:t> </a:t>
            </a:r>
            <a:r>
              <a:rPr lang="en-US" dirty="0" err="1"/>
              <a:t>ornare</a:t>
            </a:r>
            <a:r>
              <a:rPr lang="en-US" dirty="0"/>
              <a:t> </a:t>
            </a:r>
            <a:r>
              <a:rPr lang="en-US" dirty="0" err="1"/>
              <a:t>sem</a:t>
            </a:r>
            <a:r>
              <a:rPr lang="en-US" dirty="0"/>
              <a:t> lacinia </a:t>
            </a:r>
            <a:r>
              <a:rPr lang="en-US" dirty="0" err="1"/>
              <a:t>quam</a:t>
            </a:r>
            <a:r>
              <a:rPr lang="en-US" dirty="0"/>
              <a:t> </a:t>
            </a:r>
            <a:r>
              <a:rPr lang="en-US" dirty="0" err="1"/>
              <a:t>venenatis</a:t>
            </a:r>
            <a:r>
              <a:rPr lang="en-US" dirty="0"/>
              <a:t> vestibulum. Sed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a:t>
            </a:r>
            <a:br>
              <a:rPr lang="en-US" dirty="0"/>
            </a:br>
            <a:br>
              <a:rPr lang="en-US" dirty="0"/>
            </a:br>
            <a:r>
              <a:rPr lang="en-US" dirty="0"/>
              <a:t>Cras </a:t>
            </a:r>
            <a:r>
              <a:rPr lang="en-US" dirty="0" err="1"/>
              <a:t>mattis</a:t>
            </a:r>
            <a:r>
              <a:rPr lang="en-US" dirty="0"/>
              <a:t> </a:t>
            </a:r>
            <a:r>
              <a:rPr lang="en-US" dirty="0" err="1"/>
              <a:t>consectetur</a:t>
            </a:r>
            <a:r>
              <a:rPr lang="en-US" dirty="0"/>
              <a:t> </a:t>
            </a:r>
            <a:r>
              <a:rPr lang="en-US" dirty="0" err="1"/>
              <a:t>purus</a:t>
            </a:r>
            <a:r>
              <a:rPr lang="en-US" dirty="0"/>
              <a:t> sit </a:t>
            </a:r>
            <a:r>
              <a:rPr lang="en-US" dirty="0" err="1"/>
              <a:t>amet</a:t>
            </a:r>
            <a:r>
              <a:rPr lang="en-US" dirty="0"/>
              <a:t> fermentum. </a:t>
            </a:r>
            <a:r>
              <a:rPr lang="en-US" dirty="0" err="1"/>
              <a:t>Snatoque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5" name="Picture 4">
            <a:extLst>
              <a:ext uri="{FF2B5EF4-FFF2-40B4-BE49-F238E27FC236}">
                <a16:creationId xmlns:a16="http://schemas.microsoft.com/office/drawing/2014/main" id="{3758F458-1AD4-2C47-B21B-DAC443F97B38}"/>
              </a:ext>
            </a:extLst>
          </p:cNvPr>
          <p:cNvPicPr>
            <a:picLocks noChangeAspect="1"/>
          </p:cNvPicPr>
          <p:nvPr userDrawn="1"/>
        </p:nvPicPr>
        <p:blipFill>
          <a:blip r:embed="rId2">
            <a:alphaModFix amt="30000"/>
          </a:blip>
          <a:srcRect/>
          <a:stretch/>
        </p:blipFill>
        <p:spPr>
          <a:xfrm>
            <a:off x="-29644" y="5869804"/>
            <a:ext cx="12224102" cy="995944"/>
          </a:xfrm>
          <a:prstGeom prst="rect">
            <a:avLst/>
          </a:prstGeom>
        </p:spPr>
      </p:pic>
    </p:spTree>
    <p:extLst>
      <p:ext uri="{BB962C8B-B14F-4D97-AF65-F5344CB8AC3E}">
        <p14:creationId xmlns:p14="http://schemas.microsoft.com/office/powerpoint/2010/main" val="180250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Headline + List (4)">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C8CF53-848B-B24C-A144-B7197CB9766E}"/>
              </a:ext>
            </a:extLst>
          </p:cNvPr>
          <p:cNvSpPr>
            <a:spLocks noGrp="1"/>
          </p:cNvSpPr>
          <p:nvPr>
            <p:ph type="body" sz="quarter" idx="10" hasCustomPrompt="1"/>
          </p:nvPr>
        </p:nvSpPr>
        <p:spPr>
          <a:xfrm>
            <a:off x="748628" y="844658"/>
            <a:ext cx="4660280" cy="2975674"/>
          </a:xfrm>
          <a:prstGeom prst="rect">
            <a:avLst/>
          </a:prstGeom>
        </p:spPr>
        <p:txBody>
          <a:bodyPr/>
          <a:lstStyle>
            <a:lvl1pPr marL="0" indent="0">
              <a:lnSpc>
                <a:spcPts val="5000"/>
              </a:lnSpc>
              <a:buNone/>
              <a:defRPr sz="4400" b="1">
                <a:solidFill>
                  <a:schemeClr val="tx2">
                    <a:lumMod val="75000"/>
                  </a:schemeClr>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Numbered List</a:t>
            </a:r>
          </a:p>
        </p:txBody>
      </p:sp>
      <p:sp>
        <p:nvSpPr>
          <p:cNvPr id="4" name="Text Placeholder 3">
            <a:extLst>
              <a:ext uri="{FF2B5EF4-FFF2-40B4-BE49-F238E27FC236}">
                <a16:creationId xmlns:a16="http://schemas.microsoft.com/office/drawing/2014/main" id="{EF9218CA-F071-8B41-9280-1F1CBD0FC6B8}"/>
              </a:ext>
            </a:extLst>
          </p:cNvPr>
          <p:cNvSpPr>
            <a:spLocks noGrp="1"/>
          </p:cNvSpPr>
          <p:nvPr>
            <p:ph type="body" sz="quarter" idx="11" hasCustomPrompt="1"/>
          </p:nvPr>
        </p:nvSpPr>
        <p:spPr>
          <a:xfrm>
            <a:off x="5827363" y="844657"/>
            <a:ext cx="5616009" cy="4726983"/>
          </a:xfrm>
          <a:prstGeom prst="rect">
            <a:avLst/>
          </a:prstGeom>
        </p:spPr>
        <p:txBody>
          <a:bodyPr/>
          <a:lstStyle>
            <a:lvl1pPr marL="514350" indent="-514350">
              <a:buClr>
                <a:schemeClr val="tx2">
                  <a:lumMod val="75000"/>
                </a:schemeClr>
              </a:buClr>
              <a:buSzPct val="90000"/>
              <a:buFont typeface="+mj-lt"/>
              <a:buAutoNum type="arabicPeriod"/>
              <a:defRPr sz="2400">
                <a:solidFill>
                  <a:schemeClr val="tx2">
                    <a:lumMod val="75000"/>
                  </a:schemeClr>
                </a:solidFill>
                <a:latin typeface="News Gothic MT" panose="020B0503020103020203" pitchFamily="34" charset="0"/>
              </a:defRPr>
            </a:lvl1pPr>
            <a:lvl2pPr marL="914400" indent="-457200">
              <a:buClr>
                <a:schemeClr val="accent1">
                  <a:lumMod val="50000"/>
                </a:schemeClr>
              </a:buClr>
              <a:buSzPct val="90000"/>
              <a:buFont typeface="+mj-lt"/>
              <a:buAutoNum type="alphaLcPeriod"/>
              <a:defRPr sz="2000">
                <a:solidFill>
                  <a:schemeClr val="tx2">
                    <a:lumMod val="75000"/>
                  </a:schemeClr>
                </a:solidFill>
                <a:latin typeface="News Gothic MT" panose="020B0503020103020203" pitchFamily="34" charset="0"/>
              </a:defRPr>
            </a:lvl2pPr>
            <a:lvl3pPr marL="1371600" indent="-457200">
              <a:buClr>
                <a:schemeClr val="bg1"/>
              </a:buClr>
              <a:buSzPct val="90000"/>
              <a:buFont typeface="+mj-lt"/>
              <a:buAutoNum type="arabicPeriod"/>
              <a:defRPr sz="1800">
                <a:solidFill>
                  <a:schemeClr val="tx2">
                    <a:lumMod val="75000"/>
                  </a:schemeClr>
                </a:solidFill>
                <a:latin typeface="News Gothic MT" panose="020B0503020103020203" pitchFamily="34" charset="0"/>
              </a:defRPr>
            </a:lvl3pPr>
            <a:lvl4pPr marL="1714500" indent="-342900">
              <a:buClr>
                <a:schemeClr val="tx2"/>
              </a:buClr>
              <a:buSzPct val="90000"/>
              <a:buFont typeface="+mj-lt"/>
              <a:buAutoNum type="arabicPeriod"/>
              <a:defRPr sz="2000">
                <a:latin typeface="News Gothic MT" panose="020B0503020103020203" pitchFamily="34" charset="0"/>
              </a:defRPr>
            </a:lvl4pPr>
            <a:lvl5pPr marL="2171700" indent="-342900">
              <a:buClr>
                <a:schemeClr val="tx2"/>
              </a:buClr>
              <a:buSzPct val="90000"/>
              <a:buFont typeface="+mj-lt"/>
              <a:buAutoNum type="arabicPeriod"/>
              <a:defRPr sz="2000">
                <a:latin typeface="News Gothic MT" panose="020B0503020103020203" pitchFamily="34" charset="0"/>
              </a:defRPr>
            </a:lvl5pPr>
          </a:lstStyle>
          <a:p>
            <a:pPr lvl="0"/>
            <a:r>
              <a:rPr lang="en-US" dirty="0"/>
              <a:t>Insert Numbered List Here</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C1371CD6-A673-844F-A2E3-0AE7CA6D4E28}"/>
              </a:ext>
            </a:extLst>
          </p:cNvPr>
          <p:cNvPicPr>
            <a:picLocks noChangeAspect="1"/>
          </p:cNvPicPr>
          <p:nvPr userDrawn="1"/>
        </p:nvPicPr>
        <p:blipFill>
          <a:blip r:embed="rId2">
            <a:alphaModFix amt="30000"/>
          </a:blip>
          <a:srcRect/>
          <a:stretch/>
        </p:blipFill>
        <p:spPr>
          <a:xfrm>
            <a:off x="-29644" y="5869804"/>
            <a:ext cx="12224102" cy="995944"/>
          </a:xfrm>
          <a:prstGeom prst="rect">
            <a:avLst/>
          </a:prstGeom>
        </p:spPr>
      </p:pic>
    </p:spTree>
    <p:extLst>
      <p:ext uri="{BB962C8B-B14F-4D97-AF65-F5344CB8AC3E}">
        <p14:creationId xmlns:p14="http://schemas.microsoft.com/office/powerpoint/2010/main" val="277509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Headline + Bullets (4)">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C8CF53-848B-B24C-A144-B7197CB9766E}"/>
              </a:ext>
            </a:extLst>
          </p:cNvPr>
          <p:cNvSpPr>
            <a:spLocks noGrp="1"/>
          </p:cNvSpPr>
          <p:nvPr>
            <p:ph type="body" sz="quarter" idx="10" hasCustomPrompt="1"/>
          </p:nvPr>
        </p:nvSpPr>
        <p:spPr>
          <a:xfrm>
            <a:off x="509076" y="879152"/>
            <a:ext cx="10582275" cy="1349116"/>
          </a:xfrm>
          <a:prstGeom prst="rect">
            <a:avLst/>
          </a:prstGeom>
        </p:spPr>
        <p:txBody>
          <a:bodyPr/>
          <a:lstStyle>
            <a:lvl1pPr marL="0" indent="0">
              <a:lnSpc>
                <a:spcPts val="5000"/>
              </a:lnSpc>
              <a:buNone/>
              <a:defRPr sz="4400" b="1">
                <a:solidFill>
                  <a:schemeClr val="tx2">
                    <a:lumMod val="75000"/>
                  </a:schemeClr>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Two Column Bulleted List</a:t>
            </a:r>
          </a:p>
        </p:txBody>
      </p:sp>
      <p:sp>
        <p:nvSpPr>
          <p:cNvPr id="4" name="Text Placeholder 3">
            <a:extLst>
              <a:ext uri="{FF2B5EF4-FFF2-40B4-BE49-F238E27FC236}">
                <a16:creationId xmlns:a16="http://schemas.microsoft.com/office/drawing/2014/main" id="{FD810D38-06E1-D94E-8DC5-77AF67F4F405}"/>
              </a:ext>
            </a:extLst>
          </p:cNvPr>
          <p:cNvSpPr>
            <a:spLocks noGrp="1"/>
          </p:cNvSpPr>
          <p:nvPr>
            <p:ph type="body" sz="quarter" idx="11"/>
          </p:nvPr>
        </p:nvSpPr>
        <p:spPr>
          <a:xfrm>
            <a:off x="509076" y="2228268"/>
            <a:ext cx="5038725" cy="3633788"/>
          </a:xfrm>
          <a:prstGeom prst="rect">
            <a:avLst/>
          </a:prstGeom>
        </p:spPr>
        <p:txBody>
          <a:bodyPr/>
          <a:lstStyle>
            <a:lvl1pPr>
              <a:buClr>
                <a:schemeClr val="tx2">
                  <a:lumMod val="75000"/>
                </a:schemeClr>
              </a:buClr>
              <a:defRPr sz="2400">
                <a:solidFill>
                  <a:schemeClr val="tx2">
                    <a:lumMod val="75000"/>
                  </a:schemeClr>
                </a:solidFill>
                <a:latin typeface="News Gothic MT" panose="020B0503020103020203" pitchFamily="34" charset="0"/>
              </a:defRPr>
            </a:lvl1pPr>
            <a:lvl2pPr>
              <a:buClr>
                <a:schemeClr val="accent1">
                  <a:lumMod val="50000"/>
                </a:schemeClr>
              </a:buClr>
              <a:defRPr sz="2000">
                <a:solidFill>
                  <a:schemeClr val="tx2">
                    <a:lumMod val="75000"/>
                  </a:schemeClr>
                </a:solidFill>
                <a:latin typeface="News Gothic MT" panose="020B0503020103020203" pitchFamily="34" charset="0"/>
              </a:defRPr>
            </a:lvl2pPr>
            <a:lvl3pPr>
              <a:buClr>
                <a:schemeClr val="bg1"/>
              </a:buClr>
              <a:defRPr sz="1800">
                <a:solidFill>
                  <a:schemeClr val="tx2">
                    <a:lumMod val="75000"/>
                  </a:schemeClr>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498EAF1B-7AFA-8945-8EC7-89F80F05B357}"/>
              </a:ext>
            </a:extLst>
          </p:cNvPr>
          <p:cNvPicPr>
            <a:picLocks noChangeAspect="1"/>
          </p:cNvPicPr>
          <p:nvPr userDrawn="1"/>
        </p:nvPicPr>
        <p:blipFill>
          <a:blip r:embed="rId2">
            <a:alphaModFix amt="30000"/>
          </a:blip>
          <a:srcRect/>
          <a:stretch/>
        </p:blipFill>
        <p:spPr>
          <a:xfrm>
            <a:off x="-32102" y="5862056"/>
            <a:ext cx="12224102" cy="995944"/>
          </a:xfrm>
          <a:prstGeom prst="rect">
            <a:avLst/>
          </a:prstGeom>
        </p:spPr>
      </p:pic>
      <p:sp>
        <p:nvSpPr>
          <p:cNvPr id="12" name="Text Placeholder 3">
            <a:extLst>
              <a:ext uri="{FF2B5EF4-FFF2-40B4-BE49-F238E27FC236}">
                <a16:creationId xmlns:a16="http://schemas.microsoft.com/office/drawing/2014/main" id="{04FC597A-6F4F-8443-8432-E7FCC9EBF4CC}"/>
              </a:ext>
            </a:extLst>
          </p:cNvPr>
          <p:cNvSpPr>
            <a:spLocks noGrp="1"/>
          </p:cNvSpPr>
          <p:nvPr>
            <p:ph type="body" sz="quarter" idx="13"/>
          </p:nvPr>
        </p:nvSpPr>
        <p:spPr>
          <a:xfrm>
            <a:off x="6052626" y="2228268"/>
            <a:ext cx="5038725" cy="3633788"/>
          </a:xfrm>
          <a:prstGeom prst="rect">
            <a:avLst/>
          </a:prstGeom>
        </p:spPr>
        <p:txBody>
          <a:bodyPr/>
          <a:lstStyle>
            <a:lvl1pPr>
              <a:buClr>
                <a:schemeClr val="tx2">
                  <a:lumMod val="75000"/>
                </a:schemeClr>
              </a:buClr>
              <a:defRPr sz="2400">
                <a:solidFill>
                  <a:schemeClr val="tx2">
                    <a:lumMod val="75000"/>
                  </a:schemeClr>
                </a:solidFill>
                <a:latin typeface="News Gothic MT" panose="020B0503020103020203" pitchFamily="34" charset="0"/>
              </a:defRPr>
            </a:lvl1pPr>
            <a:lvl2pPr>
              <a:buClr>
                <a:schemeClr val="accent1">
                  <a:lumMod val="50000"/>
                </a:schemeClr>
              </a:buClr>
              <a:defRPr sz="2000">
                <a:solidFill>
                  <a:schemeClr val="tx2">
                    <a:lumMod val="75000"/>
                  </a:schemeClr>
                </a:solidFill>
                <a:latin typeface="News Gothic MT" panose="020B0503020103020203" pitchFamily="34" charset="0"/>
              </a:defRPr>
            </a:lvl2pPr>
            <a:lvl3pPr>
              <a:buClr>
                <a:schemeClr val="bg1"/>
              </a:buClr>
              <a:defRPr sz="1800">
                <a:solidFill>
                  <a:schemeClr val="tx2">
                    <a:lumMod val="75000"/>
                  </a:schemeClr>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2601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umn: Headline + Text (4)">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C8CF53-848B-B24C-A144-B7197CB9766E}"/>
              </a:ext>
            </a:extLst>
          </p:cNvPr>
          <p:cNvSpPr>
            <a:spLocks noGrp="1"/>
          </p:cNvSpPr>
          <p:nvPr>
            <p:ph type="body" sz="quarter" idx="10" hasCustomPrompt="1"/>
          </p:nvPr>
        </p:nvSpPr>
        <p:spPr>
          <a:xfrm>
            <a:off x="748627" y="844657"/>
            <a:ext cx="10619379" cy="1291269"/>
          </a:xfrm>
          <a:prstGeom prst="rect">
            <a:avLst/>
          </a:prstGeom>
        </p:spPr>
        <p:txBody>
          <a:bodyPr/>
          <a:lstStyle>
            <a:lvl1pPr marL="0" indent="0">
              <a:lnSpc>
                <a:spcPts val="5000"/>
              </a:lnSpc>
              <a:buNone/>
              <a:defRPr sz="4400" b="1">
                <a:solidFill>
                  <a:schemeClr val="tx2">
                    <a:lumMod val="75000"/>
                  </a:schemeClr>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Three Column Text</a:t>
            </a:r>
          </a:p>
        </p:txBody>
      </p:sp>
      <p:pic>
        <p:nvPicPr>
          <p:cNvPr id="8" name="Picture 7">
            <a:extLst>
              <a:ext uri="{FF2B5EF4-FFF2-40B4-BE49-F238E27FC236}">
                <a16:creationId xmlns:a16="http://schemas.microsoft.com/office/drawing/2014/main" id="{DDD26278-FCF1-0843-82AD-4DB42EB5B43D}"/>
              </a:ext>
            </a:extLst>
          </p:cNvPr>
          <p:cNvPicPr>
            <a:picLocks noChangeAspect="1"/>
          </p:cNvPicPr>
          <p:nvPr userDrawn="1"/>
        </p:nvPicPr>
        <p:blipFill>
          <a:blip r:embed="rId2">
            <a:alphaModFix amt="30000"/>
          </a:blip>
          <a:srcRect/>
          <a:stretch/>
        </p:blipFill>
        <p:spPr>
          <a:xfrm>
            <a:off x="-29644" y="5869804"/>
            <a:ext cx="12224102" cy="995944"/>
          </a:xfrm>
          <a:prstGeom prst="rect">
            <a:avLst/>
          </a:prstGeom>
        </p:spPr>
      </p:pic>
      <p:sp>
        <p:nvSpPr>
          <p:cNvPr id="7" name="Text Placeholder 3">
            <a:extLst>
              <a:ext uri="{FF2B5EF4-FFF2-40B4-BE49-F238E27FC236}">
                <a16:creationId xmlns:a16="http://schemas.microsoft.com/office/drawing/2014/main" id="{7B4AE510-4F68-F541-A357-0595847997B4}"/>
              </a:ext>
            </a:extLst>
          </p:cNvPr>
          <p:cNvSpPr>
            <a:spLocks noGrp="1"/>
          </p:cNvSpPr>
          <p:nvPr>
            <p:ph type="body" sz="quarter" idx="11"/>
          </p:nvPr>
        </p:nvSpPr>
        <p:spPr>
          <a:xfrm>
            <a:off x="509076" y="2236016"/>
            <a:ext cx="3396617" cy="3633788"/>
          </a:xfrm>
          <a:prstGeom prst="rect">
            <a:avLst/>
          </a:prstGeom>
        </p:spPr>
        <p:txBody>
          <a:bodyPr/>
          <a:lstStyle>
            <a:lvl1pPr>
              <a:buClr>
                <a:schemeClr val="tx2">
                  <a:lumMod val="75000"/>
                </a:schemeClr>
              </a:buClr>
              <a:defRPr sz="2400">
                <a:solidFill>
                  <a:schemeClr val="tx2">
                    <a:lumMod val="75000"/>
                  </a:schemeClr>
                </a:solidFill>
                <a:latin typeface="News Gothic MT" panose="020B0503020103020203" pitchFamily="34" charset="0"/>
              </a:defRPr>
            </a:lvl1pPr>
            <a:lvl2pPr>
              <a:buClr>
                <a:schemeClr val="accent1">
                  <a:lumMod val="50000"/>
                </a:schemeClr>
              </a:buClr>
              <a:defRPr sz="2000">
                <a:solidFill>
                  <a:schemeClr val="tx2">
                    <a:lumMod val="75000"/>
                  </a:schemeClr>
                </a:solidFill>
                <a:latin typeface="News Gothic MT" panose="020B0503020103020203" pitchFamily="34" charset="0"/>
              </a:defRPr>
            </a:lvl2pPr>
            <a:lvl3pPr>
              <a:buClr>
                <a:schemeClr val="bg1"/>
              </a:buClr>
              <a:defRPr sz="1800">
                <a:solidFill>
                  <a:schemeClr val="tx2">
                    <a:lumMod val="75000"/>
                  </a:schemeClr>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sp>
        <p:nvSpPr>
          <p:cNvPr id="10" name="Text Placeholder 3">
            <a:extLst>
              <a:ext uri="{FF2B5EF4-FFF2-40B4-BE49-F238E27FC236}">
                <a16:creationId xmlns:a16="http://schemas.microsoft.com/office/drawing/2014/main" id="{0C444C9F-3206-E848-B3C5-A1F2A019B3A5}"/>
              </a:ext>
            </a:extLst>
          </p:cNvPr>
          <p:cNvSpPr>
            <a:spLocks noGrp="1"/>
          </p:cNvSpPr>
          <p:nvPr>
            <p:ph type="body" sz="quarter" idx="12"/>
          </p:nvPr>
        </p:nvSpPr>
        <p:spPr>
          <a:xfrm>
            <a:off x="7991800" y="2236016"/>
            <a:ext cx="3396617" cy="3633788"/>
          </a:xfrm>
          <a:prstGeom prst="rect">
            <a:avLst/>
          </a:prstGeom>
        </p:spPr>
        <p:txBody>
          <a:bodyPr/>
          <a:lstStyle>
            <a:lvl1pPr>
              <a:buClr>
                <a:schemeClr val="tx2">
                  <a:lumMod val="75000"/>
                </a:schemeClr>
              </a:buClr>
              <a:defRPr sz="2400">
                <a:solidFill>
                  <a:schemeClr val="tx2">
                    <a:lumMod val="75000"/>
                  </a:schemeClr>
                </a:solidFill>
                <a:latin typeface="News Gothic MT" panose="020B0503020103020203" pitchFamily="34" charset="0"/>
              </a:defRPr>
            </a:lvl1pPr>
            <a:lvl2pPr>
              <a:buClr>
                <a:schemeClr val="accent1">
                  <a:lumMod val="50000"/>
                </a:schemeClr>
              </a:buClr>
              <a:defRPr sz="2000">
                <a:solidFill>
                  <a:schemeClr val="tx2">
                    <a:lumMod val="75000"/>
                  </a:schemeClr>
                </a:solidFill>
                <a:latin typeface="News Gothic MT" panose="020B0503020103020203" pitchFamily="34" charset="0"/>
              </a:defRPr>
            </a:lvl2pPr>
            <a:lvl3pPr>
              <a:buClr>
                <a:schemeClr val="bg1"/>
              </a:buClr>
              <a:defRPr sz="1800">
                <a:solidFill>
                  <a:schemeClr val="tx2">
                    <a:lumMod val="75000"/>
                  </a:schemeClr>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sp>
        <p:nvSpPr>
          <p:cNvPr id="11" name="Text Placeholder 3">
            <a:extLst>
              <a:ext uri="{FF2B5EF4-FFF2-40B4-BE49-F238E27FC236}">
                <a16:creationId xmlns:a16="http://schemas.microsoft.com/office/drawing/2014/main" id="{7186A73C-E0A0-1943-BCCE-F6460D4A23B9}"/>
              </a:ext>
            </a:extLst>
          </p:cNvPr>
          <p:cNvSpPr>
            <a:spLocks noGrp="1"/>
          </p:cNvSpPr>
          <p:nvPr>
            <p:ph type="body" sz="quarter" idx="13"/>
          </p:nvPr>
        </p:nvSpPr>
        <p:spPr>
          <a:xfrm>
            <a:off x="4236476" y="2236016"/>
            <a:ext cx="3396617" cy="3633788"/>
          </a:xfrm>
          <a:prstGeom prst="rect">
            <a:avLst/>
          </a:prstGeom>
        </p:spPr>
        <p:txBody>
          <a:bodyPr/>
          <a:lstStyle>
            <a:lvl1pPr>
              <a:buClr>
                <a:schemeClr val="tx2">
                  <a:lumMod val="75000"/>
                </a:schemeClr>
              </a:buClr>
              <a:defRPr sz="2400">
                <a:solidFill>
                  <a:schemeClr val="tx2">
                    <a:lumMod val="75000"/>
                  </a:schemeClr>
                </a:solidFill>
                <a:latin typeface="News Gothic MT" panose="020B0503020103020203" pitchFamily="34" charset="0"/>
              </a:defRPr>
            </a:lvl1pPr>
            <a:lvl2pPr>
              <a:buClr>
                <a:schemeClr val="accent1">
                  <a:lumMod val="50000"/>
                </a:schemeClr>
              </a:buClr>
              <a:defRPr sz="2000">
                <a:solidFill>
                  <a:schemeClr val="tx2">
                    <a:lumMod val="75000"/>
                  </a:schemeClr>
                </a:solidFill>
                <a:latin typeface="News Gothic MT" panose="020B0503020103020203" pitchFamily="34" charset="0"/>
              </a:defRPr>
            </a:lvl2pPr>
            <a:lvl3pPr>
              <a:buClr>
                <a:schemeClr val="bg1"/>
              </a:buClr>
              <a:defRPr sz="1800">
                <a:solidFill>
                  <a:schemeClr val="tx2">
                    <a:lumMod val="75000"/>
                  </a:schemeClr>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3654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with Wave (4)">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65F15-C755-CA4C-9C6E-B579DA8F9684}"/>
              </a:ext>
            </a:extLst>
          </p:cNvPr>
          <p:cNvPicPr>
            <a:picLocks noChangeAspect="1"/>
          </p:cNvPicPr>
          <p:nvPr userDrawn="1"/>
        </p:nvPicPr>
        <p:blipFill>
          <a:blip r:embed="rId2">
            <a:alphaModFix amt="30000"/>
          </a:blip>
          <a:srcRect/>
          <a:stretch/>
        </p:blipFill>
        <p:spPr>
          <a:xfrm>
            <a:off x="-29644" y="5869804"/>
            <a:ext cx="12224102" cy="995944"/>
          </a:xfrm>
          <a:prstGeom prst="rect">
            <a:avLst/>
          </a:prstGeom>
        </p:spPr>
      </p:pic>
    </p:spTree>
    <p:extLst>
      <p:ext uri="{BB962C8B-B14F-4D97-AF65-F5344CB8AC3E}">
        <p14:creationId xmlns:p14="http://schemas.microsoft.com/office/powerpoint/2010/main" val="253750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Left">
    <p:bg>
      <p:bgPr>
        <a:solidFill>
          <a:schemeClr val="bg1">
            <a:alpha val="80000"/>
          </a:schemeClr>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C8CF53-848B-B24C-A144-B7197CB9766E}"/>
              </a:ext>
            </a:extLst>
          </p:cNvPr>
          <p:cNvSpPr>
            <a:spLocks noGrp="1"/>
          </p:cNvSpPr>
          <p:nvPr>
            <p:ph type="body" sz="quarter" idx="10" hasCustomPrompt="1"/>
          </p:nvPr>
        </p:nvSpPr>
        <p:spPr>
          <a:xfrm>
            <a:off x="6746472" y="1076659"/>
            <a:ext cx="4838700" cy="1673817"/>
          </a:xfrm>
          <a:prstGeom prst="rect">
            <a:avLst/>
          </a:prstGeom>
        </p:spPr>
        <p:txBody>
          <a:bodyPr/>
          <a:lstStyle>
            <a:lvl1pPr marL="0" indent="0">
              <a:lnSpc>
                <a:spcPts val="5000"/>
              </a:lnSpc>
              <a:buNone/>
              <a:defRPr sz="4400" b="1">
                <a:solidFill>
                  <a:schemeClr val="accent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a:t>
            </a:r>
            <a:br>
              <a:rPr lang="en-US" dirty="0"/>
            </a:br>
            <a:r>
              <a:rPr lang="en-US" dirty="0"/>
              <a:t>Lorem Sem</a:t>
            </a:r>
          </a:p>
        </p:txBody>
      </p:sp>
      <p:sp>
        <p:nvSpPr>
          <p:cNvPr id="11" name="Title Placeholder 1">
            <a:extLst>
              <a:ext uri="{FF2B5EF4-FFF2-40B4-BE49-F238E27FC236}">
                <a16:creationId xmlns:a16="http://schemas.microsoft.com/office/drawing/2014/main" id="{58F880E4-2024-2245-B22A-6066BDA89BB6}"/>
              </a:ext>
            </a:extLst>
          </p:cNvPr>
          <p:cNvSpPr>
            <a:spLocks noGrp="1"/>
          </p:cNvSpPr>
          <p:nvPr>
            <p:ph type="title" hasCustomPrompt="1"/>
          </p:nvPr>
        </p:nvSpPr>
        <p:spPr>
          <a:xfrm>
            <a:off x="6745798" y="3139382"/>
            <a:ext cx="4839185" cy="1936285"/>
          </a:xfrm>
          <a:prstGeom prst="rect">
            <a:avLst/>
          </a:prstGeom>
        </p:spPr>
        <p:txBody>
          <a:bodyPr vert="horz" lIns="91440" tIns="45720" rIns="91440" bIns="45720" rtlCol="0" anchor="t">
            <a:noAutofit/>
          </a:bodyPr>
          <a:lstStyle>
            <a:lvl1pPr algn="l">
              <a:lnSpc>
                <a:spcPts val="3000"/>
              </a:lnSpc>
              <a:defRPr sz="2400">
                <a:solidFill>
                  <a:schemeClr val="tx2"/>
                </a:solidFill>
              </a:defRPr>
            </a:lvl1pPr>
          </a:lstStyle>
          <a:p>
            <a:r>
              <a:rPr lang="en-US" dirty="0"/>
              <a:t>Secondary text here </a:t>
            </a:r>
            <a:r>
              <a:rPr lang="en-US" dirty="0" err="1"/>
              <a:t>Aenean</a:t>
            </a:r>
            <a:r>
              <a:rPr lang="en-US" dirty="0"/>
              <a:t> </a:t>
            </a:r>
            <a:r>
              <a:rPr lang="en-US" dirty="0" err="1"/>
              <a:t>eu</a:t>
            </a:r>
            <a:r>
              <a:rPr lang="en-US" dirty="0"/>
              <a:t> </a:t>
            </a:r>
            <a:r>
              <a:rPr lang="en-US" dirty="0" err="1"/>
              <a:t>leo</a:t>
            </a:r>
            <a:r>
              <a:rPr lang="en-US" dirty="0"/>
              <a:t> </a:t>
            </a:r>
            <a:r>
              <a:rPr lang="en-US" dirty="0" err="1"/>
              <a:t>quam</a:t>
            </a:r>
            <a:r>
              <a:rPr lang="en-US" dirty="0"/>
              <a:t>. </a:t>
            </a:r>
            <a:r>
              <a:rPr lang="en-US" dirty="0" err="1"/>
              <a:t>Pellentesque</a:t>
            </a:r>
            <a:r>
              <a:rPr lang="en-US" dirty="0"/>
              <a:t> </a:t>
            </a:r>
            <a:r>
              <a:rPr lang="en-US" dirty="0" err="1"/>
              <a:t>ornare</a:t>
            </a:r>
            <a:r>
              <a:rPr lang="en-US" dirty="0"/>
              <a:t> </a:t>
            </a:r>
            <a:r>
              <a:rPr lang="en-US" dirty="0" err="1"/>
              <a:t>sem</a:t>
            </a:r>
            <a:r>
              <a:rPr lang="en-US" dirty="0"/>
              <a:t> lacinia </a:t>
            </a:r>
            <a:r>
              <a:rPr lang="en-US" dirty="0" err="1"/>
              <a:t>quam</a:t>
            </a:r>
            <a:r>
              <a:rPr lang="en-US" dirty="0"/>
              <a:t> </a:t>
            </a:r>
            <a:r>
              <a:rPr lang="en-US" dirty="0" err="1"/>
              <a:t>venenatis</a:t>
            </a:r>
            <a:r>
              <a:rPr lang="en-US" dirty="0"/>
              <a:t> vestibulum. Sed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a:t>
            </a:r>
          </a:p>
        </p:txBody>
      </p:sp>
      <p:sp>
        <p:nvSpPr>
          <p:cNvPr id="5" name="Chart Placeholder 2">
            <a:extLst>
              <a:ext uri="{FF2B5EF4-FFF2-40B4-BE49-F238E27FC236}">
                <a16:creationId xmlns:a16="http://schemas.microsoft.com/office/drawing/2014/main" id="{8402CC3C-87D7-F54B-8744-69906D1D5FFD}"/>
              </a:ext>
            </a:extLst>
          </p:cNvPr>
          <p:cNvSpPr>
            <a:spLocks noGrp="1"/>
          </p:cNvSpPr>
          <p:nvPr>
            <p:ph type="chart" sz="quarter" idx="12" hasCustomPrompt="1"/>
          </p:nvPr>
        </p:nvSpPr>
        <p:spPr>
          <a:xfrm>
            <a:off x="606828" y="592931"/>
            <a:ext cx="5329238" cy="4929982"/>
          </a:xfrm>
          <a:prstGeom prst="rect">
            <a:avLst/>
          </a:prstGeom>
        </p:spPr>
        <p:txBody>
          <a:bodyPr/>
          <a:lstStyle>
            <a:lvl1pPr marL="0" indent="0">
              <a:buFontTx/>
              <a:buNone/>
              <a:defRPr/>
            </a:lvl1pPr>
          </a:lstStyle>
          <a:p>
            <a:r>
              <a:rPr lang="en-US" dirty="0"/>
              <a:t>Insert Chart</a:t>
            </a:r>
          </a:p>
        </p:txBody>
      </p:sp>
      <p:sp>
        <p:nvSpPr>
          <p:cNvPr id="7" name="Text Placeholder 6">
            <a:extLst>
              <a:ext uri="{FF2B5EF4-FFF2-40B4-BE49-F238E27FC236}">
                <a16:creationId xmlns:a16="http://schemas.microsoft.com/office/drawing/2014/main" id="{9ED8C317-D000-F648-AB04-C0455A045A08}"/>
              </a:ext>
            </a:extLst>
          </p:cNvPr>
          <p:cNvSpPr>
            <a:spLocks noGrp="1"/>
          </p:cNvSpPr>
          <p:nvPr>
            <p:ph type="body" sz="quarter" idx="13" hasCustomPrompt="1"/>
          </p:nvPr>
        </p:nvSpPr>
        <p:spPr>
          <a:xfrm>
            <a:off x="606828" y="6059489"/>
            <a:ext cx="5329238" cy="404812"/>
          </a:xfrm>
          <a:prstGeom prst="rect">
            <a:avLst/>
          </a:prstGeom>
        </p:spPr>
        <p:txBody>
          <a:bodyPr/>
          <a:lstStyle>
            <a:lvl1pPr marL="0" indent="0">
              <a:buFontTx/>
              <a:buNone/>
              <a:defRPr sz="1600">
                <a:latin typeface="News Gothic MT" panose="020B0503020103020203" pitchFamily="34" charset="0"/>
              </a:defRPr>
            </a:lvl1pPr>
          </a:lstStyle>
          <a:p>
            <a:pPr lvl="0"/>
            <a:r>
              <a:rPr lang="en-US" dirty="0"/>
              <a:t>Cite Source Here</a:t>
            </a:r>
          </a:p>
        </p:txBody>
      </p:sp>
    </p:spTree>
    <p:extLst>
      <p:ext uri="{BB962C8B-B14F-4D97-AF65-F5344CB8AC3E}">
        <p14:creationId xmlns:p14="http://schemas.microsoft.com/office/powerpoint/2010/main" val="21392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Collage 3">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C551D3-144A-5149-B904-DD473AAB71C5}"/>
              </a:ext>
            </a:extLst>
          </p:cNvPr>
          <p:cNvPicPr>
            <a:picLocks noChangeAspect="1"/>
          </p:cNvPicPr>
          <p:nvPr userDrawn="1"/>
        </p:nvPicPr>
        <p:blipFill>
          <a:blip r:embed="rId2"/>
          <a:srcRect/>
          <a:stretch/>
        </p:blipFill>
        <p:spPr>
          <a:xfrm>
            <a:off x="-29650" y="5872975"/>
            <a:ext cx="12224114" cy="989601"/>
          </a:xfrm>
          <a:prstGeom prst="rect">
            <a:avLst/>
          </a:prstGeom>
        </p:spPr>
      </p:pic>
      <p:sp>
        <p:nvSpPr>
          <p:cNvPr id="5" name="Text Placeholder 8">
            <a:extLst>
              <a:ext uri="{FF2B5EF4-FFF2-40B4-BE49-F238E27FC236}">
                <a16:creationId xmlns:a16="http://schemas.microsoft.com/office/drawing/2014/main" id="{1B05B4E2-55E4-C44D-A671-4F970145371B}"/>
              </a:ext>
            </a:extLst>
          </p:cNvPr>
          <p:cNvSpPr>
            <a:spLocks noGrp="1"/>
          </p:cNvSpPr>
          <p:nvPr>
            <p:ph type="body" sz="quarter" idx="10" hasCustomPrompt="1"/>
          </p:nvPr>
        </p:nvSpPr>
        <p:spPr>
          <a:xfrm>
            <a:off x="1040043" y="489942"/>
            <a:ext cx="10114241" cy="1994992"/>
          </a:xfrm>
          <a:prstGeom prst="rect">
            <a:avLst/>
          </a:prstGeom>
        </p:spPr>
        <p:txBody>
          <a:bodyPr/>
          <a:lstStyle>
            <a:lvl1pPr marL="0" indent="0" algn="l">
              <a:lnSpc>
                <a:spcPts val="5000"/>
              </a:lnSpc>
              <a:buNone/>
              <a:defRPr sz="4400" b="1">
                <a:solidFill>
                  <a:schemeClr val="tx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Slide Title Here (place images over background)</a:t>
            </a:r>
          </a:p>
        </p:txBody>
      </p:sp>
    </p:spTree>
    <p:extLst>
      <p:ext uri="{BB962C8B-B14F-4D97-AF65-F5344CB8AC3E}">
        <p14:creationId xmlns:p14="http://schemas.microsoft.com/office/powerpoint/2010/main" val="373128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Right">
    <p:bg>
      <p:bgPr>
        <a:solidFill>
          <a:schemeClr val="bg1">
            <a:alpha val="80000"/>
          </a:schemeClr>
        </a:solidFill>
        <a:effectLst/>
      </p:bgPr>
    </p:bg>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162AF523-4E89-544B-B76A-0242D5C6AD34}"/>
              </a:ext>
            </a:extLst>
          </p:cNvPr>
          <p:cNvSpPr>
            <a:spLocks noGrp="1"/>
          </p:cNvSpPr>
          <p:nvPr>
            <p:ph type="chart" sz="quarter" idx="12" hasCustomPrompt="1"/>
          </p:nvPr>
        </p:nvSpPr>
        <p:spPr>
          <a:xfrm>
            <a:off x="6250781" y="592931"/>
            <a:ext cx="5329238" cy="4929982"/>
          </a:xfrm>
          <a:prstGeom prst="rect">
            <a:avLst/>
          </a:prstGeom>
        </p:spPr>
        <p:txBody>
          <a:bodyPr/>
          <a:lstStyle>
            <a:lvl1pPr marL="0" indent="0">
              <a:buFontTx/>
              <a:buNone/>
              <a:defRPr/>
            </a:lvl1pPr>
          </a:lstStyle>
          <a:p>
            <a:r>
              <a:rPr lang="en-US" dirty="0"/>
              <a:t>Insert Chart</a:t>
            </a:r>
          </a:p>
        </p:txBody>
      </p:sp>
      <p:sp>
        <p:nvSpPr>
          <p:cNvPr id="7" name="Text Placeholder 6">
            <a:extLst>
              <a:ext uri="{FF2B5EF4-FFF2-40B4-BE49-F238E27FC236}">
                <a16:creationId xmlns:a16="http://schemas.microsoft.com/office/drawing/2014/main" id="{430788FE-AD28-7B4B-BD17-FF0C9E19140D}"/>
              </a:ext>
            </a:extLst>
          </p:cNvPr>
          <p:cNvSpPr>
            <a:spLocks noGrp="1"/>
          </p:cNvSpPr>
          <p:nvPr>
            <p:ph type="body" sz="quarter" idx="13" hasCustomPrompt="1"/>
          </p:nvPr>
        </p:nvSpPr>
        <p:spPr>
          <a:xfrm>
            <a:off x="6249987" y="6059489"/>
            <a:ext cx="5329238" cy="404812"/>
          </a:xfrm>
          <a:prstGeom prst="rect">
            <a:avLst/>
          </a:prstGeom>
        </p:spPr>
        <p:txBody>
          <a:bodyPr/>
          <a:lstStyle>
            <a:lvl1pPr marL="0" indent="0">
              <a:buFontTx/>
              <a:buNone/>
              <a:defRPr sz="1600">
                <a:latin typeface="News Gothic MT" panose="020B0503020103020203" pitchFamily="34" charset="0"/>
              </a:defRPr>
            </a:lvl1pPr>
          </a:lstStyle>
          <a:p>
            <a:pPr lvl="0"/>
            <a:r>
              <a:rPr lang="en-US" dirty="0"/>
              <a:t>Cite Source Here</a:t>
            </a:r>
          </a:p>
        </p:txBody>
      </p:sp>
      <p:sp>
        <p:nvSpPr>
          <p:cNvPr id="9" name="Text Placeholder 8">
            <a:extLst>
              <a:ext uri="{FF2B5EF4-FFF2-40B4-BE49-F238E27FC236}">
                <a16:creationId xmlns:a16="http://schemas.microsoft.com/office/drawing/2014/main" id="{4C3120AC-DEFB-3B45-9B29-692CB46CAB60}"/>
              </a:ext>
            </a:extLst>
          </p:cNvPr>
          <p:cNvSpPr>
            <a:spLocks noGrp="1"/>
          </p:cNvSpPr>
          <p:nvPr>
            <p:ph type="body" sz="quarter" idx="10" hasCustomPrompt="1"/>
          </p:nvPr>
        </p:nvSpPr>
        <p:spPr>
          <a:xfrm>
            <a:off x="795124" y="1076659"/>
            <a:ext cx="4838700" cy="1673817"/>
          </a:xfrm>
          <a:prstGeom prst="rect">
            <a:avLst/>
          </a:prstGeom>
        </p:spPr>
        <p:txBody>
          <a:bodyPr/>
          <a:lstStyle>
            <a:lvl1pPr marL="0" indent="0">
              <a:lnSpc>
                <a:spcPts val="5000"/>
              </a:lnSpc>
              <a:buNone/>
              <a:defRPr sz="4400" b="1">
                <a:solidFill>
                  <a:schemeClr val="accent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a:t>
            </a:r>
            <a:br>
              <a:rPr lang="en-US" dirty="0"/>
            </a:br>
            <a:r>
              <a:rPr lang="en-US" dirty="0"/>
              <a:t>Lorem Sem</a:t>
            </a:r>
          </a:p>
        </p:txBody>
      </p:sp>
      <p:sp>
        <p:nvSpPr>
          <p:cNvPr id="10" name="Title Placeholder 1">
            <a:extLst>
              <a:ext uri="{FF2B5EF4-FFF2-40B4-BE49-F238E27FC236}">
                <a16:creationId xmlns:a16="http://schemas.microsoft.com/office/drawing/2014/main" id="{CD5F4150-2D04-6242-9070-8E476CB89EAE}"/>
              </a:ext>
            </a:extLst>
          </p:cNvPr>
          <p:cNvSpPr>
            <a:spLocks noGrp="1"/>
          </p:cNvSpPr>
          <p:nvPr>
            <p:ph type="title" hasCustomPrompt="1"/>
          </p:nvPr>
        </p:nvSpPr>
        <p:spPr>
          <a:xfrm>
            <a:off x="794450" y="3139382"/>
            <a:ext cx="4839185" cy="1936285"/>
          </a:xfrm>
          <a:prstGeom prst="rect">
            <a:avLst/>
          </a:prstGeom>
        </p:spPr>
        <p:txBody>
          <a:bodyPr vert="horz" lIns="91440" tIns="45720" rIns="91440" bIns="45720" rtlCol="0" anchor="t">
            <a:noAutofit/>
          </a:bodyPr>
          <a:lstStyle>
            <a:lvl1pPr algn="l">
              <a:lnSpc>
                <a:spcPts val="3000"/>
              </a:lnSpc>
              <a:defRPr sz="2400">
                <a:solidFill>
                  <a:schemeClr val="tx2"/>
                </a:solidFill>
              </a:defRPr>
            </a:lvl1pPr>
          </a:lstStyle>
          <a:p>
            <a:r>
              <a:rPr lang="en-US" dirty="0"/>
              <a:t>Secondary text here </a:t>
            </a:r>
            <a:r>
              <a:rPr lang="en-US" dirty="0" err="1"/>
              <a:t>Aenean</a:t>
            </a:r>
            <a:r>
              <a:rPr lang="en-US" dirty="0"/>
              <a:t> </a:t>
            </a:r>
            <a:r>
              <a:rPr lang="en-US" dirty="0" err="1"/>
              <a:t>eu</a:t>
            </a:r>
            <a:r>
              <a:rPr lang="en-US" dirty="0"/>
              <a:t> </a:t>
            </a:r>
            <a:r>
              <a:rPr lang="en-US" dirty="0" err="1"/>
              <a:t>leo</a:t>
            </a:r>
            <a:r>
              <a:rPr lang="en-US" dirty="0"/>
              <a:t> </a:t>
            </a:r>
            <a:r>
              <a:rPr lang="en-US" dirty="0" err="1"/>
              <a:t>quam</a:t>
            </a:r>
            <a:r>
              <a:rPr lang="en-US" dirty="0"/>
              <a:t>. </a:t>
            </a:r>
            <a:r>
              <a:rPr lang="en-US" dirty="0" err="1"/>
              <a:t>Pellentesque</a:t>
            </a:r>
            <a:r>
              <a:rPr lang="en-US" dirty="0"/>
              <a:t> </a:t>
            </a:r>
            <a:r>
              <a:rPr lang="en-US" dirty="0" err="1"/>
              <a:t>ornare</a:t>
            </a:r>
            <a:r>
              <a:rPr lang="en-US" dirty="0"/>
              <a:t> </a:t>
            </a:r>
            <a:r>
              <a:rPr lang="en-US" dirty="0" err="1"/>
              <a:t>sem</a:t>
            </a:r>
            <a:r>
              <a:rPr lang="en-US" dirty="0"/>
              <a:t> lacinia </a:t>
            </a:r>
            <a:r>
              <a:rPr lang="en-US" dirty="0" err="1"/>
              <a:t>quam</a:t>
            </a:r>
            <a:r>
              <a:rPr lang="en-US" dirty="0"/>
              <a:t> </a:t>
            </a:r>
            <a:r>
              <a:rPr lang="en-US" dirty="0" err="1"/>
              <a:t>venenatis</a:t>
            </a:r>
            <a:r>
              <a:rPr lang="en-US" dirty="0"/>
              <a:t> vestibulum. Sed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a:t>
            </a:r>
          </a:p>
        </p:txBody>
      </p:sp>
    </p:spTree>
    <p:extLst>
      <p:ext uri="{BB962C8B-B14F-4D97-AF65-F5344CB8AC3E}">
        <p14:creationId xmlns:p14="http://schemas.microsoft.com/office/powerpoint/2010/main" val="148725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r Chart / Line Chart">
    <p:bg>
      <p:bgPr>
        <a:solidFill>
          <a:schemeClr val="bg1">
            <a:alpha val="80000"/>
          </a:schemeClr>
        </a:solidFill>
        <a:effectLst/>
      </p:bgPr>
    </p:bg>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069D31A7-62F5-E54F-A5BF-F22D3432816E}"/>
              </a:ext>
            </a:extLst>
          </p:cNvPr>
          <p:cNvSpPr>
            <a:spLocks noGrp="1"/>
          </p:cNvSpPr>
          <p:nvPr>
            <p:ph type="body" sz="quarter" idx="11" hasCustomPrompt="1"/>
          </p:nvPr>
        </p:nvSpPr>
        <p:spPr>
          <a:xfrm>
            <a:off x="795123" y="448585"/>
            <a:ext cx="10784895" cy="1282493"/>
          </a:xfrm>
          <a:prstGeom prst="rect">
            <a:avLst/>
          </a:prstGeom>
        </p:spPr>
        <p:txBody>
          <a:bodyPr/>
          <a:lstStyle>
            <a:lvl1pPr marL="0" indent="0">
              <a:lnSpc>
                <a:spcPts val="5000"/>
              </a:lnSpc>
              <a:buNone/>
              <a:defRPr sz="4400" b="1">
                <a:solidFill>
                  <a:schemeClr val="accent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Lorem Sem Fermentum </a:t>
            </a:r>
            <a:r>
              <a:rPr lang="en-US" dirty="0" err="1"/>
              <a:t>Consectetur</a:t>
            </a:r>
            <a:r>
              <a:rPr lang="en-US" dirty="0"/>
              <a:t> </a:t>
            </a:r>
          </a:p>
        </p:txBody>
      </p:sp>
      <p:sp>
        <p:nvSpPr>
          <p:cNvPr id="3" name="Chart Placeholder 2">
            <a:extLst>
              <a:ext uri="{FF2B5EF4-FFF2-40B4-BE49-F238E27FC236}">
                <a16:creationId xmlns:a16="http://schemas.microsoft.com/office/drawing/2014/main" id="{162AF523-4E89-544B-B76A-0242D5C6AD34}"/>
              </a:ext>
            </a:extLst>
          </p:cNvPr>
          <p:cNvSpPr>
            <a:spLocks noGrp="1"/>
          </p:cNvSpPr>
          <p:nvPr>
            <p:ph type="chart" sz="quarter" idx="12" hasCustomPrompt="1"/>
          </p:nvPr>
        </p:nvSpPr>
        <p:spPr>
          <a:xfrm>
            <a:off x="795123" y="1871663"/>
            <a:ext cx="10784896" cy="3651250"/>
          </a:xfrm>
          <a:prstGeom prst="rect">
            <a:avLst/>
          </a:prstGeom>
        </p:spPr>
        <p:txBody>
          <a:bodyPr/>
          <a:lstStyle>
            <a:lvl1pPr marL="0" indent="0">
              <a:buFontTx/>
              <a:buNone/>
              <a:defRPr/>
            </a:lvl1pPr>
          </a:lstStyle>
          <a:p>
            <a:r>
              <a:rPr lang="en-US" dirty="0"/>
              <a:t>Insert Chart</a:t>
            </a:r>
          </a:p>
        </p:txBody>
      </p:sp>
      <p:sp>
        <p:nvSpPr>
          <p:cNvPr id="7" name="Text Placeholder 6">
            <a:extLst>
              <a:ext uri="{FF2B5EF4-FFF2-40B4-BE49-F238E27FC236}">
                <a16:creationId xmlns:a16="http://schemas.microsoft.com/office/drawing/2014/main" id="{B7141FC8-633A-2A4C-B6F3-930AFBD905D6}"/>
              </a:ext>
            </a:extLst>
          </p:cNvPr>
          <p:cNvSpPr>
            <a:spLocks noGrp="1"/>
          </p:cNvSpPr>
          <p:nvPr>
            <p:ph type="body" sz="quarter" idx="13" hasCustomPrompt="1"/>
          </p:nvPr>
        </p:nvSpPr>
        <p:spPr>
          <a:xfrm>
            <a:off x="795338" y="6059489"/>
            <a:ext cx="10783887" cy="404812"/>
          </a:xfrm>
          <a:prstGeom prst="rect">
            <a:avLst/>
          </a:prstGeom>
        </p:spPr>
        <p:txBody>
          <a:bodyPr/>
          <a:lstStyle>
            <a:lvl1pPr marL="0" indent="0">
              <a:buFontTx/>
              <a:buNone/>
              <a:defRPr sz="1600">
                <a:latin typeface="News Gothic MT" panose="020B0503020103020203" pitchFamily="34" charset="0"/>
              </a:defRPr>
            </a:lvl1pPr>
          </a:lstStyle>
          <a:p>
            <a:pPr lvl="0"/>
            <a:r>
              <a:rPr lang="en-US" dirty="0"/>
              <a:t>Cite Source Here</a:t>
            </a:r>
          </a:p>
        </p:txBody>
      </p:sp>
    </p:spTree>
    <p:extLst>
      <p:ext uri="{BB962C8B-B14F-4D97-AF65-F5344CB8AC3E}">
        <p14:creationId xmlns:p14="http://schemas.microsoft.com/office/powerpoint/2010/main" val="110121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esenter Title (with Image) 1">
    <p:bg>
      <p:bgPr>
        <a:solidFill>
          <a:schemeClr val="bg1">
            <a:alpha val="80000"/>
          </a:schemeClr>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5A38F630-4FFF-214B-BD42-9F2696D23936}"/>
              </a:ext>
            </a:extLst>
          </p:cNvPr>
          <p:cNvSpPr>
            <a:spLocks noGrp="1"/>
          </p:cNvSpPr>
          <p:nvPr>
            <p:ph type="body" sz="quarter" idx="10" hasCustomPrompt="1"/>
          </p:nvPr>
        </p:nvSpPr>
        <p:spPr>
          <a:xfrm>
            <a:off x="650472" y="1635071"/>
            <a:ext cx="4838700" cy="1673817"/>
          </a:xfrm>
          <a:prstGeom prst="rect">
            <a:avLst/>
          </a:prstGeom>
        </p:spPr>
        <p:txBody>
          <a:bodyPr/>
          <a:lstStyle>
            <a:lvl1pPr marL="0" indent="0">
              <a:lnSpc>
                <a:spcPts val="5000"/>
              </a:lnSpc>
              <a:buNone/>
              <a:defRPr sz="4400" b="1">
                <a:solidFill>
                  <a:schemeClr val="accent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Name Here</a:t>
            </a:r>
          </a:p>
        </p:txBody>
      </p:sp>
      <p:sp>
        <p:nvSpPr>
          <p:cNvPr id="7" name="Title Placeholder 1">
            <a:extLst>
              <a:ext uri="{FF2B5EF4-FFF2-40B4-BE49-F238E27FC236}">
                <a16:creationId xmlns:a16="http://schemas.microsoft.com/office/drawing/2014/main" id="{7B91CEA8-A606-E645-8BB6-A9637E77B2BD}"/>
              </a:ext>
            </a:extLst>
          </p:cNvPr>
          <p:cNvSpPr>
            <a:spLocks noGrp="1"/>
          </p:cNvSpPr>
          <p:nvPr>
            <p:ph type="title" hasCustomPrompt="1"/>
          </p:nvPr>
        </p:nvSpPr>
        <p:spPr>
          <a:xfrm>
            <a:off x="649798" y="3429000"/>
            <a:ext cx="4839185" cy="1936285"/>
          </a:xfrm>
          <a:prstGeom prst="rect">
            <a:avLst/>
          </a:prstGeom>
        </p:spPr>
        <p:txBody>
          <a:bodyPr vert="horz" lIns="91440" tIns="45720" rIns="91440" bIns="45720" rtlCol="0" anchor="t">
            <a:noAutofit/>
          </a:bodyPr>
          <a:lstStyle>
            <a:lvl1pPr algn="l">
              <a:lnSpc>
                <a:spcPts val="3000"/>
              </a:lnSpc>
              <a:defRPr sz="2400">
                <a:solidFill>
                  <a:schemeClr val="tx2"/>
                </a:solidFill>
              </a:defRPr>
            </a:lvl1pPr>
          </a:lstStyle>
          <a:p>
            <a:r>
              <a:rPr lang="en-US" dirty="0"/>
              <a:t>Insert Title and Company Here</a:t>
            </a:r>
          </a:p>
        </p:txBody>
      </p:sp>
      <p:pic>
        <p:nvPicPr>
          <p:cNvPr id="8" name="Picture 7">
            <a:extLst>
              <a:ext uri="{FF2B5EF4-FFF2-40B4-BE49-F238E27FC236}">
                <a16:creationId xmlns:a16="http://schemas.microsoft.com/office/drawing/2014/main" id="{89FC04BC-FB76-6045-8C59-C30BA8E0C885}"/>
              </a:ext>
            </a:extLst>
          </p:cNvPr>
          <p:cNvPicPr>
            <a:picLocks noChangeAspect="1"/>
          </p:cNvPicPr>
          <p:nvPr userDrawn="1"/>
        </p:nvPicPr>
        <p:blipFill>
          <a:blip r:embed="rId2">
            <a:alphaModFix/>
          </a:blip>
          <a:srcRect/>
          <a:stretch/>
        </p:blipFill>
        <p:spPr>
          <a:xfrm>
            <a:off x="-14288" y="5874990"/>
            <a:ext cx="12240721" cy="997298"/>
          </a:xfrm>
          <a:prstGeom prst="rect">
            <a:avLst/>
          </a:prstGeom>
        </p:spPr>
      </p:pic>
      <p:sp>
        <p:nvSpPr>
          <p:cNvPr id="10" name="Text Placeholder 15">
            <a:extLst>
              <a:ext uri="{FF2B5EF4-FFF2-40B4-BE49-F238E27FC236}">
                <a16:creationId xmlns:a16="http://schemas.microsoft.com/office/drawing/2014/main" id="{39657245-D355-5A40-938C-3593BA73ED62}"/>
              </a:ext>
            </a:extLst>
          </p:cNvPr>
          <p:cNvSpPr>
            <a:spLocks noGrp="1"/>
          </p:cNvSpPr>
          <p:nvPr>
            <p:ph type="body" sz="quarter" idx="11" hasCustomPrompt="1"/>
          </p:nvPr>
        </p:nvSpPr>
        <p:spPr>
          <a:xfrm>
            <a:off x="649798" y="441933"/>
            <a:ext cx="4838700" cy="434975"/>
          </a:xfrm>
          <a:prstGeom prst="rect">
            <a:avLst/>
          </a:prstGeom>
        </p:spPr>
        <p:txBody>
          <a:bodyPr/>
          <a:lstStyle>
            <a:lvl1pPr marL="0" indent="0" algn="l">
              <a:buNone/>
              <a:defRPr sz="2000" b="1" i="0" spc="100" baseline="0">
                <a:solidFill>
                  <a:schemeClr val="accent2"/>
                </a:solidFill>
                <a:latin typeface="News Gothic MT" panose="020B0503020103020203" pitchFamily="34" charset="0"/>
              </a:defRPr>
            </a:lvl1pPr>
            <a:lvl2pPr marL="457200" indent="0">
              <a:buNone/>
              <a:defRPr sz="2000">
                <a:solidFill>
                  <a:schemeClr val="bg1"/>
                </a:solidFill>
                <a:latin typeface="News Gothic MT" panose="020B0503020103020203" pitchFamily="34" charset="0"/>
              </a:defRPr>
            </a:lvl2pPr>
            <a:lvl3pPr marL="914400" indent="0">
              <a:buNone/>
              <a:defRPr sz="2000">
                <a:solidFill>
                  <a:schemeClr val="bg1"/>
                </a:solidFill>
                <a:latin typeface="News Gothic MT" panose="020B0503020103020203" pitchFamily="34" charset="0"/>
              </a:defRPr>
            </a:lvl3pPr>
            <a:lvl4pPr marL="1371600" indent="0">
              <a:buNone/>
              <a:defRPr sz="2000">
                <a:solidFill>
                  <a:schemeClr val="bg1"/>
                </a:solidFill>
                <a:latin typeface="News Gothic MT" panose="020B0503020103020203" pitchFamily="34" charset="0"/>
              </a:defRPr>
            </a:lvl4pPr>
            <a:lvl5pPr marL="1828800" indent="0">
              <a:buNone/>
              <a:defRPr sz="2000">
                <a:solidFill>
                  <a:schemeClr val="bg1"/>
                </a:solidFill>
                <a:latin typeface="News Gothic MT" panose="020B0503020103020203" pitchFamily="34" charset="0"/>
              </a:defRPr>
            </a:lvl5pPr>
          </a:lstStyle>
          <a:p>
            <a:pPr lvl="0"/>
            <a:r>
              <a:rPr lang="en-US" dirty="0"/>
              <a:t>INTRODUCING</a:t>
            </a:r>
          </a:p>
        </p:txBody>
      </p:sp>
      <p:sp>
        <p:nvSpPr>
          <p:cNvPr id="3" name="Picture Placeholder 2">
            <a:extLst>
              <a:ext uri="{FF2B5EF4-FFF2-40B4-BE49-F238E27FC236}">
                <a16:creationId xmlns:a16="http://schemas.microsoft.com/office/drawing/2014/main" id="{D4A5AC34-41A2-6B45-8AEE-D8D28818BD69}"/>
              </a:ext>
            </a:extLst>
          </p:cNvPr>
          <p:cNvSpPr>
            <a:spLocks noGrp="1"/>
          </p:cNvSpPr>
          <p:nvPr>
            <p:ph type="pic" sz="quarter" idx="12" hasCustomPrompt="1"/>
          </p:nvPr>
        </p:nvSpPr>
        <p:spPr>
          <a:xfrm>
            <a:off x="6096000" y="441932"/>
            <a:ext cx="6096000" cy="6416067"/>
          </a:xfrm>
          <a:prstGeom prst="rect">
            <a:avLst/>
          </a:prstGeom>
        </p:spPr>
        <p:txBody>
          <a:bodyPr/>
          <a:lstStyle>
            <a:lvl1pPr marL="0" indent="0">
              <a:buFontTx/>
              <a:buNone/>
              <a:defRPr/>
            </a:lvl1pPr>
          </a:lstStyle>
          <a:p>
            <a:r>
              <a:rPr lang="en-US" dirty="0"/>
              <a:t>Insert Image  </a:t>
            </a:r>
          </a:p>
        </p:txBody>
      </p:sp>
    </p:spTree>
    <p:extLst>
      <p:ext uri="{BB962C8B-B14F-4D97-AF65-F5344CB8AC3E}">
        <p14:creationId xmlns:p14="http://schemas.microsoft.com/office/powerpoint/2010/main" val="242817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er Title (with Image) 2">
    <p:bg>
      <p:bgPr>
        <a:solidFill>
          <a:schemeClr val="bg1">
            <a:alpha val="80000"/>
          </a:schemeClr>
        </a:solidFill>
        <a:effectLst/>
      </p:bgPr>
    </p:bg>
    <p:spTree>
      <p:nvGrpSpPr>
        <p:cNvPr id="1" name=""/>
        <p:cNvGrpSpPr/>
        <p:nvPr/>
      </p:nvGrpSpPr>
      <p:grpSpPr>
        <a:xfrm>
          <a:off x="0" y="0"/>
          <a:ext cx="0" cy="0"/>
          <a:chOff x="0" y="0"/>
          <a:chExt cx="0" cy="0"/>
        </a:xfrm>
      </p:grpSpPr>
      <p:sp>
        <p:nvSpPr>
          <p:cNvPr id="6" name="Text Placeholder 8">
            <a:extLst>
              <a:ext uri="{FF2B5EF4-FFF2-40B4-BE49-F238E27FC236}">
                <a16:creationId xmlns:a16="http://schemas.microsoft.com/office/drawing/2014/main" id="{5A38F630-4FFF-214B-BD42-9F2696D23936}"/>
              </a:ext>
            </a:extLst>
          </p:cNvPr>
          <p:cNvSpPr>
            <a:spLocks noGrp="1"/>
          </p:cNvSpPr>
          <p:nvPr>
            <p:ph type="body" sz="quarter" idx="10" hasCustomPrompt="1"/>
          </p:nvPr>
        </p:nvSpPr>
        <p:spPr>
          <a:xfrm>
            <a:off x="650472" y="1635071"/>
            <a:ext cx="4838700" cy="1673817"/>
          </a:xfrm>
          <a:prstGeom prst="rect">
            <a:avLst/>
          </a:prstGeom>
        </p:spPr>
        <p:txBody>
          <a:bodyPr/>
          <a:lstStyle>
            <a:lvl1pPr marL="0" indent="0">
              <a:lnSpc>
                <a:spcPts val="5000"/>
              </a:lnSpc>
              <a:buNone/>
              <a:defRPr sz="4400" b="1">
                <a:solidFill>
                  <a:schemeClr val="tx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Name Here</a:t>
            </a:r>
          </a:p>
        </p:txBody>
      </p:sp>
      <p:sp>
        <p:nvSpPr>
          <p:cNvPr id="7" name="Title Placeholder 1">
            <a:extLst>
              <a:ext uri="{FF2B5EF4-FFF2-40B4-BE49-F238E27FC236}">
                <a16:creationId xmlns:a16="http://schemas.microsoft.com/office/drawing/2014/main" id="{7B91CEA8-A606-E645-8BB6-A9637E77B2BD}"/>
              </a:ext>
            </a:extLst>
          </p:cNvPr>
          <p:cNvSpPr>
            <a:spLocks noGrp="1"/>
          </p:cNvSpPr>
          <p:nvPr>
            <p:ph type="title" hasCustomPrompt="1"/>
          </p:nvPr>
        </p:nvSpPr>
        <p:spPr>
          <a:xfrm>
            <a:off x="649798" y="3429000"/>
            <a:ext cx="4839185" cy="1936285"/>
          </a:xfrm>
          <a:prstGeom prst="rect">
            <a:avLst/>
          </a:prstGeom>
        </p:spPr>
        <p:txBody>
          <a:bodyPr vert="horz" lIns="91440" tIns="45720" rIns="91440" bIns="45720" rtlCol="0" anchor="t">
            <a:noAutofit/>
          </a:bodyPr>
          <a:lstStyle>
            <a:lvl1pPr algn="l">
              <a:lnSpc>
                <a:spcPts val="3000"/>
              </a:lnSpc>
              <a:defRPr sz="2400">
                <a:solidFill>
                  <a:schemeClr val="tx2"/>
                </a:solidFill>
              </a:defRPr>
            </a:lvl1pPr>
          </a:lstStyle>
          <a:p>
            <a:r>
              <a:rPr lang="en-US" dirty="0"/>
              <a:t>Insert Title and Company Here</a:t>
            </a:r>
          </a:p>
        </p:txBody>
      </p:sp>
      <p:pic>
        <p:nvPicPr>
          <p:cNvPr id="8" name="Picture 7">
            <a:extLst>
              <a:ext uri="{FF2B5EF4-FFF2-40B4-BE49-F238E27FC236}">
                <a16:creationId xmlns:a16="http://schemas.microsoft.com/office/drawing/2014/main" id="{89FC04BC-FB76-6045-8C59-C30BA8E0C885}"/>
              </a:ext>
            </a:extLst>
          </p:cNvPr>
          <p:cNvPicPr>
            <a:picLocks noChangeAspect="1"/>
          </p:cNvPicPr>
          <p:nvPr userDrawn="1"/>
        </p:nvPicPr>
        <p:blipFill>
          <a:blip r:embed="rId2"/>
          <a:srcRect/>
          <a:stretch/>
        </p:blipFill>
        <p:spPr>
          <a:xfrm>
            <a:off x="-15499" y="5871627"/>
            <a:ext cx="12240721" cy="990945"/>
          </a:xfrm>
          <a:prstGeom prst="rect">
            <a:avLst/>
          </a:prstGeom>
        </p:spPr>
      </p:pic>
      <p:sp>
        <p:nvSpPr>
          <p:cNvPr id="10" name="Text Placeholder 15">
            <a:extLst>
              <a:ext uri="{FF2B5EF4-FFF2-40B4-BE49-F238E27FC236}">
                <a16:creationId xmlns:a16="http://schemas.microsoft.com/office/drawing/2014/main" id="{39657245-D355-5A40-938C-3593BA73ED62}"/>
              </a:ext>
            </a:extLst>
          </p:cNvPr>
          <p:cNvSpPr>
            <a:spLocks noGrp="1"/>
          </p:cNvSpPr>
          <p:nvPr>
            <p:ph type="body" sz="quarter" idx="11" hasCustomPrompt="1"/>
          </p:nvPr>
        </p:nvSpPr>
        <p:spPr>
          <a:xfrm>
            <a:off x="649798" y="441933"/>
            <a:ext cx="4838700" cy="434975"/>
          </a:xfrm>
          <a:prstGeom prst="rect">
            <a:avLst/>
          </a:prstGeom>
        </p:spPr>
        <p:txBody>
          <a:bodyPr/>
          <a:lstStyle>
            <a:lvl1pPr marL="0" indent="0" algn="l">
              <a:buNone/>
              <a:defRPr sz="2000" b="1" i="0" spc="100" baseline="0">
                <a:solidFill>
                  <a:schemeClr val="tx2"/>
                </a:solidFill>
                <a:latin typeface="News Gothic MT" panose="020B0503020103020203" pitchFamily="34" charset="0"/>
              </a:defRPr>
            </a:lvl1pPr>
            <a:lvl2pPr marL="457200" indent="0">
              <a:buNone/>
              <a:defRPr sz="2000">
                <a:solidFill>
                  <a:schemeClr val="bg1"/>
                </a:solidFill>
                <a:latin typeface="News Gothic MT" panose="020B0503020103020203" pitchFamily="34" charset="0"/>
              </a:defRPr>
            </a:lvl2pPr>
            <a:lvl3pPr marL="914400" indent="0">
              <a:buNone/>
              <a:defRPr sz="2000">
                <a:solidFill>
                  <a:schemeClr val="bg1"/>
                </a:solidFill>
                <a:latin typeface="News Gothic MT" panose="020B0503020103020203" pitchFamily="34" charset="0"/>
              </a:defRPr>
            </a:lvl3pPr>
            <a:lvl4pPr marL="1371600" indent="0">
              <a:buNone/>
              <a:defRPr sz="2000">
                <a:solidFill>
                  <a:schemeClr val="bg1"/>
                </a:solidFill>
                <a:latin typeface="News Gothic MT" panose="020B0503020103020203" pitchFamily="34" charset="0"/>
              </a:defRPr>
            </a:lvl4pPr>
            <a:lvl5pPr marL="1828800" indent="0">
              <a:buNone/>
              <a:defRPr sz="2000">
                <a:solidFill>
                  <a:schemeClr val="bg1"/>
                </a:solidFill>
                <a:latin typeface="News Gothic MT" panose="020B0503020103020203" pitchFamily="34" charset="0"/>
              </a:defRPr>
            </a:lvl5pPr>
          </a:lstStyle>
          <a:p>
            <a:pPr lvl="0"/>
            <a:r>
              <a:rPr lang="en-US" dirty="0"/>
              <a:t>INTRODUCING</a:t>
            </a:r>
          </a:p>
        </p:txBody>
      </p:sp>
      <p:sp>
        <p:nvSpPr>
          <p:cNvPr id="3" name="Picture Placeholder 2">
            <a:extLst>
              <a:ext uri="{FF2B5EF4-FFF2-40B4-BE49-F238E27FC236}">
                <a16:creationId xmlns:a16="http://schemas.microsoft.com/office/drawing/2014/main" id="{D4A5AC34-41A2-6B45-8AEE-D8D28818BD69}"/>
              </a:ext>
            </a:extLst>
          </p:cNvPr>
          <p:cNvSpPr>
            <a:spLocks noGrp="1"/>
          </p:cNvSpPr>
          <p:nvPr>
            <p:ph type="pic" sz="quarter" idx="12" hasCustomPrompt="1"/>
          </p:nvPr>
        </p:nvSpPr>
        <p:spPr>
          <a:xfrm>
            <a:off x="6096000" y="441932"/>
            <a:ext cx="6096000" cy="64160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Insert Image</a:t>
            </a:r>
          </a:p>
        </p:txBody>
      </p:sp>
    </p:spTree>
    <p:extLst>
      <p:ext uri="{BB962C8B-B14F-4D97-AF65-F5344CB8AC3E}">
        <p14:creationId xmlns:p14="http://schemas.microsoft.com/office/powerpoint/2010/main" val="221090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esenter Title (No Photo) 1">
    <p:bg>
      <p:bgPr>
        <a:solidFill>
          <a:schemeClr val="bg1">
            <a:alpha val="8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BA7B07-F999-8F48-8BF1-EFD921CB69F8}"/>
              </a:ext>
            </a:extLst>
          </p:cNvPr>
          <p:cNvPicPr>
            <a:picLocks noChangeAspect="1"/>
          </p:cNvPicPr>
          <p:nvPr userDrawn="1"/>
        </p:nvPicPr>
        <p:blipFill>
          <a:blip r:embed="rId2"/>
          <a:srcRect/>
          <a:stretch/>
        </p:blipFill>
        <p:spPr>
          <a:xfrm>
            <a:off x="-7749" y="1460396"/>
            <a:ext cx="12207498" cy="5412223"/>
          </a:xfrm>
          <a:prstGeom prst="rect">
            <a:avLst/>
          </a:prstGeom>
        </p:spPr>
      </p:pic>
      <p:sp>
        <p:nvSpPr>
          <p:cNvPr id="6" name="Text Placeholder 8">
            <a:extLst>
              <a:ext uri="{FF2B5EF4-FFF2-40B4-BE49-F238E27FC236}">
                <a16:creationId xmlns:a16="http://schemas.microsoft.com/office/drawing/2014/main" id="{5A38F630-4FFF-214B-BD42-9F2696D23936}"/>
              </a:ext>
            </a:extLst>
          </p:cNvPr>
          <p:cNvSpPr>
            <a:spLocks noGrp="1"/>
          </p:cNvSpPr>
          <p:nvPr>
            <p:ph type="body" sz="quarter" idx="10" hasCustomPrompt="1"/>
          </p:nvPr>
        </p:nvSpPr>
        <p:spPr>
          <a:xfrm>
            <a:off x="1810647" y="3002796"/>
            <a:ext cx="8572053" cy="852407"/>
          </a:xfrm>
          <a:prstGeom prst="rect">
            <a:avLst/>
          </a:prstGeom>
        </p:spPr>
        <p:txBody>
          <a:bodyPr/>
          <a:lstStyle>
            <a:lvl1pPr marL="0" indent="0" algn="ctr">
              <a:lnSpc>
                <a:spcPts val="5000"/>
              </a:lnSpc>
              <a:buNone/>
              <a:defRPr sz="4400" b="1">
                <a:solidFill>
                  <a:schemeClr val="tx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Name Here</a:t>
            </a:r>
          </a:p>
        </p:txBody>
      </p:sp>
      <p:sp>
        <p:nvSpPr>
          <p:cNvPr id="7" name="Title Placeholder 1">
            <a:extLst>
              <a:ext uri="{FF2B5EF4-FFF2-40B4-BE49-F238E27FC236}">
                <a16:creationId xmlns:a16="http://schemas.microsoft.com/office/drawing/2014/main" id="{7B91CEA8-A606-E645-8BB6-A9637E77B2BD}"/>
              </a:ext>
            </a:extLst>
          </p:cNvPr>
          <p:cNvSpPr>
            <a:spLocks noGrp="1"/>
          </p:cNvSpPr>
          <p:nvPr>
            <p:ph type="title" hasCustomPrompt="1"/>
          </p:nvPr>
        </p:nvSpPr>
        <p:spPr>
          <a:xfrm>
            <a:off x="1809785" y="4003125"/>
            <a:ext cx="8572912" cy="1936285"/>
          </a:xfrm>
          <a:prstGeom prst="rect">
            <a:avLst/>
          </a:prstGeom>
        </p:spPr>
        <p:txBody>
          <a:bodyPr vert="horz" lIns="91440" tIns="45720" rIns="91440" bIns="45720" rtlCol="0" anchor="t">
            <a:noAutofit/>
          </a:bodyPr>
          <a:lstStyle>
            <a:lvl1pPr algn="ctr">
              <a:lnSpc>
                <a:spcPts val="3000"/>
              </a:lnSpc>
              <a:defRPr sz="2400">
                <a:solidFill>
                  <a:schemeClr val="tx2"/>
                </a:solidFill>
              </a:defRPr>
            </a:lvl1pPr>
          </a:lstStyle>
          <a:p>
            <a:r>
              <a:rPr lang="en-US" dirty="0"/>
              <a:t>Insert Title and Company Here</a:t>
            </a:r>
          </a:p>
        </p:txBody>
      </p:sp>
      <p:sp>
        <p:nvSpPr>
          <p:cNvPr id="10" name="Text Placeholder 15">
            <a:extLst>
              <a:ext uri="{FF2B5EF4-FFF2-40B4-BE49-F238E27FC236}">
                <a16:creationId xmlns:a16="http://schemas.microsoft.com/office/drawing/2014/main" id="{39657245-D355-5A40-938C-3593BA73ED62}"/>
              </a:ext>
            </a:extLst>
          </p:cNvPr>
          <p:cNvSpPr>
            <a:spLocks noGrp="1"/>
          </p:cNvSpPr>
          <p:nvPr>
            <p:ph type="body" sz="quarter" idx="11" hasCustomPrompt="1"/>
          </p:nvPr>
        </p:nvSpPr>
        <p:spPr>
          <a:xfrm>
            <a:off x="1809973" y="748108"/>
            <a:ext cx="8572053" cy="434975"/>
          </a:xfrm>
          <a:prstGeom prst="rect">
            <a:avLst/>
          </a:prstGeom>
        </p:spPr>
        <p:txBody>
          <a:bodyPr/>
          <a:lstStyle>
            <a:lvl1pPr marL="0" indent="0" algn="ctr">
              <a:buNone/>
              <a:defRPr sz="2000" b="1" i="0" spc="100" baseline="0">
                <a:solidFill>
                  <a:schemeClr val="tx2"/>
                </a:solidFill>
                <a:latin typeface="News Gothic MT" panose="020B0503020103020203" pitchFamily="34" charset="0"/>
              </a:defRPr>
            </a:lvl1pPr>
            <a:lvl2pPr marL="457200" indent="0">
              <a:buNone/>
              <a:defRPr sz="2000">
                <a:solidFill>
                  <a:schemeClr val="bg1"/>
                </a:solidFill>
                <a:latin typeface="News Gothic MT" panose="020B0503020103020203" pitchFamily="34" charset="0"/>
              </a:defRPr>
            </a:lvl2pPr>
            <a:lvl3pPr marL="914400" indent="0">
              <a:buNone/>
              <a:defRPr sz="2000">
                <a:solidFill>
                  <a:schemeClr val="bg1"/>
                </a:solidFill>
                <a:latin typeface="News Gothic MT" panose="020B0503020103020203" pitchFamily="34" charset="0"/>
              </a:defRPr>
            </a:lvl3pPr>
            <a:lvl4pPr marL="1371600" indent="0">
              <a:buNone/>
              <a:defRPr sz="2000">
                <a:solidFill>
                  <a:schemeClr val="bg1"/>
                </a:solidFill>
                <a:latin typeface="News Gothic MT" panose="020B0503020103020203" pitchFamily="34" charset="0"/>
              </a:defRPr>
            </a:lvl4pPr>
            <a:lvl5pPr marL="1828800" indent="0">
              <a:buNone/>
              <a:defRPr sz="2000">
                <a:solidFill>
                  <a:schemeClr val="bg1"/>
                </a:solidFill>
                <a:latin typeface="News Gothic MT" panose="020B0503020103020203" pitchFamily="34" charset="0"/>
              </a:defRPr>
            </a:lvl5pPr>
          </a:lstStyle>
          <a:p>
            <a:pPr lvl="0"/>
            <a:r>
              <a:rPr lang="en-US" dirty="0"/>
              <a:t>INTRODUCING</a:t>
            </a:r>
          </a:p>
        </p:txBody>
      </p:sp>
    </p:spTree>
    <p:extLst>
      <p:ext uri="{BB962C8B-B14F-4D97-AF65-F5344CB8AC3E}">
        <p14:creationId xmlns:p14="http://schemas.microsoft.com/office/powerpoint/2010/main" val="350222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esenter Title (No Photo) 2">
    <p:bg>
      <p:bgPr>
        <a:solidFill>
          <a:schemeClr val="bg1">
            <a:alpha val="8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BA7B07-F999-8F48-8BF1-EFD921CB69F8}"/>
              </a:ext>
            </a:extLst>
          </p:cNvPr>
          <p:cNvPicPr>
            <a:picLocks noChangeAspect="1"/>
          </p:cNvPicPr>
          <p:nvPr userDrawn="1"/>
        </p:nvPicPr>
        <p:blipFill>
          <a:blip r:embed="rId2"/>
          <a:srcRect/>
          <a:stretch/>
        </p:blipFill>
        <p:spPr>
          <a:xfrm>
            <a:off x="-87568" y="1460395"/>
            <a:ext cx="12367883" cy="5483329"/>
          </a:xfrm>
          <a:prstGeom prst="rect">
            <a:avLst/>
          </a:prstGeom>
        </p:spPr>
      </p:pic>
      <p:sp>
        <p:nvSpPr>
          <p:cNvPr id="6" name="Text Placeholder 8">
            <a:extLst>
              <a:ext uri="{FF2B5EF4-FFF2-40B4-BE49-F238E27FC236}">
                <a16:creationId xmlns:a16="http://schemas.microsoft.com/office/drawing/2014/main" id="{5A38F630-4FFF-214B-BD42-9F2696D23936}"/>
              </a:ext>
            </a:extLst>
          </p:cNvPr>
          <p:cNvSpPr>
            <a:spLocks noGrp="1"/>
          </p:cNvSpPr>
          <p:nvPr>
            <p:ph type="body" sz="quarter" idx="10" hasCustomPrompt="1"/>
          </p:nvPr>
        </p:nvSpPr>
        <p:spPr>
          <a:xfrm>
            <a:off x="1810647" y="3002796"/>
            <a:ext cx="8572053" cy="852407"/>
          </a:xfrm>
          <a:prstGeom prst="rect">
            <a:avLst/>
          </a:prstGeom>
        </p:spPr>
        <p:txBody>
          <a:bodyPr/>
          <a:lstStyle>
            <a:lvl1pPr marL="0" indent="0" algn="ctr">
              <a:lnSpc>
                <a:spcPts val="5000"/>
              </a:lnSpc>
              <a:buNone/>
              <a:defRPr sz="4400" b="1">
                <a:solidFill>
                  <a:schemeClr val="bg1"/>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Name Here</a:t>
            </a:r>
          </a:p>
        </p:txBody>
      </p:sp>
      <p:sp>
        <p:nvSpPr>
          <p:cNvPr id="7" name="Title Placeholder 1">
            <a:extLst>
              <a:ext uri="{FF2B5EF4-FFF2-40B4-BE49-F238E27FC236}">
                <a16:creationId xmlns:a16="http://schemas.microsoft.com/office/drawing/2014/main" id="{7B91CEA8-A606-E645-8BB6-A9637E77B2BD}"/>
              </a:ext>
            </a:extLst>
          </p:cNvPr>
          <p:cNvSpPr>
            <a:spLocks noGrp="1"/>
          </p:cNvSpPr>
          <p:nvPr>
            <p:ph type="title" hasCustomPrompt="1"/>
          </p:nvPr>
        </p:nvSpPr>
        <p:spPr>
          <a:xfrm>
            <a:off x="1809785" y="4003125"/>
            <a:ext cx="8572912" cy="1936285"/>
          </a:xfrm>
          <a:prstGeom prst="rect">
            <a:avLst/>
          </a:prstGeom>
        </p:spPr>
        <p:txBody>
          <a:bodyPr vert="horz" lIns="91440" tIns="45720" rIns="91440" bIns="45720" rtlCol="0" anchor="t">
            <a:noAutofit/>
          </a:bodyPr>
          <a:lstStyle>
            <a:lvl1pPr algn="ctr">
              <a:lnSpc>
                <a:spcPts val="3000"/>
              </a:lnSpc>
              <a:defRPr sz="2400">
                <a:solidFill>
                  <a:schemeClr val="bg2"/>
                </a:solidFill>
              </a:defRPr>
            </a:lvl1pPr>
          </a:lstStyle>
          <a:p>
            <a:r>
              <a:rPr lang="en-US" dirty="0"/>
              <a:t>Insert Title and Company Here</a:t>
            </a:r>
          </a:p>
        </p:txBody>
      </p:sp>
      <p:sp>
        <p:nvSpPr>
          <p:cNvPr id="10" name="Text Placeholder 15">
            <a:extLst>
              <a:ext uri="{FF2B5EF4-FFF2-40B4-BE49-F238E27FC236}">
                <a16:creationId xmlns:a16="http://schemas.microsoft.com/office/drawing/2014/main" id="{39657245-D355-5A40-938C-3593BA73ED62}"/>
              </a:ext>
            </a:extLst>
          </p:cNvPr>
          <p:cNvSpPr>
            <a:spLocks noGrp="1"/>
          </p:cNvSpPr>
          <p:nvPr>
            <p:ph type="body" sz="quarter" idx="11" hasCustomPrompt="1"/>
          </p:nvPr>
        </p:nvSpPr>
        <p:spPr>
          <a:xfrm>
            <a:off x="1809973" y="748108"/>
            <a:ext cx="8572053" cy="434975"/>
          </a:xfrm>
          <a:prstGeom prst="rect">
            <a:avLst/>
          </a:prstGeom>
        </p:spPr>
        <p:txBody>
          <a:bodyPr/>
          <a:lstStyle>
            <a:lvl1pPr marL="0" indent="0" algn="ctr">
              <a:buNone/>
              <a:defRPr sz="2000" b="1" i="0" spc="100" baseline="0">
                <a:solidFill>
                  <a:schemeClr val="bg2"/>
                </a:solidFill>
                <a:latin typeface="News Gothic MT" panose="020B0503020103020203" pitchFamily="34" charset="0"/>
              </a:defRPr>
            </a:lvl1pPr>
            <a:lvl2pPr marL="457200" indent="0">
              <a:buNone/>
              <a:defRPr sz="2000">
                <a:solidFill>
                  <a:schemeClr val="bg1"/>
                </a:solidFill>
                <a:latin typeface="News Gothic MT" panose="020B0503020103020203" pitchFamily="34" charset="0"/>
              </a:defRPr>
            </a:lvl2pPr>
            <a:lvl3pPr marL="914400" indent="0">
              <a:buNone/>
              <a:defRPr sz="2000">
                <a:solidFill>
                  <a:schemeClr val="bg1"/>
                </a:solidFill>
                <a:latin typeface="News Gothic MT" panose="020B0503020103020203" pitchFamily="34" charset="0"/>
              </a:defRPr>
            </a:lvl3pPr>
            <a:lvl4pPr marL="1371600" indent="0">
              <a:buNone/>
              <a:defRPr sz="2000">
                <a:solidFill>
                  <a:schemeClr val="bg1"/>
                </a:solidFill>
                <a:latin typeface="News Gothic MT" panose="020B0503020103020203" pitchFamily="34" charset="0"/>
              </a:defRPr>
            </a:lvl4pPr>
            <a:lvl5pPr marL="1828800" indent="0">
              <a:buNone/>
              <a:defRPr sz="2000">
                <a:solidFill>
                  <a:schemeClr val="bg1"/>
                </a:solidFill>
                <a:latin typeface="News Gothic MT" panose="020B0503020103020203" pitchFamily="34" charset="0"/>
              </a:defRPr>
            </a:lvl5pPr>
          </a:lstStyle>
          <a:p>
            <a:pPr lvl="0"/>
            <a:r>
              <a:rPr lang="en-US" dirty="0"/>
              <a:t>INTRODUCING</a:t>
            </a:r>
          </a:p>
        </p:txBody>
      </p:sp>
    </p:spTree>
    <p:extLst>
      <p:ext uri="{BB962C8B-B14F-4D97-AF65-F5344CB8AC3E}">
        <p14:creationId xmlns:p14="http://schemas.microsoft.com/office/powerpoint/2010/main" val="8698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file 1 person">
    <p:bg>
      <p:bgPr>
        <a:solidFill>
          <a:schemeClr val="bg1">
            <a:alpha val="8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4D4D31-78B0-EC48-955D-C05D862C9A59}"/>
              </a:ext>
            </a:extLst>
          </p:cNvPr>
          <p:cNvPicPr>
            <a:picLocks noChangeAspect="1"/>
          </p:cNvPicPr>
          <p:nvPr userDrawn="1"/>
        </p:nvPicPr>
        <p:blipFill>
          <a:blip r:embed="rId2"/>
          <a:stretch>
            <a:fillRect/>
          </a:stretch>
        </p:blipFill>
        <p:spPr>
          <a:xfrm>
            <a:off x="-57152" y="3654711"/>
            <a:ext cx="12328250" cy="3231863"/>
          </a:xfrm>
          <a:prstGeom prst="rect">
            <a:avLst/>
          </a:prstGeom>
        </p:spPr>
      </p:pic>
      <p:sp>
        <p:nvSpPr>
          <p:cNvPr id="3" name="Picture Placeholder 2">
            <a:extLst>
              <a:ext uri="{FF2B5EF4-FFF2-40B4-BE49-F238E27FC236}">
                <a16:creationId xmlns:a16="http://schemas.microsoft.com/office/drawing/2014/main" id="{D4A5AC34-41A2-6B45-8AEE-D8D28818BD69}"/>
              </a:ext>
            </a:extLst>
          </p:cNvPr>
          <p:cNvSpPr>
            <a:spLocks noGrp="1"/>
          </p:cNvSpPr>
          <p:nvPr>
            <p:ph type="pic" sz="quarter" idx="12" hasCustomPrompt="1"/>
          </p:nvPr>
        </p:nvSpPr>
        <p:spPr>
          <a:xfrm>
            <a:off x="3814024" y="1379896"/>
            <a:ext cx="4563951" cy="3824462"/>
          </a:xfrm>
          <a:prstGeom prst="rect">
            <a:avLst/>
          </a:prstGeom>
        </p:spPr>
        <p:txBody>
          <a:bodyPr/>
          <a:lstStyle/>
          <a:p>
            <a:r>
              <a:rPr lang="en-US" dirty="0"/>
              <a:t>  </a:t>
            </a:r>
          </a:p>
        </p:txBody>
      </p:sp>
      <p:sp>
        <p:nvSpPr>
          <p:cNvPr id="12" name="Text Placeholder 8">
            <a:extLst>
              <a:ext uri="{FF2B5EF4-FFF2-40B4-BE49-F238E27FC236}">
                <a16:creationId xmlns:a16="http://schemas.microsoft.com/office/drawing/2014/main" id="{73C79C00-AAE3-9D4E-857E-C9C8B89DD36F}"/>
              </a:ext>
            </a:extLst>
          </p:cNvPr>
          <p:cNvSpPr>
            <a:spLocks noGrp="1"/>
          </p:cNvSpPr>
          <p:nvPr>
            <p:ph type="body" sz="quarter" idx="10" hasCustomPrompt="1"/>
          </p:nvPr>
        </p:nvSpPr>
        <p:spPr>
          <a:xfrm>
            <a:off x="1023938" y="441933"/>
            <a:ext cx="10186337" cy="610121"/>
          </a:xfrm>
          <a:prstGeom prst="rect">
            <a:avLst/>
          </a:prstGeom>
        </p:spPr>
        <p:txBody>
          <a:bodyPr/>
          <a:lstStyle>
            <a:lvl1pPr marL="0" indent="0" algn="ctr">
              <a:lnSpc>
                <a:spcPts val="5000"/>
              </a:lnSpc>
              <a:buNone/>
              <a:defRPr sz="4400" b="1">
                <a:solidFill>
                  <a:schemeClr val="tx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For Consideration</a:t>
            </a:r>
          </a:p>
        </p:txBody>
      </p:sp>
      <p:sp>
        <p:nvSpPr>
          <p:cNvPr id="4" name="Text Placeholder 3">
            <a:extLst>
              <a:ext uri="{FF2B5EF4-FFF2-40B4-BE49-F238E27FC236}">
                <a16:creationId xmlns:a16="http://schemas.microsoft.com/office/drawing/2014/main" id="{86BD2F41-BF19-DB4E-B8B3-C194D45CC53F}"/>
              </a:ext>
            </a:extLst>
          </p:cNvPr>
          <p:cNvSpPr>
            <a:spLocks noGrp="1"/>
          </p:cNvSpPr>
          <p:nvPr>
            <p:ph type="body" sz="quarter" idx="14" hasCustomPrompt="1"/>
          </p:nvPr>
        </p:nvSpPr>
        <p:spPr>
          <a:xfrm>
            <a:off x="3814024" y="5891249"/>
            <a:ext cx="4563950" cy="468978"/>
          </a:xfrm>
          <a:prstGeom prst="rect">
            <a:avLst/>
          </a:prstGeom>
        </p:spPr>
        <p:txBody>
          <a:bodyPr/>
          <a:lstStyle>
            <a:lvl1pPr marL="0" indent="0">
              <a:buNone/>
              <a:defRPr sz="2400" b="0" i="0">
                <a:latin typeface="News Gothic MT" panose="020B0503020103020203" pitchFamily="34" charset="0"/>
              </a:defRPr>
            </a:lvl1pPr>
          </a:lstStyle>
          <a:p>
            <a:pPr algn="ctr"/>
            <a:r>
              <a:rPr lang="en-US" dirty="0">
                <a:solidFill>
                  <a:schemeClr val="tx2"/>
                </a:solidFill>
              </a:rPr>
              <a:t>Title, Company</a:t>
            </a:r>
          </a:p>
        </p:txBody>
      </p:sp>
      <p:sp>
        <p:nvSpPr>
          <p:cNvPr id="9" name="Text Placeholder 3">
            <a:extLst>
              <a:ext uri="{FF2B5EF4-FFF2-40B4-BE49-F238E27FC236}">
                <a16:creationId xmlns:a16="http://schemas.microsoft.com/office/drawing/2014/main" id="{95F3B664-8369-9142-8E6E-93FFF559DC01}"/>
              </a:ext>
            </a:extLst>
          </p:cNvPr>
          <p:cNvSpPr>
            <a:spLocks noGrp="1"/>
          </p:cNvSpPr>
          <p:nvPr>
            <p:ph type="body" sz="quarter" idx="15" hasCustomPrompt="1"/>
          </p:nvPr>
        </p:nvSpPr>
        <p:spPr>
          <a:xfrm>
            <a:off x="3814024" y="5330213"/>
            <a:ext cx="4563950" cy="468979"/>
          </a:xfrm>
          <a:prstGeom prst="rect">
            <a:avLst/>
          </a:prstGeom>
        </p:spPr>
        <p:txBody>
          <a:bodyPr/>
          <a:lstStyle>
            <a:lvl1pPr marL="0" indent="0">
              <a:buNone/>
              <a:defRPr sz="2400" b="1" i="0">
                <a:latin typeface="News Gothic MT" panose="020B0503020103020203" pitchFamily="34" charset="0"/>
              </a:defRPr>
            </a:lvl1pPr>
          </a:lstStyle>
          <a:p>
            <a:pPr algn="ctr"/>
            <a:r>
              <a:rPr lang="en-US" dirty="0">
                <a:solidFill>
                  <a:schemeClr val="tx2"/>
                </a:solidFill>
              </a:rPr>
              <a:t>First Name, Last Name</a:t>
            </a:r>
          </a:p>
        </p:txBody>
      </p:sp>
    </p:spTree>
    <p:extLst>
      <p:ext uri="{BB962C8B-B14F-4D97-AF65-F5344CB8AC3E}">
        <p14:creationId xmlns:p14="http://schemas.microsoft.com/office/powerpoint/2010/main" val="374605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file 2 people">
    <p:bg>
      <p:bgPr>
        <a:solidFill>
          <a:schemeClr val="bg1">
            <a:alpha val="8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4D4D31-78B0-EC48-955D-C05D862C9A59}"/>
              </a:ext>
            </a:extLst>
          </p:cNvPr>
          <p:cNvPicPr>
            <a:picLocks noChangeAspect="1"/>
          </p:cNvPicPr>
          <p:nvPr userDrawn="1"/>
        </p:nvPicPr>
        <p:blipFill>
          <a:blip r:embed="rId2"/>
          <a:stretch>
            <a:fillRect/>
          </a:stretch>
        </p:blipFill>
        <p:spPr>
          <a:xfrm>
            <a:off x="-57152" y="3654711"/>
            <a:ext cx="12328250" cy="3231863"/>
          </a:xfrm>
          <a:prstGeom prst="rect">
            <a:avLst/>
          </a:prstGeom>
        </p:spPr>
      </p:pic>
      <p:sp>
        <p:nvSpPr>
          <p:cNvPr id="7" name="Title Placeholder 1">
            <a:extLst>
              <a:ext uri="{FF2B5EF4-FFF2-40B4-BE49-F238E27FC236}">
                <a16:creationId xmlns:a16="http://schemas.microsoft.com/office/drawing/2014/main" id="{7B91CEA8-A606-E645-8BB6-A9637E77B2BD}"/>
              </a:ext>
            </a:extLst>
          </p:cNvPr>
          <p:cNvSpPr>
            <a:spLocks noGrp="1"/>
          </p:cNvSpPr>
          <p:nvPr>
            <p:ph type="title" hasCustomPrompt="1"/>
          </p:nvPr>
        </p:nvSpPr>
        <p:spPr>
          <a:xfrm>
            <a:off x="5715617" y="441932"/>
            <a:ext cx="5722132" cy="1169892"/>
          </a:xfrm>
          <a:prstGeom prst="rect">
            <a:avLst/>
          </a:prstGeom>
        </p:spPr>
        <p:txBody>
          <a:bodyPr vert="horz" lIns="91440" tIns="45720" rIns="91440" bIns="45720" rtlCol="0" anchor="t">
            <a:noAutofit/>
          </a:bodyPr>
          <a:lstStyle>
            <a:lvl1pPr algn="l">
              <a:lnSpc>
                <a:spcPts val="3000"/>
              </a:lnSpc>
              <a:defRPr sz="2400">
                <a:solidFill>
                  <a:schemeClr val="accent2"/>
                </a:solidFill>
              </a:defRPr>
            </a:lvl1pPr>
          </a:lstStyle>
          <a:p>
            <a:r>
              <a:rPr lang="en-US" dirty="0"/>
              <a:t>Insert secondary information here</a:t>
            </a:r>
          </a:p>
        </p:txBody>
      </p:sp>
      <p:sp>
        <p:nvSpPr>
          <p:cNvPr id="3" name="Picture Placeholder 2">
            <a:extLst>
              <a:ext uri="{FF2B5EF4-FFF2-40B4-BE49-F238E27FC236}">
                <a16:creationId xmlns:a16="http://schemas.microsoft.com/office/drawing/2014/main" id="{D4A5AC34-41A2-6B45-8AEE-D8D28818BD69}"/>
              </a:ext>
            </a:extLst>
          </p:cNvPr>
          <p:cNvSpPr>
            <a:spLocks noGrp="1"/>
          </p:cNvSpPr>
          <p:nvPr>
            <p:ph type="pic" sz="quarter" idx="12" hasCustomPrompt="1"/>
          </p:nvPr>
        </p:nvSpPr>
        <p:spPr>
          <a:xfrm>
            <a:off x="1023787" y="2054158"/>
            <a:ext cx="3846837" cy="3122401"/>
          </a:xfrm>
          <a:prstGeom prst="rect">
            <a:avLst/>
          </a:prstGeom>
        </p:spPr>
        <p:txBody>
          <a:bodyPr/>
          <a:lstStyle/>
          <a:p>
            <a:r>
              <a:rPr lang="en-US" dirty="0"/>
              <a:t>  </a:t>
            </a:r>
          </a:p>
        </p:txBody>
      </p:sp>
      <p:sp>
        <p:nvSpPr>
          <p:cNvPr id="12" name="Text Placeholder 8">
            <a:extLst>
              <a:ext uri="{FF2B5EF4-FFF2-40B4-BE49-F238E27FC236}">
                <a16:creationId xmlns:a16="http://schemas.microsoft.com/office/drawing/2014/main" id="{73C79C00-AAE3-9D4E-857E-C9C8B89DD36F}"/>
              </a:ext>
            </a:extLst>
          </p:cNvPr>
          <p:cNvSpPr>
            <a:spLocks noGrp="1"/>
          </p:cNvSpPr>
          <p:nvPr>
            <p:ph type="body" sz="quarter" idx="10" hasCustomPrompt="1"/>
          </p:nvPr>
        </p:nvSpPr>
        <p:spPr>
          <a:xfrm>
            <a:off x="1023788" y="441933"/>
            <a:ext cx="3846835" cy="1394458"/>
          </a:xfrm>
          <a:prstGeom prst="rect">
            <a:avLst/>
          </a:prstGeom>
        </p:spPr>
        <p:txBody>
          <a:bodyPr/>
          <a:lstStyle>
            <a:lvl1pPr marL="0" indent="0">
              <a:lnSpc>
                <a:spcPts val="5000"/>
              </a:lnSpc>
              <a:buNone/>
              <a:defRPr sz="4400" b="1">
                <a:solidFill>
                  <a:schemeClr val="tx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Meet the Team</a:t>
            </a:r>
          </a:p>
        </p:txBody>
      </p:sp>
      <p:sp>
        <p:nvSpPr>
          <p:cNvPr id="13" name="Picture Placeholder 2">
            <a:extLst>
              <a:ext uri="{FF2B5EF4-FFF2-40B4-BE49-F238E27FC236}">
                <a16:creationId xmlns:a16="http://schemas.microsoft.com/office/drawing/2014/main" id="{62298227-C377-0745-8D46-DEA38B563761}"/>
              </a:ext>
            </a:extLst>
          </p:cNvPr>
          <p:cNvSpPr>
            <a:spLocks noGrp="1"/>
          </p:cNvSpPr>
          <p:nvPr>
            <p:ph type="pic" sz="quarter" idx="13" hasCustomPrompt="1"/>
          </p:nvPr>
        </p:nvSpPr>
        <p:spPr>
          <a:xfrm>
            <a:off x="5715617" y="2054158"/>
            <a:ext cx="3846837" cy="3122401"/>
          </a:xfrm>
          <a:prstGeom prst="rect">
            <a:avLst/>
          </a:prstGeom>
        </p:spPr>
        <p:txBody>
          <a:bodyPr/>
          <a:lstStyle/>
          <a:p>
            <a:r>
              <a:rPr lang="en-US" dirty="0"/>
              <a:t>  </a:t>
            </a:r>
          </a:p>
        </p:txBody>
      </p:sp>
      <p:sp>
        <p:nvSpPr>
          <p:cNvPr id="4" name="Text Placeholder 3">
            <a:extLst>
              <a:ext uri="{FF2B5EF4-FFF2-40B4-BE49-F238E27FC236}">
                <a16:creationId xmlns:a16="http://schemas.microsoft.com/office/drawing/2014/main" id="{86BD2F41-BF19-DB4E-B8B3-C194D45CC53F}"/>
              </a:ext>
            </a:extLst>
          </p:cNvPr>
          <p:cNvSpPr>
            <a:spLocks noGrp="1"/>
          </p:cNvSpPr>
          <p:nvPr>
            <p:ph type="body" sz="quarter" idx="14" hasCustomPrompt="1"/>
          </p:nvPr>
        </p:nvSpPr>
        <p:spPr>
          <a:xfrm>
            <a:off x="1023938" y="5394326"/>
            <a:ext cx="3846512" cy="364052"/>
          </a:xfrm>
          <a:prstGeom prst="rect">
            <a:avLst/>
          </a:prstGeom>
        </p:spPr>
        <p:txBody>
          <a:bodyPr/>
          <a:lstStyle>
            <a:lvl1pPr marL="0" indent="0">
              <a:buNone/>
              <a:defRPr sz="2400" b="1">
                <a:latin typeface="News Gothic MT" panose="020B0503020103020203" pitchFamily="34" charset="0"/>
              </a:defRPr>
            </a:lvl1pPr>
          </a:lstStyle>
          <a:p>
            <a:pPr algn="ctr"/>
            <a:r>
              <a:rPr lang="en-US" dirty="0">
                <a:solidFill>
                  <a:schemeClr val="tx2"/>
                </a:solidFill>
              </a:rPr>
              <a:t>First Name, Last Name, </a:t>
            </a:r>
          </a:p>
        </p:txBody>
      </p:sp>
      <p:sp>
        <p:nvSpPr>
          <p:cNvPr id="9" name="Text Placeholder 3">
            <a:extLst>
              <a:ext uri="{FF2B5EF4-FFF2-40B4-BE49-F238E27FC236}">
                <a16:creationId xmlns:a16="http://schemas.microsoft.com/office/drawing/2014/main" id="{9733A912-911A-164C-AD4F-D21E78FB69EF}"/>
              </a:ext>
            </a:extLst>
          </p:cNvPr>
          <p:cNvSpPr>
            <a:spLocks noGrp="1"/>
          </p:cNvSpPr>
          <p:nvPr>
            <p:ph type="body" sz="quarter" idx="15" hasCustomPrompt="1"/>
          </p:nvPr>
        </p:nvSpPr>
        <p:spPr>
          <a:xfrm>
            <a:off x="1023938" y="5812715"/>
            <a:ext cx="3846512" cy="364052"/>
          </a:xfrm>
          <a:prstGeom prst="rect">
            <a:avLst/>
          </a:prstGeom>
        </p:spPr>
        <p:txBody>
          <a:bodyPr/>
          <a:lstStyle>
            <a:lvl1pPr marL="0" indent="0">
              <a:buNone/>
              <a:defRPr sz="2400" b="0" i="0">
                <a:latin typeface="News Gothic MT" panose="020B0503020103020203" pitchFamily="34" charset="0"/>
              </a:defRPr>
            </a:lvl1pPr>
          </a:lstStyle>
          <a:p>
            <a:pPr algn="ctr"/>
            <a:r>
              <a:rPr lang="en-US" dirty="0">
                <a:solidFill>
                  <a:schemeClr val="tx2"/>
                </a:solidFill>
              </a:rPr>
              <a:t>Title, Company</a:t>
            </a:r>
          </a:p>
        </p:txBody>
      </p:sp>
      <p:sp>
        <p:nvSpPr>
          <p:cNvPr id="10" name="Text Placeholder 3">
            <a:extLst>
              <a:ext uri="{FF2B5EF4-FFF2-40B4-BE49-F238E27FC236}">
                <a16:creationId xmlns:a16="http://schemas.microsoft.com/office/drawing/2014/main" id="{C167E600-BD5E-6447-8137-BA2A7DB1609D}"/>
              </a:ext>
            </a:extLst>
          </p:cNvPr>
          <p:cNvSpPr>
            <a:spLocks noGrp="1"/>
          </p:cNvSpPr>
          <p:nvPr>
            <p:ph type="body" sz="quarter" idx="16" hasCustomPrompt="1"/>
          </p:nvPr>
        </p:nvSpPr>
        <p:spPr>
          <a:xfrm>
            <a:off x="5700640" y="5394326"/>
            <a:ext cx="3846512" cy="364052"/>
          </a:xfrm>
          <a:prstGeom prst="rect">
            <a:avLst/>
          </a:prstGeom>
        </p:spPr>
        <p:txBody>
          <a:bodyPr/>
          <a:lstStyle>
            <a:lvl1pPr marL="0" indent="0">
              <a:buNone/>
              <a:defRPr sz="2400" b="1">
                <a:latin typeface="News Gothic MT" panose="020B0503020103020203" pitchFamily="34" charset="0"/>
              </a:defRPr>
            </a:lvl1pPr>
          </a:lstStyle>
          <a:p>
            <a:pPr algn="ctr"/>
            <a:r>
              <a:rPr lang="en-US" dirty="0">
                <a:solidFill>
                  <a:schemeClr val="tx2"/>
                </a:solidFill>
              </a:rPr>
              <a:t>First Name, Last Name, </a:t>
            </a:r>
          </a:p>
        </p:txBody>
      </p:sp>
      <p:sp>
        <p:nvSpPr>
          <p:cNvPr id="15" name="Text Placeholder 3">
            <a:extLst>
              <a:ext uri="{FF2B5EF4-FFF2-40B4-BE49-F238E27FC236}">
                <a16:creationId xmlns:a16="http://schemas.microsoft.com/office/drawing/2014/main" id="{D52BF324-2889-6449-95E9-2313D1423125}"/>
              </a:ext>
            </a:extLst>
          </p:cNvPr>
          <p:cNvSpPr>
            <a:spLocks noGrp="1"/>
          </p:cNvSpPr>
          <p:nvPr>
            <p:ph type="body" sz="quarter" idx="17" hasCustomPrompt="1"/>
          </p:nvPr>
        </p:nvSpPr>
        <p:spPr>
          <a:xfrm>
            <a:off x="5700640" y="5812715"/>
            <a:ext cx="3846512" cy="364052"/>
          </a:xfrm>
          <a:prstGeom prst="rect">
            <a:avLst/>
          </a:prstGeom>
        </p:spPr>
        <p:txBody>
          <a:bodyPr/>
          <a:lstStyle>
            <a:lvl1pPr marL="0" indent="0">
              <a:buNone/>
              <a:defRPr sz="2400" b="0" i="0">
                <a:latin typeface="News Gothic MT" panose="020B0503020103020203" pitchFamily="34" charset="0"/>
              </a:defRPr>
            </a:lvl1pPr>
          </a:lstStyle>
          <a:p>
            <a:pPr algn="ctr"/>
            <a:r>
              <a:rPr lang="en-US" dirty="0">
                <a:solidFill>
                  <a:schemeClr val="tx2"/>
                </a:solidFill>
              </a:rPr>
              <a:t>Title, Company</a:t>
            </a:r>
          </a:p>
        </p:txBody>
      </p:sp>
    </p:spTree>
    <p:extLst>
      <p:ext uri="{BB962C8B-B14F-4D97-AF65-F5344CB8AC3E}">
        <p14:creationId xmlns:p14="http://schemas.microsoft.com/office/powerpoint/2010/main" val="119127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file 3 people">
    <p:bg>
      <p:bgPr>
        <a:solidFill>
          <a:schemeClr val="bg1">
            <a:alpha val="80000"/>
          </a:schemeClr>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6BA34C0-EE6C-694E-8294-0EBFAF92DAF3}"/>
              </a:ext>
            </a:extLst>
          </p:cNvPr>
          <p:cNvPicPr>
            <a:picLocks noChangeAspect="1"/>
          </p:cNvPicPr>
          <p:nvPr userDrawn="1"/>
        </p:nvPicPr>
        <p:blipFill>
          <a:blip r:embed="rId2"/>
          <a:stretch>
            <a:fillRect/>
          </a:stretch>
        </p:blipFill>
        <p:spPr>
          <a:xfrm>
            <a:off x="-57152" y="3654711"/>
            <a:ext cx="12328250" cy="3231863"/>
          </a:xfrm>
          <a:prstGeom prst="rect">
            <a:avLst/>
          </a:prstGeom>
        </p:spPr>
      </p:pic>
      <p:sp>
        <p:nvSpPr>
          <p:cNvPr id="7" name="Title Placeholder 1">
            <a:extLst>
              <a:ext uri="{FF2B5EF4-FFF2-40B4-BE49-F238E27FC236}">
                <a16:creationId xmlns:a16="http://schemas.microsoft.com/office/drawing/2014/main" id="{7B91CEA8-A606-E645-8BB6-A9637E77B2BD}"/>
              </a:ext>
            </a:extLst>
          </p:cNvPr>
          <p:cNvSpPr>
            <a:spLocks noGrp="1"/>
          </p:cNvSpPr>
          <p:nvPr>
            <p:ph type="title" hasCustomPrompt="1"/>
          </p:nvPr>
        </p:nvSpPr>
        <p:spPr>
          <a:xfrm>
            <a:off x="6095327" y="441932"/>
            <a:ext cx="5072886" cy="766936"/>
          </a:xfrm>
          <a:prstGeom prst="rect">
            <a:avLst/>
          </a:prstGeom>
        </p:spPr>
        <p:txBody>
          <a:bodyPr vert="horz" lIns="91440" tIns="45720" rIns="91440" bIns="45720" rtlCol="0" anchor="t">
            <a:noAutofit/>
          </a:bodyPr>
          <a:lstStyle>
            <a:lvl1pPr algn="l">
              <a:lnSpc>
                <a:spcPts val="3000"/>
              </a:lnSpc>
              <a:defRPr sz="2400">
                <a:solidFill>
                  <a:schemeClr val="accent2"/>
                </a:solidFill>
              </a:defRPr>
            </a:lvl1pPr>
          </a:lstStyle>
          <a:p>
            <a:r>
              <a:rPr lang="en-US" dirty="0"/>
              <a:t>Insert secondary information here</a:t>
            </a:r>
          </a:p>
        </p:txBody>
      </p:sp>
      <p:sp>
        <p:nvSpPr>
          <p:cNvPr id="3" name="Picture Placeholder 2">
            <a:extLst>
              <a:ext uri="{FF2B5EF4-FFF2-40B4-BE49-F238E27FC236}">
                <a16:creationId xmlns:a16="http://schemas.microsoft.com/office/drawing/2014/main" id="{D4A5AC34-41A2-6B45-8AEE-D8D28818BD69}"/>
              </a:ext>
            </a:extLst>
          </p:cNvPr>
          <p:cNvSpPr>
            <a:spLocks noGrp="1"/>
          </p:cNvSpPr>
          <p:nvPr>
            <p:ph type="pic" sz="quarter" idx="12" hasCustomPrompt="1"/>
          </p:nvPr>
        </p:nvSpPr>
        <p:spPr>
          <a:xfrm>
            <a:off x="1023788" y="1755668"/>
            <a:ext cx="2997242" cy="3122401"/>
          </a:xfrm>
          <a:prstGeom prst="rect">
            <a:avLst/>
          </a:prstGeom>
        </p:spPr>
        <p:txBody>
          <a:bodyPr/>
          <a:lstStyle/>
          <a:p>
            <a:r>
              <a:rPr lang="en-US" dirty="0"/>
              <a:t>  </a:t>
            </a:r>
          </a:p>
        </p:txBody>
      </p:sp>
      <p:sp>
        <p:nvSpPr>
          <p:cNvPr id="13" name="Picture Placeholder 2">
            <a:extLst>
              <a:ext uri="{FF2B5EF4-FFF2-40B4-BE49-F238E27FC236}">
                <a16:creationId xmlns:a16="http://schemas.microsoft.com/office/drawing/2014/main" id="{62298227-C377-0745-8D46-DEA38B563761}"/>
              </a:ext>
            </a:extLst>
          </p:cNvPr>
          <p:cNvSpPr>
            <a:spLocks noGrp="1"/>
          </p:cNvSpPr>
          <p:nvPr>
            <p:ph type="pic" sz="quarter" idx="13" hasCustomPrompt="1"/>
          </p:nvPr>
        </p:nvSpPr>
        <p:spPr>
          <a:xfrm>
            <a:off x="4596705" y="1755668"/>
            <a:ext cx="2997242" cy="3122401"/>
          </a:xfrm>
          <a:prstGeom prst="rect">
            <a:avLst/>
          </a:prstGeom>
        </p:spPr>
        <p:txBody>
          <a:bodyPr/>
          <a:lstStyle/>
          <a:p>
            <a:r>
              <a:rPr lang="en-US" dirty="0"/>
              <a:t>  </a:t>
            </a:r>
          </a:p>
        </p:txBody>
      </p:sp>
      <p:sp>
        <p:nvSpPr>
          <p:cNvPr id="14" name="Picture Placeholder 2">
            <a:extLst>
              <a:ext uri="{FF2B5EF4-FFF2-40B4-BE49-F238E27FC236}">
                <a16:creationId xmlns:a16="http://schemas.microsoft.com/office/drawing/2014/main" id="{27B0DCDE-AB0E-E043-A0F0-BA91FB56436E}"/>
              </a:ext>
            </a:extLst>
          </p:cNvPr>
          <p:cNvSpPr>
            <a:spLocks noGrp="1"/>
          </p:cNvSpPr>
          <p:nvPr>
            <p:ph type="pic" sz="quarter" idx="14" hasCustomPrompt="1"/>
          </p:nvPr>
        </p:nvSpPr>
        <p:spPr>
          <a:xfrm>
            <a:off x="8170970" y="1755668"/>
            <a:ext cx="2997242" cy="3122401"/>
          </a:xfrm>
          <a:prstGeom prst="rect">
            <a:avLst/>
          </a:prstGeom>
        </p:spPr>
        <p:txBody>
          <a:bodyPr/>
          <a:lstStyle/>
          <a:p>
            <a:r>
              <a:rPr lang="en-US" dirty="0"/>
              <a:t>  </a:t>
            </a:r>
          </a:p>
        </p:txBody>
      </p:sp>
      <p:sp>
        <p:nvSpPr>
          <p:cNvPr id="15" name="Text Placeholder 3">
            <a:extLst>
              <a:ext uri="{FF2B5EF4-FFF2-40B4-BE49-F238E27FC236}">
                <a16:creationId xmlns:a16="http://schemas.microsoft.com/office/drawing/2014/main" id="{4CBAF20F-861D-014A-942C-D6676BAC7776}"/>
              </a:ext>
            </a:extLst>
          </p:cNvPr>
          <p:cNvSpPr>
            <a:spLocks noGrp="1"/>
          </p:cNvSpPr>
          <p:nvPr>
            <p:ph type="body" sz="quarter" idx="15" hasCustomPrompt="1"/>
          </p:nvPr>
        </p:nvSpPr>
        <p:spPr>
          <a:xfrm>
            <a:off x="1023938" y="5088531"/>
            <a:ext cx="2997092" cy="677075"/>
          </a:xfrm>
          <a:prstGeom prst="rect">
            <a:avLst/>
          </a:prstGeom>
        </p:spPr>
        <p:txBody>
          <a:bodyPr/>
          <a:lstStyle>
            <a:lvl1pPr marL="0" indent="0">
              <a:buNone/>
              <a:defRPr sz="2400" b="1">
                <a:latin typeface="News Gothic MT" panose="020B0503020103020203" pitchFamily="34" charset="0"/>
              </a:defRPr>
            </a:lvl1pPr>
          </a:lstStyle>
          <a:p>
            <a:pPr algn="ctr"/>
            <a:r>
              <a:rPr lang="en-US" dirty="0">
                <a:solidFill>
                  <a:schemeClr val="tx2"/>
                </a:solidFill>
              </a:rPr>
              <a:t>First Name, Last Name, </a:t>
            </a:r>
          </a:p>
        </p:txBody>
      </p:sp>
      <p:sp>
        <p:nvSpPr>
          <p:cNvPr id="16" name="Text Placeholder 3">
            <a:extLst>
              <a:ext uri="{FF2B5EF4-FFF2-40B4-BE49-F238E27FC236}">
                <a16:creationId xmlns:a16="http://schemas.microsoft.com/office/drawing/2014/main" id="{0577F029-9072-FB40-A953-4221430E60E7}"/>
              </a:ext>
            </a:extLst>
          </p:cNvPr>
          <p:cNvSpPr>
            <a:spLocks noGrp="1"/>
          </p:cNvSpPr>
          <p:nvPr>
            <p:ph type="body" sz="quarter" idx="16" hasCustomPrompt="1"/>
          </p:nvPr>
        </p:nvSpPr>
        <p:spPr>
          <a:xfrm>
            <a:off x="1023938" y="5838672"/>
            <a:ext cx="2997092" cy="402891"/>
          </a:xfrm>
          <a:prstGeom prst="rect">
            <a:avLst/>
          </a:prstGeom>
        </p:spPr>
        <p:txBody>
          <a:bodyPr/>
          <a:lstStyle>
            <a:lvl1pPr marL="0" indent="0">
              <a:buNone/>
              <a:defRPr sz="2400" b="0" i="0">
                <a:latin typeface="News Gothic MT" panose="020B0503020103020203" pitchFamily="34" charset="0"/>
              </a:defRPr>
            </a:lvl1pPr>
          </a:lstStyle>
          <a:p>
            <a:pPr algn="ctr"/>
            <a:r>
              <a:rPr lang="en-US" dirty="0">
                <a:solidFill>
                  <a:schemeClr val="tx2"/>
                </a:solidFill>
              </a:rPr>
              <a:t>Title, Company</a:t>
            </a:r>
          </a:p>
        </p:txBody>
      </p:sp>
      <p:sp>
        <p:nvSpPr>
          <p:cNvPr id="17" name="Text Placeholder 3">
            <a:extLst>
              <a:ext uri="{FF2B5EF4-FFF2-40B4-BE49-F238E27FC236}">
                <a16:creationId xmlns:a16="http://schemas.microsoft.com/office/drawing/2014/main" id="{840BE11A-87DA-0745-AC9C-12FD712A40AA}"/>
              </a:ext>
            </a:extLst>
          </p:cNvPr>
          <p:cNvSpPr>
            <a:spLocks noGrp="1"/>
          </p:cNvSpPr>
          <p:nvPr>
            <p:ph type="body" sz="quarter" idx="17" hasCustomPrompt="1"/>
          </p:nvPr>
        </p:nvSpPr>
        <p:spPr>
          <a:xfrm>
            <a:off x="4555895" y="5088531"/>
            <a:ext cx="2997092" cy="677075"/>
          </a:xfrm>
          <a:prstGeom prst="rect">
            <a:avLst/>
          </a:prstGeom>
        </p:spPr>
        <p:txBody>
          <a:bodyPr/>
          <a:lstStyle>
            <a:lvl1pPr marL="0" indent="0">
              <a:buNone/>
              <a:defRPr sz="2400" b="1">
                <a:latin typeface="News Gothic MT" panose="020B0503020103020203" pitchFamily="34" charset="0"/>
              </a:defRPr>
            </a:lvl1pPr>
          </a:lstStyle>
          <a:p>
            <a:pPr algn="ctr"/>
            <a:r>
              <a:rPr lang="en-US" dirty="0">
                <a:solidFill>
                  <a:schemeClr val="tx2"/>
                </a:solidFill>
              </a:rPr>
              <a:t>First Name, Last Name, </a:t>
            </a:r>
          </a:p>
        </p:txBody>
      </p:sp>
      <p:sp>
        <p:nvSpPr>
          <p:cNvPr id="21" name="Text Placeholder 3">
            <a:extLst>
              <a:ext uri="{FF2B5EF4-FFF2-40B4-BE49-F238E27FC236}">
                <a16:creationId xmlns:a16="http://schemas.microsoft.com/office/drawing/2014/main" id="{FBBBC409-5EBE-C44B-922A-92384E041CC5}"/>
              </a:ext>
            </a:extLst>
          </p:cNvPr>
          <p:cNvSpPr>
            <a:spLocks noGrp="1"/>
          </p:cNvSpPr>
          <p:nvPr>
            <p:ph type="body" sz="quarter" idx="18" hasCustomPrompt="1"/>
          </p:nvPr>
        </p:nvSpPr>
        <p:spPr>
          <a:xfrm>
            <a:off x="4555895" y="5838672"/>
            <a:ext cx="2997092" cy="402891"/>
          </a:xfrm>
          <a:prstGeom prst="rect">
            <a:avLst/>
          </a:prstGeom>
        </p:spPr>
        <p:txBody>
          <a:bodyPr/>
          <a:lstStyle>
            <a:lvl1pPr marL="0" indent="0">
              <a:buNone/>
              <a:defRPr sz="2400" b="0" i="0">
                <a:latin typeface="News Gothic MT" panose="020B0503020103020203" pitchFamily="34" charset="0"/>
              </a:defRPr>
            </a:lvl1pPr>
          </a:lstStyle>
          <a:p>
            <a:pPr algn="ctr"/>
            <a:r>
              <a:rPr lang="en-US" dirty="0">
                <a:solidFill>
                  <a:schemeClr val="tx2"/>
                </a:solidFill>
              </a:rPr>
              <a:t>Title, Company</a:t>
            </a:r>
          </a:p>
        </p:txBody>
      </p:sp>
      <p:sp>
        <p:nvSpPr>
          <p:cNvPr id="22" name="Text Placeholder 3">
            <a:extLst>
              <a:ext uri="{FF2B5EF4-FFF2-40B4-BE49-F238E27FC236}">
                <a16:creationId xmlns:a16="http://schemas.microsoft.com/office/drawing/2014/main" id="{F42D8E81-4756-1642-B753-9902D1117FA9}"/>
              </a:ext>
            </a:extLst>
          </p:cNvPr>
          <p:cNvSpPr>
            <a:spLocks noGrp="1"/>
          </p:cNvSpPr>
          <p:nvPr>
            <p:ph type="body" sz="quarter" idx="19" hasCustomPrompt="1"/>
          </p:nvPr>
        </p:nvSpPr>
        <p:spPr>
          <a:xfrm>
            <a:off x="8185574" y="5088531"/>
            <a:ext cx="2997092" cy="677075"/>
          </a:xfrm>
          <a:prstGeom prst="rect">
            <a:avLst/>
          </a:prstGeom>
        </p:spPr>
        <p:txBody>
          <a:bodyPr/>
          <a:lstStyle>
            <a:lvl1pPr marL="0" indent="0">
              <a:buNone/>
              <a:defRPr sz="2400" b="1">
                <a:latin typeface="News Gothic MT" panose="020B0503020103020203" pitchFamily="34" charset="0"/>
              </a:defRPr>
            </a:lvl1pPr>
          </a:lstStyle>
          <a:p>
            <a:pPr algn="ctr"/>
            <a:r>
              <a:rPr lang="en-US" dirty="0">
                <a:solidFill>
                  <a:schemeClr val="tx2"/>
                </a:solidFill>
              </a:rPr>
              <a:t>First Name, Last Name, </a:t>
            </a:r>
          </a:p>
        </p:txBody>
      </p:sp>
      <p:sp>
        <p:nvSpPr>
          <p:cNvPr id="23" name="Text Placeholder 3">
            <a:extLst>
              <a:ext uri="{FF2B5EF4-FFF2-40B4-BE49-F238E27FC236}">
                <a16:creationId xmlns:a16="http://schemas.microsoft.com/office/drawing/2014/main" id="{96C04DD9-8A10-D34C-9B3B-DCE67A4F61EC}"/>
              </a:ext>
            </a:extLst>
          </p:cNvPr>
          <p:cNvSpPr>
            <a:spLocks noGrp="1"/>
          </p:cNvSpPr>
          <p:nvPr>
            <p:ph type="body" sz="quarter" idx="20" hasCustomPrompt="1"/>
          </p:nvPr>
        </p:nvSpPr>
        <p:spPr>
          <a:xfrm>
            <a:off x="8185574" y="5838672"/>
            <a:ext cx="2997092" cy="402891"/>
          </a:xfrm>
          <a:prstGeom prst="rect">
            <a:avLst/>
          </a:prstGeom>
        </p:spPr>
        <p:txBody>
          <a:bodyPr/>
          <a:lstStyle>
            <a:lvl1pPr marL="0" indent="0">
              <a:buNone/>
              <a:defRPr sz="2400" b="0" i="0">
                <a:latin typeface="News Gothic MT" panose="020B0503020103020203" pitchFamily="34" charset="0"/>
              </a:defRPr>
            </a:lvl1pPr>
          </a:lstStyle>
          <a:p>
            <a:pPr algn="ctr"/>
            <a:r>
              <a:rPr lang="en-US" dirty="0">
                <a:solidFill>
                  <a:schemeClr val="tx2"/>
                </a:solidFill>
              </a:rPr>
              <a:t>Title, Company</a:t>
            </a:r>
          </a:p>
        </p:txBody>
      </p:sp>
      <p:sp>
        <p:nvSpPr>
          <p:cNvPr id="19" name="Text Placeholder 8">
            <a:extLst>
              <a:ext uri="{FF2B5EF4-FFF2-40B4-BE49-F238E27FC236}">
                <a16:creationId xmlns:a16="http://schemas.microsoft.com/office/drawing/2014/main" id="{AA012E18-463C-8F49-8928-26074A51141A}"/>
              </a:ext>
            </a:extLst>
          </p:cNvPr>
          <p:cNvSpPr>
            <a:spLocks noGrp="1"/>
          </p:cNvSpPr>
          <p:nvPr>
            <p:ph type="body" sz="quarter" idx="10" hasCustomPrompt="1"/>
          </p:nvPr>
        </p:nvSpPr>
        <p:spPr>
          <a:xfrm>
            <a:off x="1023788" y="441933"/>
            <a:ext cx="4839540" cy="1023899"/>
          </a:xfrm>
          <a:prstGeom prst="rect">
            <a:avLst/>
          </a:prstGeom>
        </p:spPr>
        <p:txBody>
          <a:bodyPr/>
          <a:lstStyle>
            <a:lvl1pPr marL="0" indent="0">
              <a:lnSpc>
                <a:spcPts val="5000"/>
              </a:lnSpc>
              <a:buNone/>
              <a:defRPr sz="4400" b="1">
                <a:solidFill>
                  <a:schemeClr val="tx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Meet the Team</a:t>
            </a:r>
          </a:p>
        </p:txBody>
      </p:sp>
    </p:spTree>
    <p:extLst>
      <p:ext uri="{BB962C8B-B14F-4D97-AF65-F5344CB8AC3E}">
        <p14:creationId xmlns:p14="http://schemas.microsoft.com/office/powerpoint/2010/main" val="53367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file 4 people">
    <p:bg>
      <p:bgPr>
        <a:solidFill>
          <a:schemeClr val="bg1">
            <a:alpha val="8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57E0B7-E3BC-4D43-B73D-C3356FD49871}"/>
              </a:ext>
            </a:extLst>
          </p:cNvPr>
          <p:cNvPicPr>
            <a:picLocks noChangeAspect="1"/>
          </p:cNvPicPr>
          <p:nvPr userDrawn="1"/>
        </p:nvPicPr>
        <p:blipFill>
          <a:blip r:embed="rId2"/>
          <a:stretch>
            <a:fillRect/>
          </a:stretch>
        </p:blipFill>
        <p:spPr>
          <a:xfrm>
            <a:off x="-57152" y="3654711"/>
            <a:ext cx="12328250" cy="3231863"/>
          </a:xfrm>
          <a:prstGeom prst="rect">
            <a:avLst/>
          </a:prstGeom>
        </p:spPr>
      </p:pic>
      <p:sp>
        <p:nvSpPr>
          <p:cNvPr id="7" name="Title Placeholder 1">
            <a:extLst>
              <a:ext uri="{FF2B5EF4-FFF2-40B4-BE49-F238E27FC236}">
                <a16:creationId xmlns:a16="http://schemas.microsoft.com/office/drawing/2014/main" id="{7B91CEA8-A606-E645-8BB6-A9637E77B2BD}"/>
              </a:ext>
            </a:extLst>
          </p:cNvPr>
          <p:cNvSpPr>
            <a:spLocks noGrp="1"/>
          </p:cNvSpPr>
          <p:nvPr>
            <p:ph type="title" hasCustomPrompt="1"/>
          </p:nvPr>
        </p:nvSpPr>
        <p:spPr>
          <a:xfrm>
            <a:off x="6095327" y="441931"/>
            <a:ext cx="5072886" cy="766935"/>
          </a:xfrm>
          <a:prstGeom prst="rect">
            <a:avLst/>
          </a:prstGeom>
        </p:spPr>
        <p:txBody>
          <a:bodyPr vert="horz" lIns="91440" tIns="45720" rIns="91440" bIns="45720" rtlCol="0" anchor="t">
            <a:noAutofit/>
          </a:bodyPr>
          <a:lstStyle>
            <a:lvl1pPr algn="l">
              <a:lnSpc>
                <a:spcPts val="3000"/>
              </a:lnSpc>
              <a:defRPr sz="2400">
                <a:solidFill>
                  <a:schemeClr val="accent2"/>
                </a:solidFill>
              </a:defRPr>
            </a:lvl1pPr>
          </a:lstStyle>
          <a:p>
            <a:r>
              <a:rPr lang="en-US" dirty="0"/>
              <a:t>Insert secondary information here</a:t>
            </a:r>
          </a:p>
        </p:txBody>
      </p:sp>
      <p:sp>
        <p:nvSpPr>
          <p:cNvPr id="3" name="Picture Placeholder 2">
            <a:extLst>
              <a:ext uri="{FF2B5EF4-FFF2-40B4-BE49-F238E27FC236}">
                <a16:creationId xmlns:a16="http://schemas.microsoft.com/office/drawing/2014/main" id="{D4A5AC34-41A2-6B45-8AEE-D8D28818BD69}"/>
              </a:ext>
            </a:extLst>
          </p:cNvPr>
          <p:cNvSpPr>
            <a:spLocks noGrp="1"/>
          </p:cNvSpPr>
          <p:nvPr>
            <p:ph type="pic" sz="quarter" idx="12" hasCustomPrompt="1"/>
          </p:nvPr>
        </p:nvSpPr>
        <p:spPr>
          <a:xfrm>
            <a:off x="698323" y="2088921"/>
            <a:ext cx="2440081" cy="2541974"/>
          </a:xfrm>
          <a:prstGeom prst="rect">
            <a:avLst/>
          </a:prstGeom>
        </p:spPr>
        <p:txBody>
          <a:bodyPr/>
          <a:lstStyle/>
          <a:p>
            <a:r>
              <a:rPr lang="en-US" dirty="0"/>
              <a:t>  </a:t>
            </a:r>
          </a:p>
        </p:txBody>
      </p:sp>
      <p:sp>
        <p:nvSpPr>
          <p:cNvPr id="18" name="Picture Placeholder 2">
            <a:extLst>
              <a:ext uri="{FF2B5EF4-FFF2-40B4-BE49-F238E27FC236}">
                <a16:creationId xmlns:a16="http://schemas.microsoft.com/office/drawing/2014/main" id="{871A6BD7-765D-8A43-A3D7-53E35D3A7296}"/>
              </a:ext>
            </a:extLst>
          </p:cNvPr>
          <p:cNvSpPr>
            <a:spLocks noGrp="1"/>
          </p:cNvSpPr>
          <p:nvPr>
            <p:ph type="pic" sz="quarter" idx="13" hasCustomPrompt="1"/>
          </p:nvPr>
        </p:nvSpPr>
        <p:spPr>
          <a:xfrm>
            <a:off x="3465187" y="2088921"/>
            <a:ext cx="2440081" cy="2541974"/>
          </a:xfrm>
          <a:prstGeom prst="rect">
            <a:avLst/>
          </a:prstGeom>
        </p:spPr>
        <p:txBody>
          <a:bodyPr/>
          <a:lstStyle/>
          <a:p>
            <a:r>
              <a:rPr lang="en-US" dirty="0"/>
              <a:t>  </a:t>
            </a:r>
          </a:p>
        </p:txBody>
      </p:sp>
      <p:sp>
        <p:nvSpPr>
          <p:cNvPr id="20" name="Picture Placeholder 2">
            <a:extLst>
              <a:ext uri="{FF2B5EF4-FFF2-40B4-BE49-F238E27FC236}">
                <a16:creationId xmlns:a16="http://schemas.microsoft.com/office/drawing/2014/main" id="{991714A3-3E9C-694D-BFFB-A7DDDC20F33A}"/>
              </a:ext>
            </a:extLst>
          </p:cNvPr>
          <p:cNvSpPr>
            <a:spLocks noGrp="1"/>
          </p:cNvSpPr>
          <p:nvPr>
            <p:ph type="pic" sz="quarter" idx="14" hasCustomPrompt="1"/>
          </p:nvPr>
        </p:nvSpPr>
        <p:spPr>
          <a:xfrm>
            <a:off x="6232058" y="2088921"/>
            <a:ext cx="2440081" cy="2541974"/>
          </a:xfrm>
          <a:prstGeom prst="rect">
            <a:avLst/>
          </a:prstGeom>
        </p:spPr>
        <p:txBody>
          <a:bodyPr/>
          <a:lstStyle/>
          <a:p>
            <a:r>
              <a:rPr lang="en-US" dirty="0"/>
              <a:t>  </a:t>
            </a:r>
          </a:p>
        </p:txBody>
      </p:sp>
      <p:sp>
        <p:nvSpPr>
          <p:cNvPr id="22" name="Picture Placeholder 2">
            <a:extLst>
              <a:ext uri="{FF2B5EF4-FFF2-40B4-BE49-F238E27FC236}">
                <a16:creationId xmlns:a16="http://schemas.microsoft.com/office/drawing/2014/main" id="{FF59DECF-F3BB-A340-8957-0F55D974DD92}"/>
              </a:ext>
            </a:extLst>
          </p:cNvPr>
          <p:cNvSpPr>
            <a:spLocks noGrp="1"/>
          </p:cNvSpPr>
          <p:nvPr>
            <p:ph type="pic" sz="quarter" idx="15" hasCustomPrompt="1"/>
          </p:nvPr>
        </p:nvSpPr>
        <p:spPr>
          <a:xfrm>
            <a:off x="8998929" y="2088921"/>
            <a:ext cx="2440081" cy="2541974"/>
          </a:xfrm>
          <a:prstGeom prst="rect">
            <a:avLst/>
          </a:prstGeom>
        </p:spPr>
        <p:txBody>
          <a:bodyPr/>
          <a:lstStyle/>
          <a:p>
            <a:r>
              <a:rPr lang="en-US" dirty="0"/>
              <a:t>  </a:t>
            </a:r>
          </a:p>
        </p:txBody>
      </p:sp>
      <p:sp>
        <p:nvSpPr>
          <p:cNvPr id="15" name="Text Placeholder 3">
            <a:extLst>
              <a:ext uri="{FF2B5EF4-FFF2-40B4-BE49-F238E27FC236}">
                <a16:creationId xmlns:a16="http://schemas.microsoft.com/office/drawing/2014/main" id="{7E9D02DA-4FC5-DC44-9C29-9BC4E7028FD8}"/>
              </a:ext>
            </a:extLst>
          </p:cNvPr>
          <p:cNvSpPr>
            <a:spLocks noGrp="1"/>
          </p:cNvSpPr>
          <p:nvPr>
            <p:ph type="body" sz="quarter" idx="16" hasCustomPrompt="1"/>
          </p:nvPr>
        </p:nvSpPr>
        <p:spPr>
          <a:xfrm>
            <a:off x="698323" y="4843680"/>
            <a:ext cx="2440081" cy="677075"/>
          </a:xfrm>
          <a:prstGeom prst="rect">
            <a:avLst/>
          </a:prstGeom>
        </p:spPr>
        <p:txBody>
          <a:bodyPr/>
          <a:lstStyle>
            <a:lvl1pPr marL="0" indent="0">
              <a:buNone/>
              <a:defRPr sz="2400" b="1">
                <a:latin typeface="News Gothic MT" panose="020B0503020103020203" pitchFamily="34" charset="0"/>
              </a:defRPr>
            </a:lvl1pPr>
          </a:lstStyle>
          <a:p>
            <a:pPr algn="ctr"/>
            <a:r>
              <a:rPr lang="en-US" dirty="0">
                <a:solidFill>
                  <a:schemeClr val="tx2"/>
                </a:solidFill>
              </a:rPr>
              <a:t>First Name, Last Name, </a:t>
            </a:r>
          </a:p>
        </p:txBody>
      </p:sp>
      <p:sp>
        <p:nvSpPr>
          <p:cNvPr id="16" name="Text Placeholder 3">
            <a:extLst>
              <a:ext uri="{FF2B5EF4-FFF2-40B4-BE49-F238E27FC236}">
                <a16:creationId xmlns:a16="http://schemas.microsoft.com/office/drawing/2014/main" id="{B996E91C-E766-D24F-9A9B-87B323B763AF}"/>
              </a:ext>
            </a:extLst>
          </p:cNvPr>
          <p:cNvSpPr>
            <a:spLocks noGrp="1"/>
          </p:cNvSpPr>
          <p:nvPr>
            <p:ph type="body" sz="quarter" idx="17" hasCustomPrompt="1"/>
          </p:nvPr>
        </p:nvSpPr>
        <p:spPr>
          <a:xfrm>
            <a:off x="698323" y="5593821"/>
            <a:ext cx="2440081" cy="402891"/>
          </a:xfrm>
          <a:prstGeom prst="rect">
            <a:avLst/>
          </a:prstGeom>
        </p:spPr>
        <p:txBody>
          <a:bodyPr/>
          <a:lstStyle>
            <a:lvl1pPr marL="0" indent="0">
              <a:buNone/>
              <a:defRPr sz="2400" b="0" i="0">
                <a:latin typeface="News Gothic MT" panose="020B0503020103020203" pitchFamily="34" charset="0"/>
              </a:defRPr>
            </a:lvl1pPr>
          </a:lstStyle>
          <a:p>
            <a:pPr algn="ctr"/>
            <a:r>
              <a:rPr lang="en-US" dirty="0">
                <a:solidFill>
                  <a:schemeClr val="tx2"/>
                </a:solidFill>
              </a:rPr>
              <a:t>Title, Company</a:t>
            </a:r>
          </a:p>
        </p:txBody>
      </p:sp>
      <p:sp>
        <p:nvSpPr>
          <p:cNvPr id="19" name="Text Placeholder 3">
            <a:extLst>
              <a:ext uri="{FF2B5EF4-FFF2-40B4-BE49-F238E27FC236}">
                <a16:creationId xmlns:a16="http://schemas.microsoft.com/office/drawing/2014/main" id="{C3A21008-36E7-2448-BDCB-2338B1A7F1B7}"/>
              </a:ext>
            </a:extLst>
          </p:cNvPr>
          <p:cNvSpPr>
            <a:spLocks noGrp="1"/>
          </p:cNvSpPr>
          <p:nvPr>
            <p:ph type="body" sz="quarter" idx="18" hasCustomPrompt="1"/>
          </p:nvPr>
        </p:nvSpPr>
        <p:spPr>
          <a:xfrm>
            <a:off x="3455483" y="4843680"/>
            <a:ext cx="2440081" cy="677075"/>
          </a:xfrm>
          <a:prstGeom prst="rect">
            <a:avLst/>
          </a:prstGeom>
        </p:spPr>
        <p:txBody>
          <a:bodyPr/>
          <a:lstStyle>
            <a:lvl1pPr marL="0" indent="0">
              <a:buNone/>
              <a:defRPr sz="2400" b="1">
                <a:latin typeface="News Gothic MT" panose="020B0503020103020203" pitchFamily="34" charset="0"/>
              </a:defRPr>
            </a:lvl1pPr>
          </a:lstStyle>
          <a:p>
            <a:pPr algn="ctr"/>
            <a:r>
              <a:rPr lang="en-US" dirty="0">
                <a:solidFill>
                  <a:schemeClr val="tx2"/>
                </a:solidFill>
              </a:rPr>
              <a:t>First Name, Last Name, </a:t>
            </a:r>
          </a:p>
        </p:txBody>
      </p:sp>
      <p:sp>
        <p:nvSpPr>
          <p:cNvPr id="21" name="Text Placeholder 3">
            <a:extLst>
              <a:ext uri="{FF2B5EF4-FFF2-40B4-BE49-F238E27FC236}">
                <a16:creationId xmlns:a16="http://schemas.microsoft.com/office/drawing/2014/main" id="{22C72A6C-9D61-BC4F-A066-2DC1081F2457}"/>
              </a:ext>
            </a:extLst>
          </p:cNvPr>
          <p:cNvSpPr>
            <a:spLocks noGrp="1"/>
          </p:cNvSpPr>
          <p:nvPr>
            <p:ph type="body" sz="quarter" idx="19" hasCustomPrompt="1"/>
          </p:nvPr>
        </p:nvSpPr>
        <p:spPr>
          <a:xfrm>
            <a:off x="3455483" y="5593821"/>
            <a:ext cx="2440081" cy="402891"/>
          </a:xfrm>
          <a:prstGeom prst="rect">
            <a:avLst/>
          </a:prstGeom>
        </p:spPr>
        <p:txBody>
          <a:bodyPr/>
          <a:lstStyle>
            <a:lvl1pPr marL="0" indent="0">
              <a:buNone/>
              <a:defRPr sz="2400" b="0" i="0">
                <a:latin typeface="News Gothic MT" panose="020B0503020103020203" pitchFamily="34" charset="0"/>
              </a:defRPr>
            </a:lvl1pPr>
          </a:lstStyle>
          <a:p>
            <a:pPr algn="ctr"/>
            <a:r>
              <a:rPr lang="en-US" dirty="0">
                <a:solidFill>
                  <a:schemeClr val="tx2"/>
                </a:solidFill>
              </a:rPr>
              <a:t>Title, Company</a:t>
            </a:r>
          </a:p>
        </p:txBody>
      </p:sp>
      <p:sp>
        <p:nvSpPr>
          <p:cNvPr id="23" name="Text Placeholder 3">
            <a:extLst>
              <a:ext uri="{FF2B5EF4-FFF2-40B4-BE49-F238E27FC236}">
                <a16:creationId xmlns:a16="http://schemas.microsoft.com/office/drawing/2014/main" id="{2FEC91B1-BD59-2A4A-8457-1202EFBD8F82}"/>
              </a:ext>
            </a:extLst>
          </p:cNvPr>
          <p:cNvSpPr>
            <a:spLocks noGrp="1"/>
          </p:cNvSpPr>
          <p:nvPr>
            <p:ph type="body" sz="quarter" idx="20" hasCustomPrompt="1"/>
          </p:nvPr>
        </p:nvSpPr>
        <p:spPr>
          <a:xfrm>
            <a:off x="6212644" y="4843680"/>
            <a:ext cx="2440081" cy="677075"/>
          </a:xfrm>
          <a:prstGeom prst="rect">
            <a:avLst/>
          </a:prstGeom>
        </p:spPr>
        <p:txBody>
          <a:bodyPr/>
          <a:lstStyle>
            <a:lvl1pPr marL="0" indent="0">
              <a:buNone/>
              <a:defRPr sz="2400" b="1">
                <a:latin typeface="News Gothic MT" panose="020B0503020103020203" pitchFamily="34" charset="0"/>
              </a:defRPr>
            </a:lvl1pPr>
          </a:lstStyle>
          <a:p>
            <a:pPr algn="ctr"/>
            <a:r>
              <a:rPr lang="en-US" dirty="0">
                <a:solidFill>
                  <a:schemeClr val="tx2"/>
                </a:solidFill>
              </a:rPr>
              <a:t>First Name, Last Name, </a:t>
            </a:r>
          </a:p>
        </p:txBody>
      </p:sp>
      <p:sp>
        <p:nvSpPr>
          <p:cNvPr id="26" name="Text Placeholder 3">
            <a:extLst>
              <a:ext uri="{FF2B5EF4-FFF2-40B4-BE49-F238E27FC236}">
                <a16:creationId xmlns:a16="http://schemas.microsoft.com/office/drawing/2014/main" id="{59952D43-4BD0-704B-907E-F97E01A89A02}"/>
              </a:ext>
            </a:extLst>
          </p:cNvPr>
          <p:cNvSpPr>
            <a:spLocks noGrp="1"/>
          </p:cNvSpPr>
          <p:nvPr>
            <p:ph type="body" sz="quarter" idx="21" hasCustomPrompt="1"/>
          </p:nvPr>
        </p:nvSpPr>
        <p:spPr>
          <a:xfrm>
            <a:off x="6212644" y="5593821"/>
            <a:ext cx="2440081" cy="402891"/>
          </a:xfrm>
          <a:prstGeom prst="rect">
            <a:avLst/>
          </a:prstGeom>
        </p:spPr>
        <p:txBody>
          <a:bodyPr/>
          <a:lstStyle>
            <a:lvl1pPr marL="0" indent="0">
              <a:buNone/>
              <a:defRPr sz="2400" b="0" i="0">
                <a:latin typeface="News Gothic MT" panose="020B0503020103020203" pitchFamily="34" charset="0"/>
              </a:defRPr>
            </a:lvl1pPr>
          </a:lstStyle>
          <a:p>
            <a:pPr algn="ctr"/>
            <a:r>
              <a:rPr lang="en-US" dirty="0">
                <a:solidFill>
                  <a:schemeClr val="tx2"/>
                </a:solidFill>
              </a:rPr>
              <a:t>Title, Company</a:t>
            </a:r>
          </a:p>
        </p:txBody>
      </p:sp>
      <p:sp>
        <p:nvSpPr>
          <p:cNvPr id="27" name="Text Placeholder 3">
            <a:extLst>
              <a:ext uri="{FF2B5EF4-FFF2-40B4-BE49-F238E27FC236}">
                <a16:creationId xmlns:a16="http://schemas.microsoft.com/office/drawing/2014/main" id="{C58FC5AE-B353-9844-AE62-DD19F413480A}"/>
              </a:ext>
            </a:extLst>
          </p:cNvPr>
          <p:cNvSpPr>
            <a:spLocks noGrp="1"/>
          </p:cNvSpPr>
          <p:nvPr>
            <p:ph type="body" sz="quarter" idx="22" hasCustomPrompt="1"/>
          </p:nvPr>
        </p:nvSpPr>
        <p:spPr>
          <a:xfrm>
            <a:off x="8997725" y="4843680"/>
            <a:ext cx="2440081" cy="677075"/>
          </a:xfrm>
          <a:prstGeom prst="rect">
            <a:avLst/>
          </a:prstGeom>
        </p:spPr>
        <p:txBody>
          <a:bodyPr/>
          <a:lstStyle>
            <a:lvl1pPr marL="0" indent="0">
              <a:buNone/>
              <a:defRPr sz="2400" b="1">
                <a:latin typeface="News Gothic MT" panose="020B0503020103020203" pitchFamily="34" charset="0"/>
              </a:defRPr>
            </a:lvl1pPr>
          </a:lstStyle>
          <a:p>
            <a:pPr algn="ctr"/>
            <a:r>
              <a:rPr lang="en-US" dirty="0">
                <a:solidFill>
                  <a:schemeClr val="tx2"/>
                </a:solidFill>
              </a:rPr>
              <a:t>First Name, Last Name, </a:t>
            </a:r>
          </a:p>
        </p:txBody>
      </p:sp>
      <p:sp>
        <p:nvSpPr>
          <p:cNvPr id="28" name="Text Placeholder 3">
            <a:extLst>
              <a:ext uri="{FF2B5EF4-FFF2-40B4-BE49-F238E27FC236}">
                <a16:creationId xmlns:a16="http://schemas.microsoft.com/office/drawing/2014/main" id="{07994B07-EAF9-8349-9770-8D029ED1CB3A}"/>
              </a:ext>
            </a:extLst>
          </p:cNvPr>
          <p:cNvSpPr>
            <a:spLocks noGrp="1"/>
          </p:cNvSpPr>
          <p:nvPr>
            <p:ph type="body" sz="quarter" idx="23" hasCustomPrompt="1"/>
          </p:nvPr>
        </p:nvSpPr>
        <p:spPr>
          <a:xfrm>
            <a:off x="8997725" y="5593821"/>
            <a:ext cx="2440081" cy="402891"/>
          </a:xfrm>
          <a:prstGeom prst="rect">
            <a:avLst/>
          </a:prstGeom>
        </p:spPr>
        <p:txBody>
          <a:bodyPr/>
          <a:lstStyle>
            <a:lvl1pPr marL="0" indent="0">
              <a:buNone/>
              <a:defRPr sz="2400" b="0" i="0">
                <a:latin typeface="News Gothic MT" panose="020B0503020103020203" pitchFamily="34" charset="0"/>
              </a:defRPr>
            </a:lvl1pPr>
          </a:lstStyle>
          <a:p>
            <a:pPr algn="ctr"/>
            <a:r>
              <a:rPr lang="en-US" dirty="0">
                <a:solidFill>
                  <a:schemeClr val="tx2"/>
                </a:solidFill>
              </a:rPr>
              <a:t>Title, Company</a:t>
            </a:r>
          </a:p>
        </p:txBody>
      </p:sp>
      <p:sp>
        <p:nvSpPr>
          <p:cNvPr id="17" name="Text Placeholder 8">
            <a:extLst>
              <a:ext uri="{FF2B5EF4-FFF2-40B4-BE49-F238E27FC236}">
                <a16:creationId xmlns:a16="http://schemas.microsoft.com/office/drawing/2014/main" id="{C9484B65-70C8-4F4D-8C33-A4611F6515DE}"/>
              </a:ext>
            </a:extLst>
          </p:cNvPr>
          <p:cNvSpPr>
            <a:spLocks noGrp="1"/>
          </p:cNvSpPr>
          <p:nvPr>
            <p:ph type="body" sz="quarter" idx="24" hasCustomPrompt="1"/>
          </p:nvPr>
        </p:nvSpPr>
        <p:spPr>
          <a:xfrm>
            <a:off x="698323" y="441933"/>
            <a:ext cx="5206945" cy="1394458"/>
          </a:xfrm>
          <a:prstGeom prst="rect">
            <a:avLst/>
          </a:prstGeom>
        </p:spPr>
        <p:txBody>
          <a:bodyPr/>
          <a:lstStyle>
            <a:lvl1pPr marL="0" indent="0">
              <a:lnSpc>
                <a:spcPts val="5000"/>
              </a:lnSpc>
              <a:buNone/>
              <a:defRPr sz="4400" b="1">
                <a:solidFill>
                  <a:schemeClr val="tx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Meet the Team</a:t>
            </a:r>
          </a:p>
        </p:txBody>
      </p:sp>
    </p:spTree>
    <p:extLst>
      <p:ext uri="{BB962C8B-B14F-4D97-AF65-F5344CB8AC3E}">
        <p14:creationId xmlns:p14="http://schemas.microsoft.com/office/powerpoint/2010/main" val="36924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613966-0E61-6B4D-9C99-95DF3AB0220A}"/>
              </a:ext>
            </a:extLst>
          </p:cNvPr>
          <p:cNvPicPr>
            <a:picLocks noChangeAspect="1"/>
          </p:cNvPicPr>
          <p:nvPr userDrawn="1"/>
        </p:nvPicPr>
        <p:blipFill>
          <a:blip r:embed="rId2"/>
          <a:srcRect/>
          <a:stretch/>
        </p:blipFill>
        <p:spPr>
          <a:xfrm>
            <a:off x="-51020" y="5924049"/>
            <a:ext cx="12290439" cy="685978"/>
          </a:xfrm>
          <a:prstGeom prst="rect">
            <a:avLst/>
          </a:prstGeom>
        </p:spPr>
      </p:pic>
      <p:cxnSp>
        <p:nvCxnSpPr>
          <p:cNvPr id="3" name="Straight Connector 2">
            <a:extLst>
              <a:ext uri="{FF2B5EF4-FFF2-40B4-BE49-F238E27FC236}">
                <a16:creationId xmlns:a16="http://schemas.microsoft.com/office/drawing/2014/main" id="{280D2297-1DD5-EB4F-A572-7C3889F553FC}"/>
              </a:ext>
            </a:extLst>
          </p:cNvPr>
          <p:cNvCxnSpPr/>
          <p:nvPr userDrawn="1"/>
        </p:nvCxnSpPr>
        <p:spPr>
          <a:xfrm>
            <a:off x="400050" y="3681277"/>
            <a:ext cx="11379994" cy="0"/>
          </a:xfrm>
          <a:prstGeom prst="line">
            <a:avLst/>
          </a:prstGeom>
          <a:ln w="50800">
            <a:solidFill>
              <a:schemeClr val="bg2"/>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5" name="Text Placeholder 8">
            <a:extLst>
              <a:ext uri="{FF2B5EF4-FFF2-40B4-BE49-F238E27FC236}">
                <a16:creationId xmlns:a16="http://schemas.microsoft.com/office/drawing/2014/main" id="{06AF6EBE-825E-AC43-8F7B-F488B4473108}"/>
              </a:ext>
            </a:extLst>
          </p:cNvPr>
          <p:cNvSpPr>
            <a:spLocks noGrp="1"/>
          </p:cNvSpPr>
          <p:nvPr>
            <p:ph type="body" sz="quarter" idx="10" hasCustomPrompt="1"/>
          </p:nvPr>
        </p:nvSpPr>
        <p:spPr>
          <a:xfrm>
            <a:off x="400050" y="595825"/>
            <a:ext cx="10619379" cy="1186658"/>
          </a:xfrm>
          <a:prstGeom prst="rect">
            <a:avLst/>
          </a:prstGeom>
        </p:spPr>
        <p:txBody>
          <a:bodyPr/>
          <a:lstStyle>
            <a:lvl1pPr marL="0" indent="0">
              <a:lnSpc>
                <a:spcPts val="5000"/>
              </a:lnSpc>
              <a:buNone/>
              <a:defRPr sz="4400" b="1">
                <a:solidFill>
                  <a:schemeClr val="tx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Timeline Title Here</a:t>
            </a:r>
          </a:p>
        </p:txBody>
      </p:sp>
      <p:sp>
        <p:nvSpPr>
          <p:cNvPr id="7" name="Text Placeholder 6">
            <a:extLst>
              <a:ext uri="{FF2B5EF4-FFF2-40B4-BE49-F238E27FC236}">
                <a16:creationId xmlns:a16="http://schemas.microsoft.com/office/drawing/2014/main" id="{C3FA28F9-5278-0A48-BBF7-9B51A44420F0}"/>
              </a:ext>
            </a:extLst>
          </p:cNvPr>
          <p:cNvSpPr>
            <a:spLocks noGrp="1"/>
          </p:cNvSpPr>
          <p:nvPr>
            <p:ph type="body" sz="quarter" idx="11" hasCustomPrompt="1"/>
          </p:nvPr>
        </p:nvSpPr>
        <p:spPr>
          <a:xfrm>
            <a:off x="380048" y="4012357"/>
            <a:ext cx="2203450" cy="432881"/>
          </a:xfrm>
          <a:prstGeom prst="rect">
            <a:avLst/>
          </a:prstGeom>
        </p:spPr>
        <p:txBody>
          <a:bodyPr/>
          <a:lstStyle>
            <a:lvl1pPr marL="0" indent="0" algn="ctr">
              <a:buNone/>
              <a:defRPr sz="2000" b="1" i="0">
                <a:solidFill>
                  <a:schemeClr val="accent1"/>
                </a:solidFill>
                <a:latin typeface="News Gothic MT" panose="020B0503020103020203" pitchFamily="34" charset="0"/>
              </a:defRPr>
            </a:lvl1pPr>
          </a:lstStyle>
          <a:p>
            <a:pPr lvl="0"/>
            <a:r>
              <a:rPr lang="en-US" dirty="0"/>
              <a:t>January 2019</a:t>
            </a:r>
          </a:p>
        </p:txBody>
      </p:sp>
      <p:sp>
        <p:nvSpPr>
          <p:cNvPr id="12" name="Text Placeholder 6">
            <a:extLst>
              <a:ext uri="{FF2B5EF4-FFF2-40B4-BE49-F238E27FC236}">
                <a16:creationId xmlns:a16="http://schemas.microsoft.com/office/drawing/2014/main" id="{189C950C-F182-DA4E-928F-815D6E7DF104}"/>
              </a:ext>
            </a:extLst>
          </p:cNvPr>
          <p:cNvSpPr>
            <a:spLocks noGrp="1"/>
          </p:cNvSpPr>
          <p:nvPr>
            <p:ph type="body" sz="quarter" idx="12" hasCustomPrompt="1"/>
          </p:nvPr>
        </p:nvSpPr>
        <p:spPr>
          <a:xfrm>
            <a:off x="380048" y="4557767"/>
            <a:ext cx="2203450" cy="1016836"/>
          </a:xfrm>
          <a:prstGeom prst="rect">
            <a:avLst/>
          </a:prstGeom>
        </p:spPr>
        <p:txBody>
          <a:bodyPr/>
          <a:lstStyle>
            <a:lvl1pPr marL="0" indent="0" algn="ctr">
              <a:buNone/>
              <a:defRPr sz="2000" b="1" i="0">
                <a:solidFill>
                  <a:schemeClr val="tx2"/>
                </a:solidFill>
                <a:latin typeface="News Gothic MT" panose="020B0503020103020203" pitchFamily="34" charset="0"/>
              </a:defRPr>
            </a:lvl1pPr>
          </a:lstStyle>
          <a:p>
            <a:pPr lvl="0"/>
            <a:r>
              <a:rPr lang="en-US" sz="2000" b="0" dirty="0">
                <a:latin typeface="News Gothic MT" panose="020B0503020103020203" pitchFamily="34" charset="0"/>
              </a:rPr>
              <a:t>Event Title and Description</a:t>
            </a:r>
            <a:endParaRPr lang="en-US" dirty="0"/>
          </a:p>
        </p:txBody>
      </p:sp>
      <p:sp>
        <p:nvSpPr>
          <p:cNvPr id="14" name="Text Placeholder 6">
            <a:extLst>
              <a:ext uri="{FF2B5EF4-FFF2-40B4-BE49-F238E27FC236}">
                <a16:creationId xmlns:a16="http://schemas.microsoft.com/office/drawing/2014/main" id="{DA1F2056-E41D-0545-9E64-B9A326953E30}"/>
              </a:ext>
            </a:extLst>
          </p:cNvPr>
          <p:cNvSpPr>
            <a:spLocks noGrp="1"/>
          </p:cNvSpPr>
          <p:nvPr>
            <p:ph type="body" sz="quarter" idx="13" hasCustomPrompt="1"/>
          </p:nvPr>
        </p:nvSpPr>
        <p:spPr>
          <a:xfrm>
            <a:off x="1902597" y="3040937"/>
            <a:ext cx="2203450" cy="432881"/>
          </a:xfrm>
          <a:prstGeom prst="rect">
            <a:avLst/>
          </a:prstGeom>
        </p:spPr>
        <p:txBody>
          <a:bodyPr/>
          <a:lstStyle>
            <a:lvl1pPr marL="0" indent="0" algn="ctr">
              <a:buNone/>
              <a:defRPr sz="2000" b="1" i="0">
                <a:solidFill>
                  <a:schemeClr val="accent1"/>
                </a:solidFill>
                <a:latin typeface="News Gothic MT" panose="020B0503020103020203" pitchFamily="34" charset="0"/>
              </a:defRPr>
            </a:lvl1pPr>
          </a:lstStyle>
          <a:p>
            <a:pPr lvl="0"/>
            <a:r>
              <a:rPr lang="en-US" dirty="0"/>
              <a:t>January 2019</a:t>
            </a:r>
          </a:p>
        </p:txBody>
      </p:sp>
      <p:sp>
        <p:nvSpPr>
          <p:cNvPr id="16" name="Text Placeholder 6">
            <a:extLst>
              <a:ext uri="{FF2B5EF4-FFF2-40B4-BE49-F238E27FC236}">
                <a16:creationId xmlns:a16="http://schemas.microsoft.com/office/drawing/2014/main" id="{4A10061A-D8F5-374C-9417-D81B705BFF98}"/>
              </a:ext>
            </a:extLst>
          </p:cNvPr>
          <p:cNvSpPr>
            <a:spLocks noGrp="1"/>
          </p:cNvSpPr>
          <p:nvPr>
            <p:ph type="body" sz="quarter" idx="14" hasCustomPrompt="1"/>
          </p:nvPr>
        </p:nvSpPr>
        <p:spPr>
          <a:xfrm>
            <a:off x="1902597" y="1703111"/>
            <a:ext cx="2203450" cy="1196842"/>
          </a:xfrm>
          <a:prstGeom prst="rect">
            <a:avLst/>
          </a:prstGeom>
        </p:spPr>
        <p:txBody>
          <a:bodyPr anchor="b"/>
          <a:lstStyle>
            <a:lvl1pPr marL="0" indent="0" algn="ctr">
              <a:buNone/>
              <a:defRPr sz="2000" b="1" i="0">
                <a:solidFill>
                  <a:schemeClr val="tx2"/>
                </a:solidFill>
                <a:latin typeface="News Gothic MT" panose="020B0503020103020203" pitchFamily="34" charset="0"/>
              </a:defRPr>
            </a:lvl1pPr>
          </a:lstStyle>
          <a:p>
            <a:pPr lvl="0"/>
            <a:r>
              <a:rPr lang="en-US" sz="2000" b="0" dirty="0">
                <a:latin typeface="News Gothic MT" panose="020B0503020103020203" pitchFamily="34" charset="0"/>
              </a:rPr>
              <a:t>Event Title and Description</a:t>
            </a:r>
            <a:endParaRPr lang="en-US" dirty="0"/>
          </a:p>
        </p:txBody>
      </p:sp>
      <p:sp>
        <p:nvSpPr>
          <p:cNvPr id="11" name="Text Placeholder 6">
            <a:extLst>
              <a:ext uri="{FF2B5EF4-FFF2-40B4-BE49-F238E27FC236}">
                <a16:creationId xmlns:a16="http://schemas.microsoft.com/office/drawing/2014/main" id="{F3119E66-48DD-E547-94D9-39E18358FA89}"/>
              </a:ext>
            </a:extLst>
          </p:cNvPr>
          <p:cNvSpPr>
            <a:spLocks noGrp="1"/>
          </p:cNvSpPr>
          <p:nvPr>
            <p:ph type="body" sz="quarter" idx="15" hasCustomPrompt="1"/>
          </p:nvPr>
        </p:nvSpPr>
        <p:spPr>
          <a:xfrm>
            <a:off x="4676277" y="4012357"/>
            <a:ext cx="2203450" cy="432881"/>
          </a:xfrm>
          <a:prstGeom prst="rect">
            <a:avLst/>
          </a:prstGeom>
        </p:spPr>
        <p:txBody>
          <a:bodyPr/>
          <a:lstStyle>
            <a:lvl1pPr marL="0" indent="0" algn="ctr">
              <a:buNone/>
              <a:defRPr sz="2000" b="1" i="0">
                <a:solidFill>
                  <a:schemeClr val="accent1"/>
                </a:solidFill>
                <a:latin typeface="News Gothic MT" panose="020B0503020103020203" pitchFamily="34" charset="0"/>
              </a:defRPr>
            </a:lvl1pPr>
          </a:lstStyle>
          <a:p>
            <a:pPr lvl="0"/>
            <a:r>
              <a:rPr lang="en-US" dirty="0"/>
              <a:t>January 2019</a:t>
            </a:r>
          </a:p>
        </p:txBody>
      </p:sp>
      <p:sp>
        <p:nvSpPr>
          <p:cNvPr id="17" name="Text Placeholder 6">
            <a:extLst>
              <a:ext uri="{FF2B5EF4-FFF2-40B4-BE49-F238E27FC236}">
                <a16:creationId xmlns:a16="http://schemas.microsoft.com/office/drawing/2014/main" id="{03CF2151-8722-D54C-905E-AB50C1C6F805}"/>
              </a:ext>
            </a:extLst>
          </p:cNvPr>
          <p:cNvSpPr>
            <a:spLocks noGrp="1"/>
          </p:cNvSpPr>
          <p:nvPr>
            <p:ph type="body" sz="quarter" idx="16" hasCustomPrompt="1"/>
          </p:nvPr>
        </p:nvSpPr>
        <p:spPr>
          <a:xfrm>
            <a:off x="4676277" y="4557767"/>
            <a:ext cx="2203450" cy="1016836"/>
          </a:xfrm>
          <a:prstGeom prst="rect">
            <a:avLst/>
          </a:prstGeom>
        </p:spPr>
        <p:txBody>
          <a:bodyPr/>
          <a:lstStyle>
            <a:lvl1pPr marL="0" indent="0" algn="ctr">
              <a:buNone/>
              <a:defRPr sz="2000" b="1" i="0">
                <a:solidFill>
                  <a:schemeClr val="tx2"/>
                </a:solidFill>
                <a:latin typeface="News Gothic MT" panose="020B0503020103020203" pitchFamily="34" charset="0"/>
              </a:defRPr>
            </a:lvl1pPr>
          </a:lstStyle>
          <a:p>
            <a:pPr lvl="0"/>
            <a:r>
              <a:rPr lang="en-US" sz="2000" b="0" dirty="0">
                <a:latin typeface="News Gothic MT" panose="020B0503020103020203" pitchFamily="34" charset="0"/>
              </a:rPr>
              <a:t>Event Title and Description</a:t>
            </a:r>
            <a:endParaRPr lang="en-US" dirty="0"/>
          </a:p>
        </p:txBody>
      </p:sp>
      <p:sp>
        <p:nvSpPr>
          <p:cNvPr id="20" name="Text Placeholder 6">
            <a:extLst>
              <a:ext uri="{FF2B5EF4-FFF2-40B4-BE49-F238E27FC236}">
                <a16:creationId xmlns:a16="http://schemas.microsoft.com/office/drawing/2014/main" id="{16769A7F-376A-8B43-B609-19D7B17F7ED2}"/>
              </a:ext>
            </a:extLst>
          </p:cNvPr>
          <p:cNvSpPr>
            <a:spLocks noGrp="1"/>
          </p:cNvSpPr>
          <p:nvPr>
            <p:ph type="body" sz="quarter" idx="19" hasCustomPrompt="1"/>
          </p:nvPr>
        </p:nvSpPr>
        <p:spPr>
          <a:xfrm>
            <a:off x="9560334" y="4012357"/>
            <a:ext cx="2203450" cy="432881"/>
          </a:xfrm>
          <a:prstGeom prst="rect">
            <a:avLst/>
          </a:prstGeom>
        </p:spPr>
        <p:txBody>
          <a:bodyPr/>
          <a:lstStyle>
            <a:lvl1pPr marL="0" indent="0" algn="ctr">
              <a:buNone/>
              <a:defRPr sz="2000" b="1" i="0">
                <a:solidFill>
                  <a:schemeClr val="accent1"/>
                </a:solidFill>
                <a:latin typeface="News Gothic MT" panose="020B0503020103020203" pitchFamily="34" charset="0"/>
              </a:defRPr>
            </a:lvl1pPr>
          </a:lstStyle>
          <a:p>
            <a:pPr lvl="0"/>
            <a:r>
              <a:rPr lang="en-US" dirty="0"/>
              <a:t>January 2019</a:t>
            </a:r>
          </a:p>
        </p:txBody>
      </p:sp>
      <p:sp>
        <p:nvSpPr>
          <p:cNvPr id="21" name="Text Placeholder 6">
            <a:extLst>
              <a:ext uri="{FF2B5EF4-FFF2-40B4-BE49-F238E27FC236}">
                <a16:creationId xmlns:a16="http://schemas.microsoft.com/office/drawing/2014/main" id="{91500E41-0B20-BB46-85D8-10A34527729A}"/>
              </a:ext>
            </a:extLst>
          </p:cNvPr>
          <p:cNvSpPr>
            <a:spLocks noGrp="1"/>
          </p:cNvSpPr>
          <p:nvPr>
            <p:ph type="body" sz="quarter" idx="20" hasCustomPrompt="1"/>
          </p:nvPr>
        </p:nvSpPr>
        <p:spPr>
          <a:xfrm>
            <a:off x="9560334" y="4557767"/>
            <a:ext cx="2203450" cy="1016836"/>
          </a:xfrm>
          <a:prstGeom prst="rect">
            <a:avLst/>
          </a:prstGeom>
        </p:spPr>
        <p:txBody>
          <a:bodyPr/>
          <a:lstStyle>
            <a:lvl1pPr marL="0" indent="0" algn="ctr">
              <a:buNone/>
              <a:defRPr sz="2000" b="1" i="0">
                <a:solidFill>
                  <a:schemeClr val="tx2"/>
                </a:solidFill>
                <a:latin typeface="News Gothic MT" panose="020B0503020103020203" pitchFamily="34" charset="0"/>
              </a:defRPr>
            </a:lvl1pPr>
          </a:lstStyle>
          <a:p>
            <a:pPr lvl="0"/>
            <a:r>
              <a:rPr lang="en-US" sz="2000" b="0" dirty="0">
                <a:latin typeface="News Gothic MT" panose="020B0503020103020203" pitchFamily="34" charset="0"/>
              </a:rPr>
              <a:t>Event Title and Description</a:t>
            </a:r>
            <a:endParaRPr lang="en-US" dirty="0"/>
          </a:p>
        </p:txBody>
      </p:sp>
      <p:sp>
        <p:nvSpPr>
          <p:cNvPr id="22" name="Text Placeholder 6">
            <a:extLst>
              <a:ext uri="{FF2B5EF4-FFF2-40B4-BE49-F238E27FC236}">
                <a16:creationId xmlns:a16="http://schemas.microsoft.com/office/drawing/2014/main" id="{7EBECEFF-9971-FD46-A148-73DDCA557159}"/>
              </a:ext>
            </a:extLst>
          </p:cNvPr>
          <p:cNvSpPr>
            <a:spLocks noGrp="1"/>
          </p:cNvSpPr>
          <p:nvPr>
            <p:ph type="body" sz="quarter" idx="21" hasCustomPrompt="1"/>
          </p:nvPr>
        </p:nvSpPr>
        <p:spPr>
          <a:xfrm>
            <a:off x="7127739" y="3040937"/>
            <a:ext cx="2203450" cy="432881"/>
          </a:xfrm>
          <a:prstGeom prst="rect">
            <a:avLst/>
          </a:prstGeom>
        </p:spPr>
        <p:txBody>
          <a:bodyPr/>
          <a:lstStyle>
            <a:lvl1pPr marL="0" indent="0" algn="ctr">
              <a:buNone/>
              <a:defRPr sz="2000" b="1" i="0">
                <a:solidFill>
                  <a:schemeClr val="accent1"/>
                </a:solidFill>
                <a:latin typeface="News Gothic MT" panose="020B0503020103020203" pitchFamily="34" charset="0"/>
              </a:defRPr>
            </a:lvl1pPr>
          </a:lstStyle>
          <a:p>
            <a:pPr lvl="0"/>
            <a:r>
              <a:rPr lang="en-US" dirty="0"/>
              <a:t>January 2019</a:t>
            </a:r>
          </a:p>
        </p:txBody>
      </p:sp>
      <p:sp>
        <p:nvSpPr>
          <p:cNvPr id="23" name="Text Placeholder 6">
            <a:extLst>
              <a:ext uri="{FF2B5EF4-FFF2-40B4-BE49-F238E27FC236}">
                <a16:creationId xmlns:a16="http://schemas.microsoft.com/office/drawing/2014/main" id="{08814093-EFFB-844E-8F8B-087DC7F23554}"/>
              </a:ext>
            </a:extLst>
          </p:cNvPr>
          <p:cNvSpPr>
            <a:spLocks noGrp="1"/>
          </p:cNvSpPr>
          <p:nvPr>
            <p:ph type="body" sz="quarter" idx="22" hasCustomPrompt="1"/>
          </p:nvPr>
        </p:nvSpPr>
        <p:spPr>
          <a:xfrm>
            <a:off x="7127739" y="1703111"/>
            <a:ext cx="2203450" cy="1196842"/>
          </a:xfrm>
          <a:prstGeom prst="rect">
            <a:avLst/>
          </a:prstGeom>
        </p:spPr>
        <p:txBody>
          <a:bodyPr anchor="b"/>
          <a:lstStyle>
            <a:lvl1pPr marL="0" indent="0" algn="ctr">
              <a:buNone/>
              <a:defRPr sz="2000" b="1" i="0">
                <a:solidFill>
                  <a:schemeClr val="tx2"/>
                </a:solidFill>
                <a:latin typeface="News Gothic MT" panose="020B0503020103020203" pitchFamily="34" charset="0"/>
              </a:defRPr>
            </a:lvl1pPr>
          </a:lstStyle>
          <a:p>
            <a:pPr lvl="0"/>
            <a:r>
              <a:rPr lang="en-US" sz="2000" b="0" dirty="0">
                <a:latin typeface="News Gothic MT" panose="020B0503020103020203" pitchFamily="34" charset="0"/>
              </a:rPr>
              <a:t>Event Title and Description</a:t>
            </a:r>
            <a:endParaRPr lang="en-US" dirty="0"/>
          </a:p>
        </p:txBody>
      </p:sp>
    </p:spTree>
    <p:extLst>
      <p:ext uri="{BB962C8B-B14F-4D97-AF65-F5344CB8AC3E}">
        <p14:creationId xmlns:p14="http://schemas.microsoft.com/office/powerpoint/2010/main" val="193845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 people">
    <p:bg>
      <p:bgPr>
        <a:solidFill>
          <a:schemeClr val="bg1">
            <a:alpha val="80000"/>
          </a:scheme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57E0B7-E3BC-4D43-B73D-C3356FD49871}"/>
              </a:ext>
            </a:extLst>
          </p:cNvPr>
          <p:cNvPicPr>
            <a:picLocks noChangeAspect="1"/>
          </p:cNvPicPr>
          <p:nvPr userDrawn="1"/>
        </p:nvPicPr>
        <p:blipFill>
          <a:blip r:embed="rId2"/>
          <a:stretch>
            <a:fillRect/>
          </a:stretch>
        </p:blipFill>
        <p:spPr>
          <a:xfrm>
            <a:off x="-57152" y="3654711"/>
            <a:ext cx="12328250" cy="3231863"/>
          </a:xfrm>
          <a:prstGeom prst="rect">
            <a:avLst/>
          </a:prstGeom>
        </p:spPr>
      </p:pic>
      <p:sp>
        <p:nvSpPr>
          <p:cNvPr id="7" name="Title Placeholder 1">
            <a:extLst>
              <a:ext uri="{FF2B5EF4-FFF2-40B4-BE49-F238E27FC236}">
                <a16:creationId xmlns:a16="http://schemas.microsoft.com/office/drawing/2014/main" id="{7B91CEA8-A606-E645-8BB6-A9637E77B2BD}"/>
              </a:ext>
            </a:extLst>
          </p:cNvPr>
          <p:cNvSpPr>
            <a:spLocks noGrp="1"/>
          </p:cNvSpPr>
          <p:nvPr>
            <p:ph type="title" hasCustomPrompt="1"/>
          </p:nvPr>
        </p:nvSpPr>
        <p:spPr>
          <a:xfrm>
            <a:off x="6095327" y="441931"/>
            <a:ext cx="5072886" cy="766935"/>
          </a:xfrm>
          <a:prstGeom prst="rect">
            <a:avLst/>
          </a:prstGeom>
        </p:spPr>
        <p:txBody>
          <a:bodyPr vert="horz" lIns="91440" tIns="45720" rIns="91440" bIns="45720" rtlCol="0" anchor="t">
            <a:noAutofit/>
          </a:bodyPr>
          <a:lstStyle>
            <a:lvl1pPr algn="l">
              <a:lnSpc>
                <a:spcPts val="3000"/>
              </a:lnSpc>
              <a:defRPr sz="2400">
                <a:solidFill>
                  <a:schemeClr val="accent2"/>
                </a:solidFill>
              </a:defRPr>
            </a:lvl1pPr>
          </a:lstStyle>
          <a:p>
            <a:r>
              <a:rPr lang="en-US" dirty="0"/>
              <a:t>Insert secondary information here</a:t>
            </a:r>
          </a:p>
        </p:txBody>
      </p:sp>
      <p:sp>
        <p:nvSpPr>
          <p:cNvPr id="3" name="Picture Placeholder 2">
            <a:extLst>
              <a:ext uri="{FF2B5EF4-FFF2-40B4-BE49-F238E27FC236}">
                <a16:creationId xmlns:a16="http://schemas.microsoft.com/office/drawing/2014/main" id="{D4A5AC34-41A2-6B45-8AEE-D8D28818BD69}"/>
              </a:ext>
            </a:extLst>
          </p:cNvPr>
          <p:cNvSpPr>
            <a:spLocks noGrp="1"/>
          </p:cNvSpPr>
          <p:nvPr>
            <p:ph type="pic" sz="quarter" idx="12" hasCustomPrompt="1"/>
          </p:nvPr>
        </p:nvSpPr>
        <p:spPr>
          <a:xfrm>
            <a:off x="698323" y="1533755"/>
            <a:ext cx="1364393" cy="1421367"/>
          </a:xfrm>
          <a:prstGeom prst="rect">
            <a:avLst/>
          </a:prstGeom>
        </p:spPr>
        <p:txBody>
          <a:bodyPr/>
          <a:lstStyle/>
          <a:p>
            <a:r>
              <a:rPr lang="en-US" dirty="0"/>
              <a:t>  </a:t>
            </a:r>
          </a:p>
        </p:txBody>
      </p:sp>
      <p:sp>
        <p:nvSpPr>
          <p:cNvPr id="4" name="Text Placeholder 3">
            <a:extLst>
              <a:ext uri="{FF2B5EF4-FFF2-40B4-BE49-F238E27FC236}">
                <a16:creationId xmlns:a16="http://schemas.microsoft.com/office/drawing/2014/main" id="{5BA14DC6-DF70-7545-A296-5A7F1FCE56DE}"/>
              </a:ext>
            </a:extLst>
          </p:cNvPr>
          <p:cNvSpPr>
            <a:spLocks noGrp="1"/>
          </p:cNvSpPr>
          <p:nvPr>
            <p:ph type="body" sz="quarter" idx="17" hasCustomPrompt="1"/>
          </p:nvPr>
        </p:nvSpPr>
        <p:spPr>
          <a:xfrm>
            <a:off x="2260600" y="1533525"/>
            <a:ext cx="3276600" cy="560521"/>
          </a:xfrm>
          <a:prstGeom prst="rect">
            <a:avLst/>
          </a:prstGeom>
        </p:spPr>
        <p:txBody>
          <a:bodyPr/>
          <a:lstStyle>
            <a:lvl1pPr marL="0" indent="0">
              <a:buFontTx/>
              <a:buNone/>
              <a:defRPr sz="2000" b="1">
                <a:solidFill>
                  <a:schemeClr val="tx2"/>
                </a:solidFill>
                <a:latin typeface="News Gothic MT" panose="020B0503020103020203" pitchFamily="34" charset="0"/>
              </a:defRPr>
            </a:lvl1pPr>
            <a:lvl2pPr marL="457200" indent="0">
              <a:buFontTx/>
              <a:buNone/>
              <a:defRPr sz="2000">
                <a:solidFill>
                  <a:schemeClr val="tx2"/>
                </a:solidFill>
                <a:latin typeface="News Gothic MT" panose="020B0503020103020203" pitchFamily="34" charset="0"/>
              </a:defRPr>
            </a:lvl2pPr>
            <a:lvl3pPr marL="914400" indent="0">
              <a:buFontTx/>
              <a:buNone/>
              <a:defRPr sz="2000">
                <a:solidFill>
                  <a:schemeClr val="tx2"/>
                </a:solidFill>
                <a:latin typeface="News Gothic MT" panose="020B0503020103020203" pitchFamily="34" charset="0"/>
              </a:defRPr>
            </a:lvl3pPr>
            <a:lvl4pPr marL="1371600" indent="0">
              <a:buFontTx/>
              <a:buNone/>
              <a:defRPr sz="2000">
                <a:solidFill>
                  <a:schemeClr val="tx2"/>
                </a:solidFill>
                <a:latin typeface="News Gothic MT" panose="020B0503020103020203" pitchFamily="34" charset="0"/>
              </a:defRPr>
            </a:lvl4pPr>
            <a:lvl5pPr marL="1828800" indent="0">
              <a:buFontTx/>
              <a:buNone/>
              <a:defRPr sz="2000">
                <a:solidFill>
                  <a:schemeClr val="tx2"/>
                </a:solidFill>
                <a:latin typeface="News Gothic MT" panose="020B0503020103020203" pitchFamily="34" charset="0"/>
              </a:defRPr>
            </a:lvl5pPr>
          </a:lstStyle>
          <a:p>
            <a:pPr lvl="0"/>
            <a:r>
              <a:rPr lang="en-US" dirty="0"/>
              <a:t>First Name, Last Name</a:t>
            </a:r>
          </a:p>
        </p:txBody>
      </p:sp>
      <p:sp>
        <p:nvSpPr>
          <p:cNvPr id="9" name="Picture Placeholder 2">
            <a:extLst>
              <a:ext uri="{FF2B5EF4-FFF2-40B4-BE49-F238E27FC236}">
                <a16:creationId xmlns:a16="http://schemas.microsoft.com/office/drawing/2014/main" id="{04C64B24-A2AE-4041-88F0-5211F22235D8}"/>
              </a:ext>
            </a:extLst>
          </p:cNvPr>
          <p:cNvSpPr>
            <a:spLocks noGrp="1"/>
          </p:cNvSpPr>
          <p:nvPr>
            <p:ph type="pic" sz="quarter" idx="18" hasCustomPrompt="1"/>
          </p:nvPr>
        </p:nvSpPr>
        <p:spPr>
          <a:xfrm>
            <a:off x="698323" y="3206611"/>
            <a:ext cx="1364393" cy="1421367"/>
          </a:xfrm>
          <a:prstGeom prst="rect">
            <a:avLst/>
          </a:prstGeom>
        </p:spPr>
        <p:txBody>
          <a:bodyPr/>
          <a:lstStyle/>
          <a:p>
            <a:r>
              <a:rPr lang="en-US" dirty="0"/>
              <a:t>  </a:t>
            </a:r>
          </a:p>
        </p:txBody>
      </p:sp>
      <p:sp>
        <p:nvSpPr>
          <p:cNvPr id="11" name="Picture Placeholder 2">
            <a:extLst>
              <a:ext uri="{FF2B5EF4-FFF2-40B4-BE49-F238E27FC236}">
                <a16:creationId xmlns:a16="http://schemas.microsoft.com/office/drawing/2014/main" id="{ECEA4988-E19C-2146-A0BF-A8CBFD7C102F}"/>
              </a:ext>
            </a:extLst>
          </p:cNvPr>
          <p:cNvSpPr>
            <a:spLocks noGrp="1"/>
          </p:cNvSpPr>
          <p:nvPr>
            <p:ph type="pic" sz="quarter" idx="20" hasCustomPrompt="1"/>
          </p:nvPr>
        </p:nvSpPr>
        <p:spPr>
          <a:xfrm>
            <a:off x="698323" y="4872384"/>
            <a:ext cx="1364393" cy="1421367"/>
          </a:xfrm>
          <a:prstGeom prst="rect">
            <a:avLst/>
          </a:prstGeom>
        </p:spPr>
        <p:txBody>
          <a:bodyPr/>
          <a:lstStyle/>
          <a:p>
            <a:r>
              <a:rPr lang="en-US" dirty="0"/>
              <a:t>  </a:t>
            </a:r>
          </a:p>
        </p:txBody>
      </p:sp>
      <p:sp>
        <p:nvSpPr>
          <p:cNvPr id="16" name="Picture Placeholder 2">
            <a:extLst>
              <a:ext uri="{FF2B5EF4-FFF2-40B4-BE49-F238E27FC236}">
                <a16:creationId xmlns:a16="http://schemas.microsoft.com/office/drawing/2014/main" id="{518B8D69-BD78-2E46-9B29-B6C75A6491D2}"/>
              </a:ext>
            </a:extLst>
          </p:cNvPr>
          <p:cNvSpPr>
            <a:spLocks noGrp="1"/>
          </p:cNvSpPr>
          <p:nvPr>
            <p:ph type="pic" sz="quarter" idx="22" hasCustomPrompt="1"/>
          </p:nvPr>
        </p:nvSpPr>
        <p:spPr>
          <a:xfrm>
            <a:off x="6092575" y="1533755"/>
            <a:ext cx="1364393" cy="1421367"/>
          </a:xfrm>
          <a:prstGeom prst="rect">
            <a:avLst/>
          </a:prstGeom>
        </p:spPr>
        <p:txBody>
          <a:bodyPr/>
          <a:lstStyle/>
          <a:p>
            <a:r>
              <a:rPr lang="en-US" dirty="0"/>
              <a:t>  </a:t>
            </a:r>
          </a:p>
        </p:txBody>
      </p:sp>
      <p:sp>
        <p:nvSpPr>
          <p:cNvPr id="18" name="Picture Placeholder 2">
            <a:extLst>
              <a:ext uri="{FF2B5EF4-FFF2-40B4-BE49-F238E27FC236}">
                <a16:creationId xmlns:a16="http://schemas.microsoft.com/office/drawing/2014/main" id="{9FEF779F-77A8-9B4F-A75D-F8BADAE07063}"/>
              </a:ext>
            </a:extLst>
          </p:cNvPr>
          <p:cNvSpPr>
            <a:spLocks noGrp="1"/>
          </p:cNvSpPr>
          <p:nvPr>
            <p:ph type="pic" sz="quarter" idx="24" hasCustomPrompt="1"/>
          </p:nvPr>
        </p:nvSpPr>
        <p:spPr>
          <a:xfrm>
            <a:off x="6092575" y="3206611"/>
            <a:ext cx="1364393" cy="1421367"/>
          </a:xfrm>
          <a:prstGeom prst="rect">
            <a:avLst/>
          </a:prstGeom>
        </p:spPr>
        <p:txBody>
          <a:bodyPr/>
          <a:lstStyle/>
          <a:p>
            <a:r>
              <a:rPr lang="en-US" dirty="0"/>
              <a:t>  </a:t>
            </a:r>
          </a:p>
        </p:txBody>
      </p:sp>
      <p:sp>
        <p:nvSpPr>
          <p:cNvPr id="20" name="Picture Placeholder 2">
            <a:extLst>
              <a:ext uri="{FF2B5EF4-FFF2-40B4-BE49-F238E27FC236}">
                <a16:creationId xmlns:a16="http://schemas.microsoft.com/office/drawing/2014/main" id="{236B3F68-CC3B-024C-98AB-E47615B37BE4}"/>
              </a:ext>
            </a:extLst>
          </p:cNvPr>
          <p:cNvSpPr>
            <a:spLocks noGrp="1"/>
          </p:cNvSpPr>
          <p:nvPr>
            <p:ph type="pic" sz="quarter" idx="26" hasCustomPrompt="1"/>
          </p:nvPr>
        </p:nvSpPr>
        <p:spPr>
          <a:xfrm>
            <a:off x="6092575" y="4872384"/>
            <a:ext cx="1364393" cy="1421367"/>
          </a:xfrm>
          <a:prstGeom prst="rect">
            <a:avLst/>
          </a:prstGeom>
        </p:spPr>
        <p:txBody>
          <a:bodyPr/>
          <a:lstStyle/>
          <a:p>
            <a:r>
              <a:rPr lang="en-US" dirty="0"/>
              <a:t>  </a:t>
            </a:r>
          </a:p>
        </p:txBody>
      </p:sp>
      <p:sp>
        <p:nvSpPr>
          <p:cNvPr id="22" name="Text Placeholder 3">
            <a:extLst>
              <a:ext uri="{FF2B5EF4-FFF2-40B4-BE49-F238E27FC236}">
                <a16:creationId xmlns:a16="http://schemas.microsoft.com/office/drawing/2014/main" id="{7D21751A-C1C0-5740-84D6-860B2D13B2EF}"/>
              </a:ext>
            </a:extLst>
          </p:cNvPr>
          <p:cNvSpPr>
            <a:spLocks noGrp="1"/>
          </p:cNvSpPr>
          <p:nvPr>
            <p:ph type="body" sz="quarter" idx="27" hasCustomPrompt="1"/>
          </p:nvPr>
        </p:nvSpPr>
        <p:spPr>
          <a:xfrm>
            <a:off x="2260600" y="2094046"/>
            <a:ext cx="3276600" cy="560521"/>
          </a:xfrm>
          <a:prstGeom prst="rect">
            <a:avLst/>
          </a:prstGeom>
        </p:spPr>
        <p:txBody>
          <a:bodyPr/>
          <a:lstStyle>
            <a:lvl1pPr marL="0" indent="0">
              <a:buFontTx/>
              <a:buNone/>
              <a:defRPr sz="2000" b="0">
                <a:solidFill>
                  <a:schemeClr val="tx2"/>
                </a:solidFill>
                <a:latin typeface="News Gothic MT" panose="020B0503020103020203" pitchFamily="34" charset="0"/>
              </a:defRPr>
            </a:lvl1pPr>
            <a:lvl2pPr marL="457200" indent="0">
              <a:buFontTx/>
              <a:buNone/>
              <a:defRPr sz="2000">
                <a:solidFill>
                  <a:schemeClr val="tx2"/>
                </a:solidFill>
                <a:latin typeface="News Gothic MT" panose="020B0503020103020203" pitchFamily="34" charset="0"/>
              </a:defRPr>
            </a:lvl2pPr>
            <a:lvl3pPr marL="914400" indent="0">
              <a:buFontTx/>
              <a:buNone/>
              <a:defRPr sz="2000">
                <a:solidFill>
                  <a:schemeClr val="tx2"/>
                </a:solidFill>
                <a:latin typeface="News Gothic MT" panose="020B0503020103020203" pitchFamily="34" charset="0"/>
              </a:defRPr>
            </a:lvl3pPr>
            <a:lvl4pPr marL="1371600" indent="0">
              <a:buFontTx/>
              <a:buNone/>
              <a:defRPr sz="2000">
                <a:solidFill>
                  <a:schemeClr val="tx2"/>
                </a:solidFill>
                <a:latin typeface="News Gothic MT" panose="020B0503020103020203" pitchFamily="34" charset="0"/>
              </a:defRPr>
            </a:lvl4pPr>
            <a:lvl5pPr marL="1828800" indent="0">
              <a:buFontTx/>
              <a:buNone/>
              <a:defRPr sz="2000">
                <a:solidFill>
                  <a:schemeClr val="tx2"/>
                </a:solidFill>
                <a:latin typeface="News Gothic MT" panose="020B0503020103020203" pitchFamily="34" charset="0"/>
              </a:defRPr>
            </a:lvl5pPr>
          </a:lstStyle>
          <a:p>
            <a:pPr lvl="0"/>
            <a:r>
              <a:rPr lang="en-US" dirty="0"/>
              <a:t>Title, Company</a:t>
            </a:r>
          </a:p>
        </p:txBody>
      </p:sp>
      <p:sp>
        <p:nvSpPr>
          <p:cNvPr id="23" name="Text Placeholder 3">
            <a:extLst>
              <a:ext uri="{FF2B5EF4-FFF2-40B4-BE49-F238E27FC236}">
                <a16:creationId xmlns:a16="http://schemas.microsoft.com/office/drawing/2014/main" id="{A9F591F5-2B8A-B745-A487-7E8239F16F04}"/>
              </a:ext>
            </a:extLst>
          </p:cNvPr>
          <p:cNvSpPr>
            <a:spLocks noGrp="1"/>
          </p:cNvSpPr>
          <p:nvPr>
            <p:ph type="body" sz="quarter" idx="28" hasCustomPrompt="1"/>
          </p:nvPr>
        </p:nvSpPr>
        <p:spPr>
          <a:xfrm>
            <a:off x="2260600" y="3201781"/>
            <a:ext cx="3276600" cy="560521"/>
          </a:xfrm>
          <a:prstGeom prst="rect">
            <a:avLst/>
          </a:prstGeom>
        </p:spPr>
        <p:txBody>
          <a:bodyPr/>
          <a:lstStyle>
            <a:lvl1pPr marL="0" indent="0">
              <a:buFontTx/>
              <a:buNone/>
              <a:defRPr sz="2000" b="1">
                <a:solidFill>
                  <a:schemeClr val="tx2"/>
                </a:solidFill>
                <a:latin typeface="News Gothic MT" panose="020B0503020103020203" pitchFamily="34" charset="0"/>
              </a:defRPr>
            </a:lvl1pPr>
            <a:lvl2pPr marL="457200" indent="0">
              <a:buFontTx/>
              <a:buNone/>
              <a:defRPr sz="2000">
                <a:solidFill>
                  <a:schemeClr val="tx2"/>
                </a:solidFill>
                <a:latin typeface="News Gothic MT" panose="020B0503020103020203" pitchFamily="34" charset="0"/>
              </a:defRPr>
            </a:lvl2pPr>
            <a:lvl3pPr marL="914400" indent="0">
              <a:buFontTx/>
              <a:buNone/>
              <a:defRPr sz="2000">
                <a:solidFill>
                  <a:schemeClr val="tx2"/>
                </a:solidFill>
                <a:latin typeface="News Gothic MT" panose="020B0503020103020203" pitchFamily="34" charset="0"/>
              </a:defRPr>
            </a:lvl3pPr>
            <a:lvl4pPr marL="1371600" indent="0">
              <a:buFontTx/>
              <a:buNone/>
              <a:defRPr sz="2000">
                <a:solidFill>
                  <a:schemeClr val="tx2"/>
                </a:solidFill>
                <a:latin typeface="News Gothic MT" panose="020B0503020103020203" pitchFamily="34" charset="0"/>
              </a:defRPr>
            </a:lvl4pPr>
            <a:lvl5pPr marL="1828800" indent="0">
              <a:buFontTx/>
              <a:buNone/>
              <a:defRPr sz="2000">
                <a:solidFill>
                  <a:schemeClr val="tx2"/>
                </a:solidFill>
                <a:latin typeface="News Gothic MT" panose="020B0503020103020203" pitchFamily="34" charset="0"/>
              </a:defRPr>
            </a:lvl5pPr>
          </a:lstStyle>
          <a:p>
            <a:pPr lvl="0"/>
            <a:r>
              <a:rPr lang="en-US" dirty="0"/>
              <a:t>First Name, Last Name</a:t>
            </a:r>
          </a:p>
        </p:txBody>
      </p:sp>
      <p:sp>
        <p:nvSpPr>
          <p:cNvPr id="24" name="Text Placeholder 3">
            <a:extLst>
              <a:ext uri="{FF2B5EF4-FFF2-40B4-BE49-F238E27FC236}">
                <a16:creationId xmlns:a16="http://schemas.microsoft.com/office/drawing/2014/main" id="{A9D4944C-3EB7-4F46-86F0-45950D1DE9A2}"/>
              </a:ext>
            </a:extLst>
          </p:cNvPr>
          <p:cNvSpPr>
            <a:spLocks noGrp="1"/>
          </p:cNvSpPr>
          <p:nvPr>
            <p:ph type="body" sz="quarter" idx="29" hasCustomPrompt="1"/>
          </p:nvPr>
        </p:nvSpPr>
        <p:spPr>
          <a:xfrm>
            <a:off x="2260600" y="3762302"/>
            <a:ext cx="3276600" cy="560521"/>
          </a:xfrm>
          <a:prstGeom prst="rect">
            <a:avLst/>
          </a:prstGeom>
        </p:spPr>
        <p:txBody>
          <a:bodyPr/>
          <a:lstStyle>
            <a:lvl1pPr marL="0" indent="0">
              <a:buFontTx/>
              <a:buNone/>
              <a:defRPr sz="2000" b="0">
                <a:solidFill>
                  <a:schemeClr val="tx2"/>
                </a:solidFill>
                <a:latin typeface="News Gothic MT" panose="020B0503020103020203" pitchFamily="34" charset="0"/>
              </a:defRPr>
            </a:lvl1pPr>
            <a:lvl2pPr marL="457200" indent="0">
              <a:buFontTx/>
              <a:buNone/>
              <a:defRPr sz="2000">
                <a:solidFill>
                  <a:schemeClr val="tx2"/>
                </a:solidFill>
                <a:latin typeface="News Gothic MT" panose="020B0503020103020203" pitchFamily="34" charset="0"/>
              </a:defRPr>
            </a:lvl2pPr>
            <a:lvl3pPr marL="914400" indent="0">
              <a:buFontTx/>
              <a:buNone/>
              <a:defRPr sz="2000">
                <a:solidFill>
                  <a:schemeClr val="tx2"/>
                </a:solidFill>
                <a:latin typeface="News Gothic MT" panose="020B0503020103020203" pitchFamily="34" charset="0"/>
              </a:defRPr>
            </a:lvl3pPr>
            <a:lvl4pPr marL="1371600" indent="0">
              <a:buFontTx/>
              <a:buNone/>
              <a:defRPr sz="2000">
                <a:solidFill>
                  <a:schemeClr val="tx2"/>
                </a:solidFill>
                <a:latin typeface="News Gothic MT" panose="020B0503020103020203" pitchFamily="34" charset="0"/>
              </a:defRPr>
            </a:lvl4pPr>
            <a:lvl5pPr marL="1828800" indent="0">
              <a:buFontTx/>
              <a:buNone/>
              <a:defRPr sz="2000">
                <a:solidFill>
                  <a:schemeClr val="tx2"/>
                </a:solidFill>
                <a:latin typeface="News Gothic MT" panose="020B0503020103020203" pitchFamily="34" charset="0"/>
              </a:defRPr>
            </a:lvl5pPr>
          </a:lstStyle>
          <a:p>
            <a:pPr lvl="0"/>
            <a:r>
              <a:rPr lang="en-US" dirty="0"/>
              <a:t>Title, Company</a:t>
            </a:r>
          </a:p>
        </p:txBody>
      </p:sp>
      <p:sp>
        <p:nvSpPr>
          <p:cNvPr id="25" name="Text Placeholder 3">
            <a:extLst>
              <a:ext uri="{FF2B5EF4-FFF2-40B4-BE49-F238E27FC236}">
                <a16:creationId xmlns:a16="http://schemas.microsoft.com/office/drawing/2014/main" id="{89E5D42C-943C-EE4C-B65F-21F0B3EE8960}"/>
              </a:ext>
            </a:extLst>
          </p:cNvPr>
          <p:cNvSpPr>
            <a:spLocks noGrp="1"/>
          </p:cNvSpPr>
          <p:nvPr>
            <p:ph type="body" sz="quarter" idx="30" hasCustomPrompt="1"/>
          </p:nvPr>
        </p:nvSpPr>
        <p:spPr>
          <a:xfrm>
            <a:off x="2260600" y="4870037"/>
            <a:ext cx="3276600" cy="560521"/>
          </a:xfrm>
          <a:prstGeom prst="rect">
            <a:avLst/>
          </a:prstGeom>
        </p:spPr>
        <p:txBody>
          <a:bodyPr/>
          <a:lstStyle>
            <a:lvl1pPr marL="0" indent="0">
              <a:buFontTx/>
              <a:buNone/>
              <a:defRPr sz="2000" b="1">
                <a:solidFill>
                  <a:schemeClr val="tx2"/>
                </a:solidFill>
                <a:latin typeface="News Gothic MT" panose="020B0503020103020203" pitchFamily="34" charset="0"/>
              </a:defRPr>
            </a:lvl1pPr>
            <a:lvl2pPr marL="457200" indent="0">
              <a:buFontTx/>
              <a:buNone/>
              <a:defRPr sz="2000">
                <a:solidFill>
                  <a:schemeClr val="tx2"/>
                </a:solidFill>
                <a:latin typeface="News Gothic MT" panose="020B0503020103020203" pitchFamily="34" charset="0"/>
              </a:defRPr>
            </a:lvl2pPr>
            <a:lvl3pPr marL="914400" indent="0">
              <a:buFontTx/>
              <a:buNone/>
              <a:defRPr sz="2000">
                <a:solidFill>
                  <a:schemeClr val="tx2"/>
                </a:solidFill>
                <a:latin typeface="News Gothic MT" panose="020B0503020103020203" pitchFamily="34" charset="0"/>
              </a:defRPr>
            </a:lvl3pPr>
            <a:lvl4pPr marL="1371600" indent="0">
              <a:buFontTx/>
              <a:buNone/>
              <a:defRPr sz="2000">
                <a:solidFill>
                  <a:schemeClr val="tx2"/>
                </a:solidFill>
                <a:latin typeface="News Gothic MT" panose="020B0503020103020203" pitchFamily="34" charset="0"/>
              </a:defRPr>
            </a:lvl4pPr>
            <a:lvl5pPr marL="1828800" indent="0">
              <a:buFontTx/>
              <a:buNone/>
              <a:defRPr sz="2000">
                <a:solidFill>
                  <a:schemeClr val="tx2"/>
                </a:solidFill>
                <a:latin typeface="News Gothic MT" panose="020B0503020103020203" pitchFamily="34" charset="0"/>
              </a:defRPr>
            </a:lvl5pPr>
          </a:lstStyle>
          <a:p>
            <a:pPr lvl="0"/>
            <a:r>
              <a:rPr lang="en-US" dirty="0"/>
              <a:t>First Name, Last Name</a:t>
            </a:r>
          </a:p>
        </p:txBody>
      </p:sp>
      <p:sp>
        <p:nvSpPr>
          <p:cNvPr id="26" name="Text Placeholder 3">
            <a:extLst>
              <a:ext uri="{FF2B5EF4-FFF2-40B4-BE49-F238E27FC236}">
                <a16:creationId xmlns:a16="http://schemas.microsoft.com/office/drawing/2014/main" id="{460BBBFE-6DAC-FA48-98DB-5F52F178A0E9}"/>
              </a:ext>
            </a:extLst>
          </p:cNvPr>
          <p:cNvSpPr>
            <a:spLocks noGrp="1"/>
          </p:cNvSpPr>
          <p:nvPr>
            <p:ph type="body" sz="quarter" idx="31" hasCustomPrompt="1"/>
          </p:nvPr>
        </p:nvSpPr>
        <p:spPr>
          <a:xfrm>
            <a:off x="2260600" y="5430558"/>
            <a:ext cx="3276600" cy="560521"/>
          </a:xfrm>
          <a:prstGeom prst="rect">
            <a:avLst/>
          </a:prstGeom>
        </p:spPr>
        <p:txBody>
          <a:bodyPr/>
          <a:lstStyle>
            <a:lvl1pPr marL="0" indent="0">
              <a:buFontTx/>
              <a:buNone/>
              <a:defRPr sz="2000" b="0">
                <a:solidFill>
                  <a:schemeClr val="tx2"/>
                </a:solidFill>
                <a:latin typeface="News Gothic MT" panose="020B0503020103020203" pitchFamily="34" charset="0"/>
              </a:defRPr>
            </a:lvl1pPr>
            <a:lvl2pPr marL="457200" indent="0">
              <a:buFontTx/>
              <a:buNone/>
              <a:defRPr sz="2000">
                <a:solidFill>
                  <a:schemeClr val="tx2"/>
                </a:solidFill>
                <a:latin typeface="News Gothic MT" panose="020B0503020103020203" pitchFamily="34" charset="0"/>
              </a:defRPr>
            </a:lvl2pPr>
            <a:lvl3pPr marL="914400" indent="0">
              <a:buFontTx/>
              <a:buNone/>
              <a:defRPr sz="2000">
                <a:solidFill>
                  <a:schemeClr val="tx2"/>
                </a:solidFill>
                <a:latin typeface="News Gothic MT" panose="020B0503020103020203" pitchFamily="34" charset="0"/>
              </a:defRPr>
            </a:lvl3pPr>
            <a:lvl4pPr marL="1371600" indent="0">
              <a:buFontTx/>
              <a:buNone/>
              <a:defRPr sz="2000">
                <a:solidFill>
                  <a:schemeClr val="tx2"/>
                </a:solidFill>
                <a:latin typeface="News Gothic MT" panose="020B0503020103020203" pitchFamily="34" charset="0"/>
              </a:defRPr>
            </a:lvl4pPr>
            <a:lvl5pPr marL="1828800" indent="0">
              <a:buFontTx/>
              <a:buNone/>
              <a:defRPr sz="2000">
                <a:solidFill>
                  <a:schemeClr val="tx2"/>
                </a:solidFill>
                <a:latin typeface="News Gothic MT" panose="020B0503020103020203" pitchFamily="34" charset="0"/>
              </a:defRPr>
            </a:lvl5pPr>
          </a:lstStyle>
          <a:p>
            <a:pPr lvl="0"/>
            <a:r>
              <a:rPr lang="en-US" dirty="0"/>
              <a:t>Title, Company</a:t>
            </a:r>
          </a:p>
        </p:txBody>
      </p:sp>
      <p:sp>
        <p:nvSpPr>
          <p:cNvPr id="27" name="Text Placeholder 3">
            <a:extLst>
              <a:ext uri="{FF2B5EF4-FFF2-40B4-BE49-F238E27FC236}">
                <a16:creationId xmlns:a16="http://schemas.microsoft.com/office/drawing/2014/main" id="{50ACC203-1857-4045-95C5-F24DC53A6F6A}"/>
              </a:ext>
            </a:extLst>
          </p:cNvPr>
          <p:cNvSpPr>
            <a:spLocks noGrp="1"/>
          </p:cNvSpPr>
          <p:nvPr>
            <p:ph type="body" sz="quarter" idx="32" hasCustomPrompt="1"/>
          </p:nvPr>
        </p:nvSpPr>
        <p:spPr>
          <a:xfrm>
            <a:off x="7642297" y="1533525"/>
            <a:ext cx="3276600" cy="560521"/>
          </a:xfrm>
          <a:prstGeom prst="rect">
            <a:avLst/>
          </a:prstGeom>
        </p:spPr>
        <p:txBody>
          <a:bodyPr/>
          <a:lstStyle>
            <a:lvl1pPr marL="0" indent="0">
              <a:buFontTx/>
              <a:buNone/>
              <a:defRPr sz="2000" b="1">
                <a:solidFill>
                  <a:schemeClr val="tx2"/>
                </a:solidFill>
                <a:latin typeface="News Gothic MT" panose="020B0503020103020203" pitchFamily="34" charset="0"/>
              </a:defRPr>
            </a:lvl1pPr>
            <a:lvl2pPr marL="457200" indent="0">
              <a:buFontTx/>
              <a:buNone/>
              <a:defRPr sz="2000">
                <a:solidFill>
                  <a:schemeClr val="tx2"/>
                </a:solidFill>
                <a:latin typeface="News Gothic MT" panose="020B0503020103020203" pitchFamily="34" charset="0"/>
              </a:defRPr>
            </a:lvl2pPr>
            <a:lvl3pPr marL="914400" indent="0">
              <a:buFontTx/>
              <a:buNone/>
              <a:defRPr sz="2000">
                <a:solidFill>
                  <a:schemeClr val="tx2"/>
                </a:solidFill>
                <a:latin typeface="News Gothic MT" panose="020B0503020103020203" pitchFamily="34" charset="0"/>
              </a:defRPr>
            </a:lvl3pPr>
            <a:lvl4pPr marL="1371600" indent="0">
              <a:buFontTx/>
              <a:buNone/>
              <a:defRPr sz="2000">
                <a:solidFill>
                  <a:schemeClr val="tx2"/>
                </a:solidFill>
                <a:latin typeface="News Gothic MT" panose="020B0503020103020203" pitchFamily="34" charset="0"/>
              </a:defRPr>
            </a:lvl4pPr>
            <a:lvl5pPr marL="1828800" indent="0">
              <a:buFontTx/>
              <a:buNone/>
              <a:defRPr sz="2000">
                <a:solidFill>
                  <a:schemeClr val="tx2"/>
                </a:solidFill>
                <a:latin typeface="News Gothic MT" panose="020B0503020103020203" pitchFamily="34" charset="0"/>
              </a:defRPr>
            </a:lvl5pPr>
          </a:lstStyle>
          <a:p>
            <a:pPr lvl="0"/>
            <a:r>
              <a:rPr lang="en-US" dirty="0"/>
              <a:t>First Name, Last Name</a:t>
            </a:r>
          </a:p>
        </p:txBody>
      </p:sp>
      <p:sp>
        <p:nvSpPr>
          <p:cNvPr id="28" name="Text Placeholder 3">
            <a:extLst>
              <a:ext uri="{FF2B5EF4-FFF2-40B4-BE49-F238E27FC236}">
                <a16:creationId xmlns:a16="http://schemas.microsoft.com/office/drawing/2014/main" id="{3DB9EB07-0FB6-EC46-8B3B-1DCD252B2113}"/>
              </a:ext>
            </a:extLst>
          </p:cNvPr>
          <p:cNvSpPr>
            <a:spLocks noGrp="1"/>
          </p:cNvSpPr>
          <p:nvPr>
            <p:ph type="body" sz="quarter" idx="33" hasCustomPrompt="1"/>
          </p:nvPr>
        </p:nvSpPr>
        <p:spPr>
          <a:xfrm>
            <a:off x="7642297" y="2094046"/>
            <a:ext cx="3276600" cy="560521"/>
          </a:xfrm>
          <a:prstGeom prst="rect">
            <a:avLst/>
          </a:prstGeom>
        </p:spPr>
        <p:txBody>
          <a:bodyPr/>
          <a:lstStyle>
            <a:lvl1pPr marL="0" indent="0">
              <a:buFontTx/>
              <a:buNone/>
              <a:defRPr sz="2000" b="0">
                <a:solidFill>
                  <a:schemeClr val="tx2"/>
                </a:solidFill>
                <a:latin typeface="News Gothic MT" panose="020B0503020103020203" pitchFamily="34" charset="0"/>
              </a:defRPr>
            </a:lvl1pPr>
            <a:lvl2pPr marL="457200" indent="0">
              <a:buFontTx/>
              <a:buNone/>
              <a:defRPr sz="2000">
                <a:solidFill>
                  <a:schemeClr val="tx2"/>
                </a:solidFill>
                <a:latin typeface="News Gothic MT" panose="020B0503020103020203" pitchFamily="34" charset="0"/>
              </a:defRPr>
            </a:lvl2pPr>
            <a:lvl3pPr marL="914400" indent="0">
              <a:buFontTx/>
              <a:buNone/>
              <a:defRPr sz="2000">
                <a:solidFill>
                  <a:schemeClr val="tx2"/>
                </a:solidFill>
                <a:latin typeface="News Gothic MT" panose="020B0503020103020203" pitchFamily="34" charset="0"/>
              </a:defRPr>
            </a:lvl3pPr>
            <a:lvl4pPr marL="1371600" indent="0">
              <a:buFontTx/>
              <a:buNone/>
              <a:defRPr sz="2000">
                <a:solidFill>
                  <a:schemeClr val="tx2"/>
                </a:solidFill>
                <a:latin typeface="News Gothic MT" panose="020B0503020103020203" pitchFamily="34" charset="0"/>
              </a:defRPr>
            </a:lvl4pPr>
            <a:lvl5pPr marL="1828800" indent="0">
              <a:buFontTx/>
              <a:buNone/>
              <a:defRPr sz="2000">
                <a:solidFill>
                  <a:schemeClr val="tx2"/>
                </a:solidFill>
                <a:latin typeface="News Gothic MT" panose="020B0503020103020203" pitchFamily="34" charset="0"/>
              </a:defRPr>
            </a:lvl5pPr>
          </a:lstStyle>
          <a:p>
            <a:pPr lvl="0"/>
            <a:r>
              <a:rPr lang="en-US" dirty="0"/>
              <a:t>Title, Company</a:t>
            </a:r>
          </a:p>
        </p:txBody>
      </p:sp>
      <p:sp>
        <p:nvSpPr>
          <p:cNvPr id="29" name="Text Placeholder 3">
            <a:extLst>
              <a:ext uri="{FF2B5EF4-FFF2-40B4-BE49-F238E27FC236}">
                <a16:creationId xmlns:a16="http://schemas.microsoft.com/office/drawing/2014/main" id="{373767CF-9910-B846-8E77-50DC551B227B}"/>
              </a:ext>
            </a:extLst>
          </p:cNvPr>
          <p:cNvSpPr>
            <a:spLocks noGrp="1"/>
          </p:cNvSpPr>
          <p:nvPr>
            <p:ph type="body" sz="quarter" idx="34" hasCustomPrompt="1"/>
          </p:nvPr>
        </p:nvSpPr>
        <p:spPr>
          <a:xfrm>
            <a:off x="7642297" y="3201781"/>
            <a:ext cx="3276600" cy="560521"/>
          </a:xfrm>
          <a:prstGeom prst="rect">
            <a:avLst/>
          </a:prstGeom>
        </p:spPr>
        <p:txBody>
          <a:bodyPr/>
          <a:lstStyle>
            <a:lvl1pPr marL="0" indent="0">
              <a:buFontTx/>
              <a:buNone/>
              <a:defRPr sz="2000" b="1">
                <a:solidFill>
                  <a:schemeClr val="tx2"/>
                </a:solidFill>
                <a:latin typeface="News Gothic MT" panose="020B0503020103020203" pitchFamily="34" charset="0"/>
              </a:defRPr>
            </a:lvl1pPr>
            <a:lvl2pPr marL="457200" indent="0">
              <a:buFontTx/>
              <a:buNone/>
              <a:defRPr sz="2000">
                <a:solidFill>
                  <a:schemeClr val="tx2"/>
                </a:solidFill>
                <a:latin typeface="News Gothic MT" panose="020B0503020103020203" pitchFamily="34" charset="0"/>
              </a:defRPr>
            </a:lvl2pPr>
            <a:lvl3pPr marL="914400" indent="0">
              <a:buFontTx/>
              <a:buNone/>
              <a:defRPr sz="2000">
                <a:solidFill>
                  <a:schemeClr val="tx2"/>
                </a:solidFill>
                <a:latin typeface="News Gothic MT" panose="020B0503020103020203" pitchFamily="34" charset="0"/>
              </a:defRPr>
            </a:lvl3pPr>
            <a:lvl4pPr marL="1371600" indent="0">
              <a:buFontTx/>
              <a:buNone/>
              <a:defRPr sz="2000">
                <a:solidFill>
                  <a:schemeClr val="tx2"/>
                </a:solidFill>
                <a:latin typeface="News Gothic MT" panose="020B0503020103020203" pitchFamily="34" charset="0"/>
              </a:defRPr>
            </a:lvl4pPr>
            <a:lvl5pPr marL="1828800" indent="0">
              <a:buFontTx/>
              <a:buNone/>
              <a:defRPr sz="2000">
                <a:solidFill>
                  <a:schemeClr val="tx2"/>
                </a:solidFill>
                <a:latin typeface="News Gothic MT" panose="020B0503020103020203" pitchFamily="34" charset="0"/>
              </a:defRPr>
            </a:lvl5pPr>
          </a:lstStyle>
          <a:p>
            <a:pPr lvl="0"/>
            <a:r>
              <a:rPr lang="en-US" dirty="0"/>
              <a:t>First Name, Last Name</a:t>
            </a:r>
          </a:p>
        </p:txBody>
      </p:sp>
      <p:sp>
        <p:nvSpPr>
          <p:cNvPr id="30" name="Text Placeholder 3">
            <a:extLst>
              <a:ext uri="{FF2B5EF4-FFF2-40B4-BE49-F238E27FC236}">
                <a16:creationId xmlns:a16="http://schemas.microsoft.com/office/drawing/2014/main" id="{851BD4B6-61F1-F64A-A43D-A2123E068014}"/>
              </a:ext>
            </a:extLst>
          </p:cNvPr>
          <p:cNvSpPr>
            <a:spLocks noGrp="1"/>
          </p:cNvSpPr>
          <p:nvPr>
            <p:ph type="body" sz="quarter" idx="35" hasCustomPrompt="1"/>
          </p:nvPr>
        </p:nvSpPr>
        <p:spPr>
          <a:xfrm>
            <a:off x="7642297" y="3762302"/>
            <a:ext cx="3276600" cy="560521"/>
          </a:xfrm>
          <a:prstGeom prst="rect">
            <a:avLst/>
          </a:prstGeom>
        </p:spPr>
        <p:txBody>
          <a:bodyPr/>
          <a:lstStyle>
            <a:lvl1pPr marL="0" indent="0">
              <a:buFontTx/>
              <a:buNone/>
              <a:defRPr sz="2000" b="0">
                <a:solidFill>
                  <a:schemeClr val="tx2"/>
                </a:solidFill>
                <a:latin typeface="News Gothic MT" panose="020B0503020103020203" pitchFamily="34" charset="0"/>
              </a:defRPr>
            </a:lvl1pPr>
            <a:lvl2pPr marL="457200" indent="0">
              <a:buFontTx/>
              <a:buNone/>
              <a:defRPr sz="2000">
                <a:solidFill>
                  <a:schemeClr val="tx2"/>
                </a:solidFill>
                <a:latin typeface="News Gothic MT" panose="020B0503020103020203" pitchFamily="34" charset="0"/>
              </a:defRPr>
            </a:lvl2pPr>
            <a:lvl3pPr marL="914400" indent="0">
              <a:buFontTx/>
              <a:buNone/>
              <a:defRPr sz="2000">
                <a:solidFill>
                  <a:schemeClr val="tx2"/>
                </a:solidFill>
                <a:latin typeface="News Gothic MT" panose="020B0503020103020203" pitchFamily="34" charset="0"/>
              </a:defRPr>
            </a:lvl3pPr>
            <a:lvl4pPr marL="1371600" indent="0">
              <a:buFontTx/>
              <a:buNone/>
              <a:defRPr sz="2000">
                <a:solidFill>
                  <a:schemeClr val="tx2"/>
                </a:solidFill>
                <a:latin typeface="News Gothic MT" panose="020B0503020103020203" pitchFamily="34" charset="0"/>
              </a:defRPr>
            </a:lvl4pPr>
            <a:lvl5pPr marL="1828800" indent="0">
              <a:buFontTx/>
              <a:buNone/>
              <a:defRPr sz="2000">
                <a:solidFill>
                  <a:schemeClr val="tx2"/>
                </a:solidFill>
                <a:latin typeface="News Gothic MT" panose="020B0503020103020203" pitchFamily="34" charset="0"/>
              </a:defRPr>
            </a:lvl5pPr>
          </a:lstStyle>
          <a:p>
            <a:pPr lvl="0"/>
            <a:r>
              <a:rPr lang="en-US" dirty="0"/>
              <a:t>Title, Company</a:t>
            </a:r>
          </a:p>
        </p:txBody>
      </p:sp>
      <p:sp>
        <p:nvSpPr>
          <p:cNvPr id="31" name="Text Placeholder 3">
            <a:extLst>
              <a:ext uri="{FF2B5EF4-FFF2-40B4-BE49-F238E27FC236}">
                <a16:creationId xmlns:a16="http://schemas.microsoft.com/office/drawing/2014/main" id="{BFF96D96-12A4-5B49-A0ED-B9D6F8B8A392}"/>
              </a:ext>
            </a:extLst>
          </p:cNvPr>
          <p:cNvSpPr>
            <a:spLocks noGrp="1"/>
          </p:cNvSpPr>
          <p:nvPr>
            <p:ph type="body" sz="quarter" idx="36" hasCustomPrompt="1"/>
          </p:nvPr>
        </p:nvSpPr>
        <p:spPr>
          <a:xfrm>
            <a:off x="7642297" y="4870037"/>
            <a:ext cx="3276600" cy="560521"/>
          </a:xfrm>
          <a:prstGeom prst="rect">
            <a:avLst/>
          </a:prstGeom>
        </p:spPr>
        <p:txBody>
          <a:bodyPr/>
          <a:lstStyle>
            <a:lvl1pPr marL="0" indent="0">
              <a:buFontTx/>
              <a:buNone/>
              <a:defRPr sz="2000" b="1">
                <a:solidFill>
                  <a:schemeClr val="tx2"/>
                </a:solidFill>
                <a:latin typeface="News Gothic MT" panose="020B0503020103020203" pitchFamily="34" charset="0"/>
              </a:defRPr>
            </a:lvl1pPr>
            <a:lvl2pPr marL="457200" indent="0">
              <a:buFontTx/>
              <a:buNone/>
              <a:defRPr sz="2000">
                <a:solidFill>
                  <a:schemeClr val="tx2"/>
                </a:solidFill>
                <a:latin typeface="News Gothic MT" panose="020B0503020103020203" pitchFamily="34" charset="0"/>
              </a:defRPr>
            </a:lvl2pPr>
            <a:lvl3pPr marL="914400" indent="0">
              <a:buFontTx/>
              <a:buNone/>
              <a:defRPr sz="2000">
                <a:solidFill>
                  <a:schemeClr val="tx2"/>
                </a:solidFill>
                <a:latin typeface="News Gothic MT" panose="020B0503020103020203" pitchFamily="34" charset="0"/>
              </a:defRPr>
            </a:lvl3pPr>
            <a:lvl4pPr marL="1371600" indent="0">
              <a:buFontTx/>
              <a:buNone/>
              <a:defRPr sz="2000">
                <a:solidFill>
                  <a:schemeClr val="tx2"/>
                </a:solidFill>
                <a:latin typeface="News Gothic MT" panose="020B0503020103020203" pitchFamily="34" charset="0"/>
              </a:defRPr>
            </a:lvl4pPr>
            <a:lvl5pPr marL="1828800" indent="0">
              <a:buFontTx/>
              <a:buNone/>
              <a:defRPr sz="2000">
                <a:solidFill>
                  <a:schemeClr val="tx2"/>
                </a:solidFill>
                <a:latin typeface="News Gothic MT" panose="020B0503020103020203" pitchFamily="34" charset="0"/>
              </a:defRPr>
            </a:lvl5pPr>
          </a:lstStyle>
          <a:p>
            <a:pPr lvl="0"/>
            <a:r>
              <a:rPr lang="en-US" dirty="0"/>
              <a:t>First Name, Last Name</a:t>
            </a:r>
          </a:p>
        </p:txBody>
      </p:sp>
      <p:sp>
        <p:nvSpPr>
          <p:cNvPr id="32" name="Text Placeholder 3">
            <a:extLst>
              <a:ext uri="{FF2B5EF4-FFF2-40B4-BE49-F238E27FC236}">
                <a16:creationId xmlns:a16="http://schemas.microsoft.com/office/drawing/2014/main" id="{4D126CF4-4934-9D45-8873-BFC1482B36EB}"/>
              </a:ext>
            </a:extLst>
          </p:cNvPr>
          <p:cNvSpPr>
            <a:spLocks noGrp="1"/>
          </p:cNvSpPr>
          <p:nvPr>
            <p:ph type="body" sz="quarter" idx="37" hasCustomPrompt="1"/>
          </p:nvPr>
        </p:nvSpPr>
        <p:spPr>
          <a:xfrm>
            <a:off x="7642297" y="5430558"/>
            <a:ext cx="3276600" cy="560521"/>
          </a:xfrm>
          <a:prstGeom prst="rect">
            <a:avLst/>
          </a:prstGeom>
        </p:spPr>
        <p:txBody>
          <a:bodyPr/>
          <a:lstStyle>
            <a:lvl1pPr marL="0" indent="0">
              <a:buFontTx/>
              <a:buNone/>
              <a:defRPr sz="2000" b="0">
                <a:solidFill>
                  <a:schemeClr val="tx2"/>
                </a:solidFill>
                <a:latin typeface="News Gothic MT" panose="020B0503020103020203" pitchFamily="34" charset="0"/>
              </a:defRPr>
            </a:lvl1pPr>
            <a:lvl2pPr marL="457200" indent="0">
              <a:buFontTx/>
              <a:buNone/>
              <a:defRPr sz="2000">
                <a:solidFill>
                  <a:schemeClr val="tx2"/>
                </a:solidFill>
                <a:latin typeface="News Gothic MT" panose="020B0503020103020203" pitchFamily="34" charset="0"/>
              </a:defRPr>
            </a:lvl2pPr>
            <a:lvl3pPr marL="914400" indent="0">
              <a:buFontTx/>
              <a:buNone/>
              <a:defRPr sz="2000">
                <a:solidFill>
                  <a:schemeClr val="tx2"/>
                </a:solidFill>
                <a:latin typeface="News Gothic MT" panose="020B0503020103020203" pitchFamily="34" charset="0"/>
              </a:defRPr>
            </a:lvl3pPr>
            <a:lvl4pPr marL="1371600" indent="0">
              <a:buFontTx/>
              <a:buNone/>
              <a:defRPr sz="2000">
                <a:solidFill>
                  <a:schemeClr val="tx2"/>
                </a:solidFill>
                <a:latin typeface="News Gothic MT" panose="020B0503020103020203" pitchFamily="34" charset="0"/>
              </a:defRPr>
            </a:lvl4pPr>
            <a:lvl5pPr marL="1828800" indent="0">
              <a:buFontTx/>
              <a:buNone/>
              <a:defRPr sz="2000">
                <a:solidFill>
                  <a:schemeClr val="tx2"/>
                </a:solidFill>
                <a:latin typeface="News Gothic MT" panose="020B0503020103020203" pitchFamily="34" charset="0"/>
              </a:defRPr>
            </a:lvl5pPr>
          </a:lstStyle>
          <a:p>
            <a:pPr lvl="0"/>
            <a:r>
              <a:rPr lang="en-US" dirty="0"/>
              <a:t>Title, Company</a:t>
            </a:r>
          </a:p>
        </p:txBody>
      </p:sp>
      <p:sp>
        <p:nvSpPr>
          <p:cNvPr id="33" name="Text Placeholder 8">
            <a:extLst>
              <a:ext uri="{FF2B5EF4-FFF2-40B4-BE49-F238E27FC236}">
                <a16:creationId xmlns:a16="http://schemas.microsoft.com/office/drawing/2014/main" id="{3F9397ED-B0D8-3549-96FA-58FFA9EE6111}"/>
              </a:ext>
            </a:extLst>
          </p:cNvPr>
          <p:cNvSpPr>
            <a:spLocks noGrp="1"/>
          </p:cNvSpPr>
          <p:nvPr>
            <p:ph type="body" sz="quarter" idx="10" hasCustomPrompt="1"/>
          </p:nvPr>
        </p:nvSpPr>
        <p:spPr>
          <a:xfrm>
            <a:off x="702869" y="441933"/>
            <a:ext cx="4834331" cy="756618"/>
          </a:xfrm>
          <a:prstGeom prst="rect">
            <a:avLst/>
          </a:prstGeom>
        </p:spPr>
        <p:txBody>
          <a:bodyPr/>
          <a:lstStyle>
            <a:lvl1pPr marL="0" indent="0">
              <a:lnSpc>
                <a:spcPts val="5000"/>
              </a:lnSpc>
              <a:buNone/>
              <a:defRPr sz="4400" b="1">
                <a:solidFill>
                  <a:schemeClr val="tx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Meet the Team</a:t>
            </a:r>
          </a:p>
        </p:txBody>
      </p:sp>
    </p:spTree>
    <p:extLst>
      <p:ext uri="{BB962C8B-B14F-4D97-AF65-F5344CB8AC3E}">
        <p14:creationId xmlns:p14="http://schemas.microsoft.com/office/powerpoint/2010/main" val="169995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Left + Image Right 1">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FB4EA-99AC-CD40-A875-0D295C69B156}"/>
              </a:ext>
            </a:extLst>
          </p:cNvPr>
          <p:cNvSpPr/>
          <p:nvPr userDrawn="1"/>
        </p:nvSpPr>
        <p:spPr>
          <a:xfrm>
            <a:off x="1"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s Gothic MT" panose="020B0503020103020203" pitchFamily="34" charset="0"/>
            </a:endParaRPr>
          </a:p>
        </p:txBody>
      </p:sp>
      <p:sp>
        <p:nvSpPr>
          <p:cNvPr id="9" name="Text Placeholder 8">
            <a:extLst>
              <a:ext uri="{FF2B5EF4-FFF2-40B4-BE49-F238E27FC236}">
                <a16:creationId xmlns:a16="http://schemas.microsoft.com/office/drawing/2014/main" id="{64170F6F-5524-9345-B220-3F0702B29149}"/>
              </a:ext>
            </a:extLst>
          </p:cNvPr>
          <p:cNvSpPr>
            <a:spLocks noGrp="1"/>
          </p:cNvSpPr>
          <p:nvPr>
            <p:ph type="body" sz="quarter" idx="10" hasCustomPrompt="1"/>
          </p:nvPr>
        </p:nvSpPr>
        <p:spPr>
          <a:xfrm>
            <a:off x="655638" y="974052"/>
            <a:ext cx="4838700" cy="1962029"/>
          </a:xfrm>
          <a:prstGeom prst="rect">
            <a:avLst/>
          </a:prstGeom>
        </p:spPr>
        <p:txBody>
          <a:bodyPr/>
          <a:lstStyle>
            <a:lvl1pPr marL="0" indent="0">
              <a:lnSpc>
                <a:spcPts val="5000"/>
              </a:lnSpc>
              <a:spcBef>
                <a:spcPts val="1000"/>
              </a:spcBef>
              <a:buNone/>
              <a:defRPr sz="4400" b="1">
                <a:solidFill>
                  <a:schemeClr val="bg1"/>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a:t>
            </a:r>
            <a:br>
              <a:rPr lang="en-US" dirty="0"/>
            </a:br>
            <a:r>
              <a:rPr lang="en-US" dirty="0"/>
              <a:t>(load image to the right)</a:t>
            </a:r>
          </a:p>
        </p:txBody>
      </p:sp>
      <p:pic>
        <p:nvPicPr>
          <p:cNvPr id="15" name="Picture 14">
            <a:extLst>
              <a:ext uri="{FF2B5EF4-FFF2-40B4-BE49-F238E27FC236}">
                <a16:creationId xmlns:a16="http://schemas.microsoft.com/office/drawing/2014/main" id="{17CE9A95-1230-6841-BDA0-7E12AEA69360}"/>
              </a:ext>
            </a:extLst>
          </p:cNvPr>
          <p:cNvPicPr>
            <a:picLocks noChangeAspect="1"/>
          </p:cNvPicPr>
          <p:nvPr userDrawn="1"/>
        </p:nvPicPr>
        <p:blipFill>
          <a:blip r:embed="rId2">
            <a:alphaModFix amt="50000"/>
          </a:blip>
          <a:stretch>
            <a:fillRect/>
          </a:stretch>
        </p:blipFill>
        <p:spPr>
          <a:xfrm>
            <a:off x="0" y="5883949"/>
            <a:ext cx="12192000" cy="680484"/>
          </a:xfrm>
          <a:prstGeom prst="rect">
            <a:avLst/>
          </a:prstGeom>
        </p:spPr>
      </p:pic>
      <p:sp>
        <p:nvSpPr>
          <p:cNvPr id="6" name="Picture Placeholder 2">
            <a:extLst>
              <a:ext uri="{FF2B5EF4-FFF2-40B4-BE49-F238E27FC236}">
                <a16:creationId xmlns:a16="http://schemas.microsoft.com/office/drawing/2014/main" id="{36262A71-FE22-E141-B511-CB3D0EFD97E8}"/>
              </a:ext>
            </a:extLst>
          </p:cNvPr>
          <p:cNvSpPr>
            <a:spLocks noGrp="1"/>
          </p:cNvSpPr>
          <p:nvPr>
            <p:ph type="pic" sz="quarter" idx="11" hasCustomPrompt="1"/>
          </p:nvPr>
        </p:nvSpPr>
        <p:spPr>
          <a:xfrm>
            <a:off x="6096000" y="0"/>
            <a:ext cx="6096000" cy="6858000"/>
          </a:xfrm>
          <a:prstGeom prst="rect">
            <a:avLst/>
          </a:prstGeom>
        </p:spPr>
        <p:txBody>
          <a:bodyPr/>
          <a:lstStyle/>
          <a:p>
            <a:r>
              <a:rPr lang="en-US" dirty="0"/>
              <a:t>Click icon to load image</a:t>
            </a:r>
          </a:p>
        </p:txBody>
      </p:sp>
      <p:sp>
        <p:nvSpPr>
          <p:cNvPr id="7" name="Text Placeholder 2">
            <a:extLst>
              <a:ext uri="{FF2B5EF4-FFF2-40B4-BE49-F238E27FC236}">
                <a16:creationId xmlns:a16="http://schemas.microsoft.com/office/drawing/2014/main" id="{AEDE3C78-2D32-DF42-8C0A-E8B0B401DF91}"/>
              </a:ext>
            </a:extLst>
          </p:cNvPr>
          <p:cNvSpPr>
            <a:spLocks noGrp="1"/>
          </p:cNvSpPr>
          <p:nvPr>
            <p:ph type="body" sz="quarter" idx="12"/>
          </p:nvPr>
        </p:nvSpPr>
        <p:spPr>
          <a:xfrm>
            <a:off x="655638" y="3429001"/>
            <a:ext cx="4838700" cy="2454948"/>
          </a:xfrm>
          <a:prstGeom prst="rect">
            <a:avLst/>
          </a:prstGeom>
        </p:spPr>
        <p:txBody>
          <a:bodyPr/>
          <a:lstStyle>
            <a:lvl1pPr>
              <a:lnSpc>
                <a:spcPts val="2600"/>
              </a:lnSpc>
              <a:defRPr sz="2400">
                <a:solidFill>
                  <a:schemeClr val="bg1"/>
                </a:solidFill>
                <a:latin typeface="News Gothic MT" panose="020B0503020103020203" pitchFamily="34" charset="0"/>
              </a:defRPr>
            </a:lvl1pPr>
            <a:lvl2pPr>
              <a:lnSpc>
                <a:spcPts val="2600"/>
              </a:lnSpc>
              <a:defRPr sz="2000">
                <a:solidFill>
                  <a:schemeClr val="bg1"/>
                </a:solidFill>
                <a:latin typeface="News Gothic MT" panose="020B0503020103020203" pitchFamily="34" charset="0"/>
              </a:defRPr>
            </a:lvl2pPr>
            <a:lvl3pPr>
              <a:lnSpc>
                <a:spcPts val="2600"/>
              </a:lnSpc>
              <a:defRPr sz="1800">
                <a:solidFill>
                  <a:schemeClr val="bg1"/>
                </a:solidFill>
                <a:latin typeface="News Gothic MT" panose="020B0503020103020203"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000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Right + Image Left 1">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FB4EA-99AC-CD40-A875-0D295C69B156}"/>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News Gothic MT" panose="020B0503020103020203" pitchFamily="34" charset="0"/>
            </a:endParaRPr>
          </a:p>
        </p:txBody>
      </p:sp>
      <p:pic>
        <p:nvPicPr>
          <p:cNvPr id="8" name="Picture 7">
            <a:extLst>
              <a:ext uri="{FF2B5EF4-FFF2-40B4-BE49-F238E27FC236}">
                <a16:creationId xmlns:a16="http://schemas.microsoft.com/office/drawing/2014/main" id="{89FC04BC-FB76-6045-8C59-C30BA8E0C885}"/>
              </a:ext>
            </a:extLst>
          </p:cNvPr>
          <p:cNvPicPr>
            <a:picLocks noChangeAspect="1"/>
          </p:cNvPicPr>
          <p:nvPr userDrawn="1"/>
        </p:nvPicPr>
        <p:blipFill>
          <a:blip r:embed="rId2">
            <a:alphaModFix amt="50000"/>
          </a:blip>
          <a:stretch>
            <a:fillRect/>
          </a:stretch>
        </p:blipFill>
        <p:spPr>
          <a:xfrm>
            <a:off x="0" y="5883949"/>
            <a:ext cx="12192000" cy="680484"/>
          </a:xfrm>
          <a:prstGeom prst="rect">
            <a:avLst/>
          </a:prstGeom>
        </p:spPr>
      </p:pic>
      <p:sp>
        <p:nvSpPr>
          <p:cNvPr id="7" name="Picture Placeholder 2">
            <a:extLst>
              <a:ext uri="{FF2B5EF4-FFF2-40B4-BE49-F238E27FC236}">
                <a16:creationId xmlns:a16="http://schemas.microsoft.com/office/drawing/2014/main" id="{8EC85BEA-05A5-664E-AEF5-AEDD19CBD213}"/>
              </a:ext>
            </a:extLst>
          </p:cNvPr>
          <p:cNvSpPr>
            <a:spLocks noGrp="1"/>
          </p:cNvSpPr>
          <p:nvPr>
            <p:ph type="pic" sz="quarter" idx="11"/>
          </p:nvPr>
        </p:nvSpPr>
        <p:spPr>
          <a:xfrm>
            <a:off x="0" y="0"/>
            <a:ext cx="6096000" cy="6858000"/>
          </a:xfrm>
          <a:prstGeom prst="rect">
            <a:avLst/>
          </a:prstGeom>
        </p:spPr>
        <p:txBody>
          <a:bodyPr/>
          <a:lstStyle/>
          <a:p>
            <a:r>
              <a:rPr lang="en-US"/>
              <a:t>Click icon to add picture</a:t>
            </a:r>
            <a:endParaRPr lang="en-US" dirty="0"/>
          </a:p>
        </p:txBody>
      </p:sp>
      <p:sp>
        <p:nvSpPr>
          <p:cNvPr id="11" name="Text Placeholder 8">
            <a:extLst>
              <a:ext uri="{FF2B5EF4-FFF2-40B4-BE49-F238E27FC236}">
                <a16:creationId xmlns:a16="http://schemas.microsoft.com/office/drawing/2014/main" id="{13337DBC-CD87-7A4A-AE9E-246A9A60DA16}"/>
              </a:ext>
            </a:extLst>
          </p:cNvPr>
          <p:cNvSpPr>
            <a:spLocks noGrp="1"/>
          </p:cNvSpPr>
          <p:nvPr>
            <p:ph type="body" sz="quarter" idx="10" hasCustomPrompt="1"/>
          </p:nvPr>
        </p:nvSpPr>
        <p:spPr>
          <a:xfrm>
            <a:off x="6724650" y="974052"/>
            <a:ext cx="4838700" cy="1962029"/>
          </a:xfrm>
          <a:prstGeom prst="rect">
            <a:avLst/>
          </a:prstGeom>
        </p:spPr>
        <p:txBody>
          <a:bodyPr/>
          <a:lstStyle>
            <a:lvl1pPr marL="0" indent="0">
              <a:lnSpc>
                <a:spcPts val="5000"/>
              </a:lnSpc>
              <a:spcBef>
                <a:spcPts val="1000"/>
              </a:spcBef>
              <a:buNone/>
              <a:defRPr sz="4400" b="1">
                <a:solidFill>
                  <a:schemeClr val="bg1"/>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a:t>
            </a:r>
            <a:br>
              <a:rPr lang="en-US" dirty="0"/>
            </a:br>
            <a:r>
              <a:rPr lang="en-US" dirty="0"/>
              <a:t>(load image to the left)</a:t>
            </a:r>
          </a:p>
        </p:txBody>
      </p:sp>
      <p:sp>
        <p:nvSpPr>
          <p:cNvPr id="9" name="Text Placeholder 2">
            <a:extLst>
              <a:ext uri="{FF2B5EF4-FFF2-40B4-BE49-F238E27FC236}">
                <a16:creationId xmlns:a16="http://schemas.microsoft.com/office/drawing/2014/main" id="{33E03C74-D7C9-E84D-9D75-2278F5FD4370}"/>
              </a:ext>
            </a:extLst>
          </p:cNvPr>
          <p:cNvSpPr>
            <a:spLocks noGrp="1"/>
          </p:cNvSpPr>
          <p:nvPr>
            <p:ph type="body" sz="quarter" idx="12"/>
          </p:nvPr>
        </p:nvSpPr>
        <p:spPr>
          <a:xfrm>
            <a:off x="6724650" y="3429001"/>
            <a:ext cx="4838700" cy="2454948"/>
          </a:xfrm>
          <a:prstGeom prst="rect">
            <a:avLst/>
          </a:prstGeom>
        </p:spPr>
        <p:txBody>
          <a:bodyPr/>
          <a:lstStyle>
            <a:lvl1pPr>
              <a:lnSpc>
                <a:spcPts val="2600"/>
              </a:lnSpc>
              <a:defRPr sz="2400">
                <a:solidFill>
                  <a:schemeClr val="bg1"/>
                </a:solidFill>
                <a:latin typeface="News Gothic MT" panose="020B0503020103020203" pitchFamily="34" charset="0"/>
              </a:defRPr>
            </a:lvl1pPr>
            <a:lvl2pPr>
              <a:lnSpc>
                <a:spcPts val="2600"/>
              </a:lnSpc>
              <a:defRPr sz="2000">
                <a:solidFill>
                  <a:schemeClr val="bg1"/>
                </a:solidFill>
                <a:latin typeface="News Gothic MT" panose="020B0503020103020203" pitchFamily="34" charset="0"/>
              </a:defRPr>
            </a:lvl2pPr>
            <a:lvl3pPr>
              <a:lnSpc>
                <a:spcPts val="2600"/>
              </a:lnSpc>
              <a:defRPr sz="1800">
                <a:solidFill>
                  <a:schemeClr val="bg1"/>
                </a:solidFill>
                <a:latin typeface="News Gothic MT" panose="020B0503020103020203"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6743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Left + Image Right 2">
    <p:bg>
      <p:bgPr>
        <a:solidFill>
          <a:schemeClr val="bg1">
            <a:alpha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FB4EA-99AC-CD40-A875-0D295C69B156}"/>
              </a:ext>
            </a:extLst>
          </p:cNvPr>
          <p:cNvSpPr/>
          <p:nvPr userDrawn="1"/>
        </p:nvSpPr>
        <p:spPr>
          <a:xfrm>
            <a:off x="1"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s Gothic MT" panose="020B0503020103020203" pitchFamily="34" charset="0"/>
            </a:endParaRPr>
          </a:p>
        </p:txBody>
      </p:sp>
      <p:pic>
        <p:nvPicPr>
          <p:cNvPr id="15" name="Picture 14">
            <a:extLst>
              <a:ext uri="{FF2B5EF4-FFF2-40B4-BE49-F238E27FC236}">
                <a16:creationId xmlns:a16="http://schemas.microsoft.com/office/drawing/2014/main" id="{17CE9A95-1230-6841-BDA0-7E12AEA69360}"/>
              </a:ext>
            </a:extLst>
          </p:cNvPr>
          <p:cNvPicPr>
            <a:picLocks noChangeAspect="1"/>
          </p:cNvPicPr>
          <p:nvPr userDrawn="1"/>
        </p:nvPicPr>
        <p:blipFill>
          <a:blip r:embed="rId2">
            <a:alphaModFix amt="50000"/>
          </a:blip>
          <a:stretch>
            <a:fillRect/>
          </a:stretch>
        </p:blipFill>
        <p:spPr>
          <a:xfrm>
            <a:off x="0" y="5883949"/>
            <a:ext cx="12192000" cy="680484"/>
          </a:xfrm>
          <a:prstGeom prst="rect">
            <a:avLst/>
          </a:prstGeom>
        </p:spPr>
      </p:pic>
      <p:sp>
        <p:nvSpPr>
          <p:cNvPr id="7" name="Picture Placeholder 2">
            <a:extLst>
              <a:ext uri="{FF2B5EF4-FFF2-40B4-BE49-F238E27FC236}">
                <a16:creationId xmlns:a16="http://schemas.microsoft.com/office/drawing/2014/main" id="{C65F79F8-618A-3742-A042-6E5A29D3F6C7}"/>
              </a:ext>
            </a:extLst>
          </p:cNvPr>
          <p:cNvSpPr>
            <a:spLocks noGrp="1"/>
          </p:cNvSpPr>
          <p:nvPr>
            <p:ph type="pic" sz="quarter" idx="11"/>
          </p:nvPr>
        </p:nvSpPr>
        <p:spPr>
          <a:xfrm>
            <a:off x="6096000" y="0"/>
            <a:ext cx="6096000" cy="6858000"/>
          </a:xfrm>
          <a:prstGeom prst="rect">
            <a:avLst/>
          </a:prstGeom>
        </p:spPr>
        <p:txBody>
          <a:bodyPr/>
          <a:lstStyle/>
          <a:p>
            <a:r>
              <a:rPr lang="en-US"/>
              <a:t>Click icon to add picture</a:t>
            </a:r>
          </a:p>
        </p:txBody>
      </p:sp>
      <p:sp>
        <p:nvSpPr>
          <p:cNvPr id="9" name="Text Placeholder 8">
            <a:extLst>
              <a:ext uri="{FF2B5EF4-FFF2-40B4-BE49-F238E27FC236}">
                <a16:creationId xmlns:a16="http://schemas.microsoft.com/office/drawing/2014/main" id="{D49603F7-860C-B243-910C-822786164124}"/>
              </a:ext>
            </a:extLst>
          </p:cNvPr>
          <p:cNvSpPr>
            <a:spLocks noGrp="1"/>
          </p:cNvSpPr>
          <p:nvPr>
            <p:ph type="body" sz="quarter" idx="10" hasCustomPrompt="1"/>
          </p:nvPr>
        </p:nvSpPr>
        <p:spPr>
          <a:xfrm>
            <a:off x="655638" y="974052"/>
            <a:ext cx="4838700" cy="2016655"/>
          </a:xfrm>
          <a:prstGeom prst="rect">
            <a:avLst/>
          </a:prstGeom>
        </p:spPr>
        <p:txBody>
          <a:bodyPr/>
          <a:lstStyle>
            <a:lvl1pPr marL="0" indent="0">
              <a:lnSpc>
                <a:spcPts val="5000"/>
              </a:lnSpc>
              <a:spcBef>
                <a:spcPts val="1000"/>
              </a:spcBef>
              <a:buNone/>
              <a:defRPr sz="4400" b="1">
                <a:solidFill>
                  <a:schemeClr val="bg1"/>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a:t>
            </a:r>
            <a:br>
              <a:rPr lang="en-US" dirty="0"/>
            </a:br>
            <a:r>
              <a:rPr lang="en-US" dirty="0"/>
              <a:t>(load to the right)</a:t>
            </a:r>
          </a:p>
        </p:txBody>
      </p:sp>
      <p:sp>
        <p:nvSpPr>
          <p:cNvPr id="8" name="Text Placeholder 2">
            <a:extLst>
              <a:ext uri="{FF2B5EF4-FFF2-40B4-BE49-F238E27FC236}">
                <a16:creationId xmlns:a16="http://schemas.microsoft.com/office/drawing/2014/main" id="{9434E168-5A9C-384E-9E20-96D78BB88EF8}"/>
              </a:ext>
            </a:extLst>
          </p:cNvPr>
          <p:cNvSpPr>
            <a:spLocks noGrp="1"/>
          </p:cNvSpPr>
          <p:nvPr>
            <p:ph type="body" sz="quarter" idx="12"/>
          </p:nvPr>
        </p:nvSpPr>
        <p:spPr>
          <a:xfrm>
            <a:off x="655638" y="3429001"/>
            <a:ext cx="4838700" cy="2454948"/>
          </a:xfrm>
          <a:prstGeom prst="rect">
            <a:avLst/>
          </a:prstGeom>
        </p:spPr>
        <p:txBody>
          <a:bodyPr/>
          <a:lstStyle>
            <a:lvl1pPr>
              <a:lnSpc>
                <a:spcPts val="2600"/>
              </a:lnSpc>
              <a:defRPr sz="2400">
                <a:solidFill>
                  <a:schemeClr val="bg1"/>
                </a:solidFill>
                <a:latin typeface="News Gothic MT" panose="020B0503020103020203" pitchFamily="34" charset="0"/>
              </a:defRPr>
            </a:lvl1pPr>
            <a:lvl2pPr>
              <a:lnSpc>
                <a:spcPts val="2600"/>
              </a:lnSpc>
              <a:defRPr sz="2000">
                <a:solidFill>
                  <a:schemeClr val="bg1"/>
                </a:solidFill>
                <a:latin typeface="News Gothic MT" panose="020B0503020103020203" pitchFamily="34" charset="0"/>
              </a:defRPr>
            </a:lvl2pPr>
            <a:lvl3pPr>
              <a:lnSpc>
                <a:spcPts val="2600"/>
              </a:lnSpc>
              <a:defRPr sz="1800">
                <a:solidFill>
                  <a:schemeClr val="bg1"/>
                </a:solidFill>
                <a:latin typeface="News Gothic MT" panose="020B0503020103020203"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2148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Right + Image Left 2">
    <p:bg>
      <p:bgPr>
        <a:solidFill>
          <a:schemeClr val="bg1">
            <a:alpha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FB4EA-99AC-CD40-A875-0D295C69B156}"/>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s Gothic MT" panose="020B0503020103020203" pitchFamily="34" charset="0"/>
            </a:endParaRPr>
          </a:p>
        </p:txBody>
      </p:sp>
      <p:pic>
        <p:nvPicPr>
          <p:cNvPr id="8" name="Picture 7">
            <a:extLst>
              <a:ext uri="{FF2B5EF4-FFF2-40B4-BE49-F238E27FC236}">
                <a16:creationId xmlns:a16="http://schemas.microsoft.com/office/drawing/2014/main" id="{89FC04BC-FB76-6045-8C59-C30BA8E0C885}"/>
              </a:ext>
            </a:extLst>
          </p:cNvPr>
          <p:cNvPicPr>
            <a:picLocks noChangeAspect="1"/>
          </p:cNvPicPr>
          <p:nvPr userDrawn="1"/>
        </p:nvPicPr>
        <p:blipFill>
          <a:blip r:embed="rId2">
            <a:alphaModFix amt="50000"/>
          </a:blip>
          <a:stretch>
            <a:fillRect/>
          </a:stretch>
        </p:blipFill>
        <p:spPr>
          <a:xfrm>
            <a:off x="0" y="5883949"/>
            <a:ext cx="12192000" cy="680484"/>
          </a:xfrm>
          <a:prstGeom prst="rect">
            <a:avLst/>
          </a:prstGeom>
        </p:spPr>
      </p:pic>
      <p:sp>
        <p:nvSpPr>
          <p:cNvPr id="9" name="Picture Placeholder 2">
            <a:extLst>
              <a:ext uri="{FF2B5EF4-FFF2-40B4-BE49-F238E27FC236}">
                <a16:creationId xmlns:a16="http://schemas.microsoft.com/office/drawing/2014/main" id="{0E8D9ACA-2E1A-A34E-994B-69DEFA60AF22}"/>
              </a:ext>
            </a:extLst>
          </p:cNvPr>
          <p:cNvSpPr>
            <a:spLocks noGrp="1"/>
          </p:cNvSpPr>
          <p:nvPr>
            <p:ph type="pic" sz="quarter" idx="11"/>
          </p:nvPr>
        </p:nvSpPr>
        <p:spPr>
          <a:xfrm>
            <a:off x="0" y="0"/>
            <a:ext cx="6096000" cy="6858000"/>
          </a:xfrm>
          <a:prstGeom prst="rect">
            <a:avLst/>
          </a:prstGeom>
        </p:spPr>
        <p:txBody>
          <a:bodyPr/>
          <a:lstStyle/>
          <a:p>
            <a:r>
              <a:rPr lang="en-US"/>
              <a:t>Click icon to add picture</a:t>
            </a:r>
          </a:p>
        </p:txBody>
      </p:sp>
      <p:sp>
        <p:nvSpPr>
          <p:cNvPr id="7" name="Text Placeholder 8">
            <a:extLst>
              <a:ext uri="{FF2B5EF4-FFF2-40B4-BE49-F238E27FC236}">
                <a16:creationId xmlns:a16="http://schemas.microsoft.com/office/drawing/2014/main" id="{4C62A068-3E3B-5F47-8EED-E755B707DC53}"/>
              </a:ext>
            </a:extLst>
          </p:cNvPr>
          <p:cNvSpPr>
            <a:spLocks noGrp="1"/>
          </p:cNvSpPr>
          <p:nvPr>
            <p:ph type="body" sz="quarter" idx="10" hasCustomPrompt="1"/>
          </p:nvPr>
        </p:nvSpPr>
        <p:spPr>
          <a:xfrm>
            <a:off x="6724650" y="974052"/>
            <a:ext cx="4838700" cy="1962029"/>
          </a:xfrm>
          <a:prstGeom prst="rect">
            <a:avLst/>
          </a:prstGeom>
        </p:spPr>
        <p:txBody>
          <a:bodyPr/>
          <a:lstStyle>
            <a:lvl1pPr marL="0" indent="0">
              <a:lnSpc>
                <a:spcPts val="5000"/>
              </a:lnSpc>
              <a:spcBef>
                <a:spcPts val="1000"/>
              </a:spcBef>
              <a:buNone/>
              <a:defRPr sz="4400" b="1">
                <a:solidFill>
                  <a:schemeClr val="bg1"/>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a:t>
            </a:r>
            <a:br>
              <a:rPr lang="en-US" dirty="0"/>
            </a:br>
            <a:r>
              <a:rPr lang="en-US" dirty="0"/>
              <a:t>(load image to the left)</a:t>
            </a:r>
          </a:p>
        </p:txBody>
      </p:sp>
      <p:sp>
        <p:nvSpPr>
          <p:cNvPr id="10" name="Text Placeholder 2">
            <a:extLst>
              <a:ext uri="{FF2B5EF4-FFF2-40B4-BE49-F238E27FC236}">
                <a16:creationId xmlns:a16="http://schemas.microsoft.com/office/drawing/2014/main" id="{002F6E28-36CE-ED4B-9F28-F030E4B2AD7D}"/>
              </a:ext>
            </a:extLst>
          </p:cNvPr>
          <p:cNvSpPr>
            <a:spLocks noGrp="1"/>
          </p:cNvSpPr>
          <p:nvPr>
            <p:ph type="body" sz="quarter" idx="12"/>
          </p:nvPr>
        </p:nvSpPr>
        <p:spPr>
          <a:xfrm>
            <a:off x="6724650" y="3429001"/>
            <a:ext cx="4838700" cy="2454948"/>
          </a:xfrm>
          <a:prstGeom prst="rect">
            <a:avLst/>
          </a:prstGeom>
        </p:spPr>
        <p:txBody>
          <a:bodyPr/>
          <a:lstStyle>
            <a:lvl1pPr>
              <a:lnSpc>
                <a:spcPts val="2600"/>
              </a:lnSpc>
              <a:defRPr sz="2400">
                <a:solidFill>
                  <a:schemeClr val="bg1"/>
                </a:solidFill>
                <a:latin typeface="News Gothic MT" panose="020B0503020103020203" pitchFamily="34" charset="0"/>
              </a:defRPr>
            </a:lvl1pPr>
            <a:lvl2pPr>
              <a:lnSpc>
                <a:spcPts val="2600"/>
              </a:lnSpc>
              <a:defRPr sz="2000">
                <a:solidFill>
                  <a:schemeClr val="bg1"/>
                </a:solidFill>
                <a:latin typeface="News Gothic MT" panose="020B0503020103020203" pitchFamily="34" charset="0"/>
              </a:defRPr>
            </a:lvl2pPr>
            <a:lvl3pPr>
              <a:lnSpc>
                <a:spcPts val="2600"/>
              </a:lnSpc>
              <a:defRPr sz="1800">
                <a:solidFill>
                  <a:schemeClr val="bg1"/>
                </a:solidFill>
                <a:latin typeface="News Gothic MT" panose="020B0503020103020203"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0041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Left + Image Right 3">
    <p:bg>
      <p:bgPr>
        <a:solidFill>
          <a:schemeClr val="bg1">
            <a:alpha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FB4EA-99AC-CD40-A875-0D295C69B156}"/>
              </a:ext>
            </a:extLst>
          </p:cNvPr>
          <p:cNvSpPr/>
          <p:nvPr userDrawn="1"/>
        </p:nvSpPr>
        <p:spPr>
          <a:xfrm>
            <a:off x="1"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s Gothic MT" panose="020B0503020103020203" pitchFamily="34" charset="0"/>
            </a:endParaRPr>
          </a:p>
        </p:txBody>
      </p:sp>
      <p:pic>
        <p:nvPicPr>
          <p:cNvPr id="15" name="Picture 14">
            <a:extLst>
              <a:ext uri="{FF2B5EF4-FFF2-40B4-BE49-F238E27FC236}">
                <a16:creationId xmlns:a16="http://schemas.microsoft.com/office/drawing/2014/main" id="{17CE9A95-1230-6841-BDA0-7E12AEA69360}"/>
              </a:ext>
            </a:extLst>
          </p:cNvPr>
          <p:cNvPicPr>
            <a:picLocks noChangeAspect="1"/>
          </p:cNvPicPr>
          <p:nvPr userDrawn="1"/>
        </p:nvPicPr>
        <p:blipFill>
          <a:blip r:embed="rId2">
            <a:alphaModFix amt="50000"/>
          </a:blip>
          <a:stretch>
            <a:fillRect/>
          </a:stretch>
        </p:blipFill>
        <p:spPr>
          <a:xfrm>
            <a:off x="0" y="5883949"/>
            <a:ext cx="12192000" cy="680484"/>
          </a:xfrm>
          <a:prstGeom prst="rect">
            <a:avLst/>
          </a:prstGeom>
        </p:spPr>
      </p:pic>
      <p:sp>
        <p:nvSpPr>
          <p:cNvPr id="7" name="Picture Placeholder 2">
            <a:extLst>
              <a:ext uri="{FF2B5EF4-FFF2-40B4-BE49-F238E27FC236}">
                <a16:creationId xmlns:a16="http://schemas.microsoft.com/office/drawing/2014/main" id="{B9E2EE54-43FE-014A-AF08-D97CCAA6ECB2}"/>
              </a:ext>
            </a:extLst>
          </p:cNvPr>
          <p:cNvSpPr>
            <a:spLocks noGrp="1"/>
          </p:cNvSpPr>
          <p:nvPr>
            <p:ph type="pic" sz="quarter" idx="11"/>
          </p:nvPr>
        </p:nvSpPr>
        <p:spPr>
          <a:xfrm>
            <a:off x="6096000" y="0"/>
            <a:ext cx="6096000" cy="6858000"/>
          </a:xfrm>
          <a:prstGeom prst="rect">
            <a:avLst/>
          </a:prstGeom>
        </p:spPr>
        <p:txBody>
          <a:bodyPr/>
          <a:lstStyle/>
          <a:p>
            <a:r>
              <a:rPr lang="en-US"/>
              <a:t>Click icon to add picture</a:t>
            </a:r>
          </a:p>
        </p:txBody>
      </p:sp>
      <p:sp>
        <p:nvSpPr>
          <p:cNvPr id="9" name="Text Placeholder 8">
            <a:extLst>
              <a:ext uri="{FF2B5EF4-FFF2-40B4-BE49-F238E27FC236}">
                <a16:creationId xmlns:a16="http://schemas.microsoft.com/office/drawing/2014/main" id="{6D044D39-A65D-3C4C-8BBC-EB9961AF6DA3}"/>
              </a:ext>
            </a:extLst>
          </p:cNvPr>
          <p:cNvSpPr>
            <a:spLocks noGrp="1"/>
          </p:cNvSpPr>
          <p:nvPr>
            <p:ph type="body" sz="quarter" idx="10" hasCustomPrompt="1"/>
          </p:nvPr>
        </p:nvSpPr>
        <p:spPr>
          <a:xfrm>
            <a:off x="655638" y="974052"/>
            <a:ext cx="4838700" cy="2057906"/>
          </a:xfrm>
          <a:prstGeom prst="rect">
            <a:avLst/>
          </a:prstGeom>
        </p:spPr>
        <p:txBody>
          <a:bodyPr/>
          <a:lstStyle>
            <a:lvl1pPr marL="0" indent="0">
              <a:lnSpc>
                <a:spcPts val="5000"/>
              </a:lnSpc>
              <a:spcBef>
                <a:spcPts val="1000"/>
              </a:spcBef>
              <a:buNone/>
              <a:defRPr sz="4400" b="1">
                <a:solidFill>
                  <a:schemeClr val="tx2">
                    <a:lumMod val="75000"/>
                  </a:schemeClr>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a:t>
            </a:r>
            <a:br>
              <a:rPr lang="en-US" dirty="0"/>
            </a:br>
            <a:r>
              <a:rPr lang="en-US" dirty="0"/>
              <a:t>(load image to the right)</a:t>
            </a:r>
          </a:p>
        </p:txBody>
      </p:sp>
      <p:sp>
        <p:nvSpPr>
          <p:cNvPr id="8" name="Text Placeholder 2">
            <a:extLst>
              <a:ext uri="{FF2B5EF4-FFF2-40B4-BE49-F238E27FC236}">
                <a16:creationId xmlns:a16="http://schemas.microsoft.com/office/drawing/2014/main" id="{D4F49E20-825C-B14A-8495-3AAD43506B96}"/>
              </a:ext>
            </a:extLst>
          </p:cNvPr>
          <p:cNvSpPr>
            <a:spLocks noGrp="1"/>
          </p:cNvSpPr>
          <p:nvPr>
            <p:ph type="body" sz="quarter" idx="12"/>
          </p:nvPr>
        </p:nvSpPr>
        <p:spPr>
          <a:xfrm>
            <a:off x="655638" y="3429001"/>
            <a:ext cx="4838700" cy="2454948"/>
          </a:xfrm>
          <a:prstGeom prst="rect">
            <a:avLst/>
          </a:prstGeom>
        </p:spPr>
        <p:txBody>
          <a:bodyPr/>
          <a:lstStyle>
            <a:lvl1pPr>
              <a:lnSpc>
                <a:spcPts val="2600"/>
              </a:lnSpc>
              <a:defRPr sz="2400">
                <a:solidFill>
                  <a:schemeClr val="tx2">
                    <a:lumMod val="75000"/>
                  </a:schemeClr>
                </a:solidFill>
                <a:latin typeface="News Gothic MT" panose="020B0503020103020203" pitchFamily="34" charset="0"/>
              </a:defRPr>
            </a:lvl1pPr>
            <a:lvl2pPr>
              <a:lnSpc>
                <a:spcPts val="2600"/>
              </a:lnSpc>
              <a:defRPr sz="2000">
                <a:solidFill>
                  <a:schemeClr val="tx2">
                    <a:lumMod val="75000"/>
                  </a:schemeClr>
                </a:solidFill>
                <a:latin typeface="News Gothic MT" panose="020B0503020103020203" pitchFamily="34" charset="0"/>
              </a:defRPr>
            </a:lvl2pPr>
            <a:lvl3pPr>
              <a:lnSpc>
                <a:spcPts val="2600"/>
              </a:lnSpc>
              <a:defRPr sz="1800">
                <a:solidFill>
                  <a:schemeClr val="tx2">
                    <a:lumMod val="75000"/>
                  </a:schemeClr>
                </a:solidFill>
                <a:latin typeface="News Gothic MT" panose="020B0503020103020203"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433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Right + Image Left 3">
    <p:bg>
      <p:bgPr>
        <a:solidFill>
          <a:schemeClr val="bg1">
            <a:alpha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FB4EA-99AC-CD40-A875-0D295C69B156}"/>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s Gothic MT" panose="020B0503020103020203" pitchFamily="34" charset="0"/>
            </a:endParaRPr>
          </a:p>
        </p:txBody>
      </p:sp>
      <p:pic>
        <p:nvPicPr>
          <p:cNvPr id="8" name="Picture 7">
            <a:extLst>
              <a:ext uri="{FF2B5EF4-FFF2-40B4-BE49-F238E27FC236}">
                <a16:creationId xmlns:a16="http://schemas.microsoft.com/office/drawing/2014/main" id="{89FC04BC-FB76-6045-8C59-C30BA8E0C885}"/>
              </a:ext>
            </a:extLst>
          </p:cNvPr>
          <p:cNvPicPr>
            <a:picLocks noChangeAspect="1"/>
          </p:cNvPicPr>
          <p:nvPr userDrawn="1"/>
        </p:nvPicPr>
        <p:blipFill>
          <a:blip r:embed="rId2">
            <a:alphaModFix amt="50000"/>
          </a:blip>
          <a:stretch>
            <a:fillRect/>
          </a:stretch>
        </p:blipFill>
        <p:spPr>
          <a:xfrm>
            <a:off x="0" y="5883949"/>
            <a:ext cx="12192000" cy="680484"/>
          </a:xfrm>
          <a:prstGeom prst="rect">
            <a:avLst/>
          </a:prstGeom>
        </p:spPr>
      </p:pic>
      <p:sp>
        <p:nvSpPr>
          <p:cNvPr id="9" name="Picture Placeholder 2">
            <a:extLst>
              <a:ext uri="{FF2B5EF4-FFF2-40B4-BE49-F238E27FC236}">
                <a16:creationId xmlns:a16="http://schemas.microsoft.com/office/drawing/2014/main" id="{8187B449-8463-A749-B076-B76B955F49AD}"/>
              </a:ext>
            </a:extLst>
          </p:cNvPr>
          <p:cNvSpPr>
            <a:spLocks noGrp="1"/>
          </p:cNvSpPr>
          <p:nvPr>
            <p:ph type="pic" sz="quarter" idx="11"/>
          </p:nvPr>
        </p:nvSpPr>
        <p:spPr>
          <a:xfrm>
            <a:off x="0" y="0"/>
            <a:ext cx="6096000" cy="6858000"/>
          </a:xfrm>
          <a:prstGeom prst="rect">
            <a:avLst/>
          </a:prstGeom>
        </p:spPr>
        <p:txBody>
          <a:bodyPr/>
          <a:lstStyle/>
          <a:p>
            <a:r>
              <a:rPr lang="en-US"/>
              <a:t>Click icon to add picture</a:t>
            </a:r>
          </a:p>
        </p:txBody>
      </p:sp>
      <p:sp>
        <p:nvSpPr>
          <p:cNvPr id="7" name="Text Placeholder 8">
            <a:extLst>
              <a:ext uri="{FF2B5EF4-FFF2-40B4-BE49-F238E27FC236}">
                <a16:creationId xmlns:a16="http://schemas.microsoft.com/office/drawing/2014/main" id="{6FB7AC3B-8C6E-5345-BC1D-ED9565E39CBD}"/>
              </a:ext>
            </a:extLst>
          </p:cNvPr>
          <p:cNvSpPr>
            <a:spLocks noGrp="1"/>
          </p:cNvSpPr>
          <p:nvPr>
            <p:ph type="body" sz="quarter" idx="10" hasCustomPrompt="1"/>
          </p:nvPr>
        </p:nvSpPr>
        <p:spPr>
          <a:xfrm>
            <a:off x="6724650" y="974052"/>
            <a:ext cx="4838700" cy="2016655"/>
          </a:xfrm>
          <a:prstGeom prst="rect">
            <a:avLst/>
          </a:prstGeom>
        </p:spPr>
        <p:txBody>
          <a:bodyPr/>
          <a:lstStyle>
            <a:lvl1pPr marL="0" indent="0">
              <a:lnSpc>
                <a:spcPts val="5000"/>
              </a:lnSpc>
              <a:spcBef>
                <a:spcPts val="1000"/>
              </a:spcBef>
              <a:buNone/>
              <a:defRPr sz="4400" b="1">
                <a:solidFill>
                  <a:schemeClr val="tx2">
                    <a:lumMod val="75000"/>
                  </a:schemeClr>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a:t>
            </a:r>
            <a:br>
              <a:rPr lang="en-US" dirty="0"/>
            </a:br>
            <a:r>
              <a:rPr lang="en-US" dirty="0"/>
              <a:t>(load image to the left)</a:t>
            </a:r>
          </a:p>
        </p:txBody>
      </p:sp>
      <p:sp>
        <p:nvSpPr>
          <p:cNvPr id="10" name="Text Placeholder 2">
            <a:extLst>
              <a:ext uri="{FF2B5EF4-FFF2-40B4-BE49-F238E27FC236}">
                <a16:creationId xmlns:a16="http://schemas.microsoft.com/office/drawing/2014/main" id="{BB4DAA54-3F4C-3842-BEFF-7BEFDAF45FE7}"/>
              </a:ext>
            </a:extLst>
          </p:cNvPr>
          <p:cNvSpPr>
            <a:spLocks noGrp="1"/>
          </p:cNvSpPr>
          <p:nvPr>
            <p:ph type="body" sz="quarter" idx="12"/>
          </p:nvPr>
        </p:nvSpPr>
        <p:spPr>
          <a:xfrm>
            <a:off x="6724650" y="3429001"/>
            <a:ext cx="4838700" cy="2454948"/>
          </a:xfrm>
          <a:prstGeom prst="rect">
            <a:avLst/>
          </a:prstGeom>
        </p:spPr>
        <p:txBody>
          <a:bodyPr/>
          <a:lstStyle>
            <a:lvl1pPr>
              <a:lnSpc>
                <a:spcPts val="2600"/>
              </a:lnSpc>
              <a:defRPr sz="2400">
                <a:solidFill>
                  <a:schemeClr val="tx2">
                    <a:lumMod val="75000"/>
                  </a:schemeClr>
                </a:solidFill>
                <a:latin typeface="News Gothic MT" panose="020B0503020103020203" pitchFamily="34" charset="0"/>
              </a:defRPr>
            </a:lvl1pPr>
            <a:lvl2pPr>
              <a:lnSpc>
                <a:spcPts val="2600"/>
              </a:lnSpc>
              <a:defRPr sz="2000">
                <a:solidFill>
                  <a:schemeClr val="tx2">
                    <a:lumMod val="75000"/>
                  </a:schemeClr>
                </a:solidFill>
                <a:latin typeface="News Gothic MT" panose="020B0503020103020203" pitchFamily="34" charset="0"/>
              </a:defRPr>
            </a:lvl2pPr>
            <a:lvl3pPr>
              <a:lnSpc>
                <a:spcPts val="2600"/>
              </a:lnSpc>
              <a:defRPr sz="1800">
                <a:solidFill>
                  <a:schemeClr val="tx2">
                    <a:lumMod val="75000"/>
                  </a:schemeClr>
                </a:solidFill>
                <a:latin typeface="News Gothic MT" panose="020B0503020103020203"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4648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Left + Image Right 4">
    <p:bg>
      <p:bgPr>
        <a:solidFill>
          <a:schemeClr val="bg1">
            <a:alpha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FB4EA-99AC-CD40-A875-0D295C69B156}"/>
              </a:ext>
            </a:extLst>
          </p:cNvPr>
          <p:cNvSpPr/>
          <p:nvPr userDrawn="1"/>
        </p:nvSpPr>
        <p:spPr>
          <a:xfrm>
            <a:off x="1"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s Gothic MT" panose="020B0503020103020203" pitchFamily="34" charset="0"/>
            </a:endParaRPr>
          </a:p>
        </p:txBody>
      </p:sp>
      <p:pic>
        <p:nvPicPr>
          <p:cNvPr id="15" name="Picture 14">
            <a:extLst>
              <a:ext uri="{FF2B5EF4-FFF2-40B4-BE49-F238E27FC236}">
                <a16:creationId xmlns:a16="http://schemas.microsoft.com/office/drawing/2014/main" id="{17CE9A95-1230-6841-BDA0-7E12AEA69360}"/>
              </a:ext>
            </a:extLst>
          </p:cNvPr>
          <p:cNvPicPr>
            <a:picLocks noChangeAspect="1"/>
          </p:cNvPicPr>
          <p:nvPr userDrawn="1"/>
        </p:nvPicPr>
        <p:blipFill>
          <a:blip r:embed="rId2">
            <a:alphaModFix amt="50000"/>
          </a:blip>
          <a:stretch>
            <a:fillRect/>
          </a:stretch>
        </p:blipFill>
        <p:spPr>
          <a:xfrm>
            <a:off x="0" y="5883949"/>
            <a:ext cx="12192000" cy="680484"/>
          </a:xfrm>
          <a:prstGeom prst="rect">
            <a:avLst/>
          </a:prstGeom>
        </p:spPr>
      </p:pic>
      <p:sp>
        <p:nvSpPr>
          <p:cNvPr id="7" name="Picture Placeholder 2">
            <a:extLst>
              <a:ext uri="{FF2B5EF4-FFF2-40B4-BE49-F238E27FC236}">
                <a16:creationId xmlns:a16="http://schemas.microsoft.com/office/drawing/2014/main" id="{7B95C5E2-F055-F849-A462-B8870D88B08D}"/>
              </a:ext>
            </a:extLst>
          </p:cNvPr>
          <p:cNvSpPr>
            <a:spLocks noGrp="1"/>
          </p:cNvSpPr>
          <p:nvPr>
            <p:ph type="pic" sz="quarter" idx="11"/>
          </p:nvPr>
        </p:nvSpPr>
        <p:spPr>
          <a:xfrm>
            <a:off x="6096000" y="0"/>
            <a:ext cx="6096000" cy="6858000"/>
          </a:xfrm>
          <a:prstGeom prst="rect">
            <a:avLst/>
          </a:prstGeom>
        </p:spPr>
        <p:txBody>
          <a:bodyPr/>
          <a:lstStyle/>
          <a:p>
            <a:r>
              <a:rPr lang="en-US"/>
              <a:t>Click icon to add picture</a:t>
            </a:r>
          </a:p>
        </p:txBody>
      </p:sp>
      <p:sp>
        <p:nvSpPr>
          <p:cNvPr id="9" name="Text Placeholder 8">
            <a:extLst>
              <a:ext uri="{FF2B5EF4-FFF2-40B4-BE49-F238E27FC236}">
                <a16:creationId xmlns:a16="http://schemas.microsoft.com/office/drawing/2014/main" id="{6CA67751-41FE-F341-B68D-9716E21F4867}"/>
              </a:ext>
            </a:extLst>
          </p:cNvPr>
          <p:cNvSpPr>
            <a:spLocks noGrp="1"/>
          </p:cNvSpPr>
          <p:nvPr>
            <p:ph type="body" sz="quarter" idx="10" hasCustomPrompt="1"/>
          </p:nvPr>
        </p:nvSpPr>
        <p:spPr>
          <a:xfrm>
            <a:off x="655638" y="974052"/>
            <a:ext cx="4838700" cy="2051031"/>
          </a:xfrm>
          <a:prstGeom prst="rect">
            <a:avLst/>
          </a:prstGeom>
        </p:spPr>
        <p:txBody>
          <a:bodyPr/>
          <a:lstStyle>
            <a:lvl1pPr marL="0" indent="0">
              <a:lnSpc>
                <a:spcPts val="5000"/>
              </a:lnSpc>
              <a:spcBef>
                <a:spcPts val="1000"/>
              </a:spcBef>
              <a:buNone/>
              <a:defRPr sz="4400" b="1">
                <a:solidFill>
                  <a:schemeClr val="bg1"/>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a:t>
            </a:r>
            <a:br>
              <a:rPr lang="en-US" dirty="0"/>
            </a:br>
            <a:r>
              <a:rPr lang="en-US" dirty="0"/>
              <a:t>(load image to the right)</a:t>
            </a:r>
          </a:p>
        </p:txBody>
      </p:sp>
      <p:sp>
        <p:nvSpPr>
          <p:cNvPr id="8" name="Text Placeholder 2">
            <a:extLst>
              <a:ext uri="{FF2B5EF4-FFF2-40B4-BE49-F238E27FC236}">
                <a16:creationId xmlns:a16="http://schemas.microsoft.com/office/drawing/2014/main" id="{4B72C504-E4E3-6E4E-9C31-5F214FA53EC5}"/>
              </a:ext>
            </a:extLst>
          </p:cNvPr>
          <p:cNvSpPr>
            <a:spLocks noGrp="1"/>
          </p:cNvSpPr>
          <p:nvPr>
            <p:ph type="body" sz="quarter" idx="12"/>
          </p:nvPr>
        </p:nvSpPr>
        <p:spPr>
          <a:xfrm>
            <a:off x="655638" y="3429001"/>
            <a:ext cx="4838700" cy="2454948"/>
          </a:xfrm>
          <a:prstGeom prst="rect">
            <a:avLst/>
          </a:prstGeom>
        </p:spPr>
        <p:txBody>
          <a:bodyPr/>
          <a:lstStyle>
            <a:lvl1pPr>
              <a:lnSpc>
                <a:spcPts val="2600"/>
              </a:lnSpc>
              <a:defRPr sz="2400">
                <a:solidFill>
                  <a:schemeClr val="bg1"/>
                </a:solidFill>
                <a:latin typeface="News Gothic MT" panose="020B0503020103020203" pitchFamily="34" charset="0"/>
              </a:defRPr>
            </a:lvl1pPr>
            <a:lvl2pPr>
              <a:lnSpc>
                <a:spcPts val="2600"/>
              </a:lnSpc>
              <a:defRPr sz="2000">
                <a:solidFill>
                  <a:schemeClr val="bg1"/>
                </a:solidFill>
                <a:latin typeface="News Gothic MT" panose="020B0503020103020203" pitchFamily="34" charset="0"/>
              </a:defRPr>
            </a:lvl2pPr>
            <a:lvl3pPr>
              <a:lnSpc>
                <a:spcPts val="2600"/>
              </a:lnSpc>
              <a:defRPr sz="1800">
                <a:solidFill>
                  <a:schemeClr val="bg1"/>
                </a:solidFill>
                <a:latin typeface="News Gothic MT" panose="020B0503020103020203"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399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Right + Image Left 4">
    <p:bg>
      <p:bgPr>
        <a:solidFill>
          <a:schemeClr val="bg1">
            <a:alpha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FB4EA-99AC-CD40-A875-0D295C69B156}"/>
              </a:ext>
            </a:extLst>
          </p:cNvPr>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s Gothic MT" panose="020B0503020103020203" pitchFamily="34" charset="0"/>
            </a:endParaRPr>
          </a:p>
        </p:txBody>
      </p:sp>
      <p:pic>
        <p:nvPicPr>
          <p:cNvPr id="8" name="Picture 7">
            <a:extLst>
              <a:ext uri="{FF2B5EF4-FFF2-40B4-BE49-F238E27FC236}">
                <a16:creationId xmlns:a16="http://schemas.microsoft.com/office/drawing/2014/main" id="{89FC04BC-FB76-6045-8C59-C30BA8E0C885}"/>
              </a:ext>
            </a:extLst>
          </p:cNvPr>
          <p:cNvPicPr>
            <a:picLocks noChangeAspect="1"/>
          </p:cNvPicPr>
          <p:nvPr userDrawn="1"/>
        </p:nvPicPr>
        <p:blipFill>
          <a:blip r:embed="rId2">
            <a:alphaModFix amt="50000"/>
          </a:blip>
          <a:stretch>
            <a:fillRect/>
          </a:stretch>
        </p:blipFill>
        <p:spPr>
          <a:xfrm>
            <a:off x="0" y="5883949"/>
            <a:ext cx="12192000" cy="680484"/>
          </a:xfrm>
          <a:prstGeom prst="rect">
            <a:avLst/>
          </a:prstGeom>
        </p:spPr>
      </p:pic>
      <p:sp>
        <p:nvSpPr>
          <p:cNvPr id="9" name="Picture Placeholder 2">
            <a:extLst>
              <a:ext uri="{FF2B5EF4-FFF2-40B4-BE49-F238E27FC236}">
                <a16:creationId xmlns:a16="http://schemas.microsoft.com/office/drawing/2014/main" id="{17A6AFD3-C38B-F14D-8BD8-B8939BAAC03E}"/>
              </a:ext>
            </a:extLst>
          </p:cNvPr>
          <p:cNvSpPr>
            <a:spLocks noGrp="1"/>
          </p:cNvSpPr>
          <p:nvPr>
            <p:ph type="pic" sz="quarter" idx="11"/>
          </p:nvPr>
        </p:nvSpPr>
        <p:spPr>
          <a:xfrm>
            <a:off x="0" y="0"/>
            <a:ext cx="6096000" cy="6858000"/>
          </a:xfrm>
          <a:prstGeom prst="rect">
            <a:avLst/>
          </a:prstGeom>
        </p:spPr>
        <p:txBody>
          <a:bodyPr/>
          <a:lstStyle/>
          <a:p>
            <a:r>
              <a:rPr lang="en-US"/>
              <a:t>Click icon to add picture</a:t>
            </a:r>
          </a:p>
        </p:txBody>
      </p:sp>
      <p:sp>
        <p:nvSpPr>
          <p:cNvPr id="7" name="Text Placeholder 8">
            <a:extLst>
              <a:ext uri="{FF2B5EF4-FFF2-40B4-BE49-F238E27FC236}">
                <a16:creationId xmlns:a16="http://schemas.microsoft.com/office/drawing/2014/main" id="{717EDBC3-2685-714E-A74B-3E7B58230F4B}"/>
              </a:ext>
            </a:extLst>
          </p:cNvPr>
          <p:cNvSpPr>
            <a:spLocks noGrp="1"/>
          </p:cNvSpPr>
          <p:nvPr>
            <p:ph type="body" sz="quarter" idx="10" hasCustomPrompt="1"/>
          </p:nvPr>
        </p:nvSpPr>
        <p:spPr>
          <a:xfrm>
            <a:off x="6724650" y="974052"/>
            <a:ext cx="4838700" cy="1962029"/>
          </a:xfrm>
          <a:prstGeom prst="rect">
            <a:avLst/>
          </a:prstGeom>
        </p:spPr>
        <p:txBody>
          <a:bodyPr/>
          <a:lstStyle>
            <a:lvl1pPr marL="0" indent="0">
              <a:lnSpc>
                <a:spcPts val="5000"/>
              </a:lnSpc>
              <a:spcBef>
                <a:spcPts val="1000"/>
              </a:spcBef>
              <a:buNone/>
              <a:defRPr sz="4400" b="1">
                <a:solidFill>
                  <a:schemeClr val="bg1"/>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a:t>
            </a:r>
            <a:br>
              <a:rPr lang="en-US" dirty="0"/>
            </a:br>
            <a:r>
              <a:rPr lang="en-US" dirty="0"/>
              <a:t>(load image to the left)</a:t>
            </a:r>
          </a:p>
        </p:txBody>
      </p:sp>
      <p:sp>
        <p:nvSpPr>
          <p:cNvPr id="10" name="Text Placeholder 2">
            <a:extLst>
              <a:ext uri="{FF2B5EF4-FFF2-40B4-BE49-F238E27FC236}">
                <a16:creationId xmlns:a16="http://schemas.microsoft.com/office/drawing/2014/main" id="{BAF35C0A-5501-E546-97E9-111D342A6747}"/>
              </a:ext>
            </a:extLst>
          </p:cNvPr>
          <p:cNvSpPr>
            <a:spLocks noGrp="1"/>
          </p:cNvSpPr>
          <p:nvPr>
            <p:ph type="body" sz="quarter" idx="12"/>
          </p:nvPr>
        </p:nvSpPr>
        <p:spPr>
          <a:xfrm>
            <a:off x="6724650" y="3429001"/>
            <a:ext cx="4838700" cy="2454948"/>
          </a:xfrm>
          <a:prstGeom prst="rect">
            <a:avLst/>
          </a:prstGeom>
        </p:spPr>
        <p:txBody>
          <a:bodyPr/>
          <a:lstStyle>
            <a:lvl1pPr>
              <a:lnSpc>
                <a:spcPts val="2600"/>
              </a:lnSpc>
              <a:defRPr sz="2400">
                <a:solidFill>
                  <a:schemeClr val="bg1"/>
                </a:solidFill>
                <a:latin typeface="News Gothic MT" panose="020B0503020103020203" pitchFamily="34" charset="0"/>
              </a:defRPr>
            </a:lvl1pPr>
            <a:lvl2pPr>
              <a:lnSpc>
                <a:spcPts val="2600"/>
              </a:lnSpc>
              <a:defRPr sz="2000">
                <a:solidFill>
                  <a:schemeClr val="bg1"/>
                </a:solidFill>
                <a:latin typeface="News Gothic MT" panose="020B0503020103020203" pitchFamily="34" charset="0"/>
              </a:defRPr>
            </a:lvl2pPr>
            <a:lvl3pPr>
              <a:lnSpc>
                <a:spcPts val="2600"/>
              </a:lnSpc>
              <a:defRPr sz="1800">
                <a:solidFill>
                  <a:schemeClr val="bg1"/>
                </a:solidFill>
                <a:latin typeface="News Gothic MT" panose="020B0503020103020203"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975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Left + Image Right 5">
    <p:bg>
      <p:bgPr>
        <a:solidFill>
          <a:schemeClr val="bg1">
            <a:alpha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FB4EA-99AC-CD40-A875-0D295C69B156}"/>
              </a:ext>
            </a:extLst>
          </p:cNvPr>
          <p:cNvSpPr/>
          <p:nvPr userDrawn="1"/>
        </p:nvSpPr>
        <p:spPr>
          <a:xfrm>
            <a:off x="1" y="0"/>
            <a:ext cx="6096000"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s Gothic MT" panose="020B0503020103020203" pitchFamily="34" charset="0"/>
            </a:endParaRPr>
          </a:p>
        </p:txBody>
      </p:sp>
      <p:pic>
        <p:nvPicPr>
          <p:cNvPr id="15" name="Picture 14">
            <a:extLst>
              <a:ext uri="{FF2B5EF4-FFF2-40B4-BE49-F238E27FC236}">
                <a16:creationId xmlns:a16="http://schemas.microsoft.com/office/drawing/2014/main" id="{17CE9A95-1230-6841-BDA0-7E12AEA69360}"/>
              </a:ext>
            </a:extLst>
          </p:cNvPr>
          <p:cNvPicPr>
            <a:picLocks noChangeAspect="1"/>
          </p:cNvPicPr>
          <p:nvPr userDrawn="1"/>
        </p:nvPicPr>
        <p:blipFill>
          <a:blip r:embed="rId2">
            <a:alphaModFix amt="50000"/>
          </a:blip>
          <a:stretch>
            <a:fillRect/>
          </a:stretch>
        </p:blipFill>
        <p:spPr>
          <a:xfrm>
            <a:off x="0" y="5883949"/>
            <a:ext cx="12192000" cy="680484"/>
          </a:xfrm>
          <a:prstGeom prst="rect">
            <a:avLst/>
          </a:prstGeom>
        </p:spPr>
      </p:pic>
      <p:sp>
        <p:nvSpPr>
          <p:cNvPr id="7" name="Picture Placeholder 2">
            <a:extLst>
              <a:ext uri="{FF2B5EF4-FFF2-40B4-BE49-F238E27FC236}">
                <a16:creationId xmlns:a16="http://schemas.microsoft.com/office/drawing/2014/main" id="{C2758864-5B1A-B749-8848-843B6BF08626}"/>
              </a:ext>
            </a:extLst>
          </p:cNvPr>
          <p:cNvSpPr>
            <a:spLocks noGrp="1"/>
          </p:cNvSpPr>
          <p:nvPr>
            <p:ph type="pic" sz="quarter" idx="11"/>
          </p:nvPr>
        </p:nvSpPr>
        <p:spPr>
          <a:xfrm>
            <a:off x="6096000" y="0"/>
            <a:ext cx="6096000" cy="6858000"/>
          </a:xfrm>
          <a:prstGeom prst="rect">
            <a:avLst/>
          </a:prstGeom>
        </p:spPr>
        <p:txBody>
          <a:bodyPr/>
          <a:lstStyle/>
          <a:p>
            <a:r>
              <a:rPr lang="en-US"/>
              <a:t>Click icon to add picture</a:t>
            </a:r>
          </a:p>
        </p:txBody>
      </p:sp>
      <p:sp>
        <p:nvSpPr>
          <p:cNvPr id="9" name="Text Placeholder 8">
            <a:extLst>
              <a:ext uri="{FF2B5EF4-FFF2-40B4-BE49-F238E27FC236}">
                <a16:creationId xmlns:a16="http://schemas.microsoft.com/office/drawing/2014/main" id="{BD103E66-4285-9D48-9325-C1E864FF438A}"/>
              </a:ext>
            </a:extLst>
          </p:cNvPr>
          <p:cNvSpPr>
            <a:spLocks noGrp="1"/>
          </p:cNvSpPr>
          <p:nvPr>
            <p:ph type="body" sz="quarter" idx="10" hasCustomPrompt="1"/>
          </p:nvPr>
        </p:nvSpPr>
        <p:spPr>
          <a:xfrm>
            <a:off x="655638" y="974052"/>
            <a:ext cx="4838700" cy="2037280"/>
          </a:xfrm>
          <a:prstGeom prst="rect">
            <a:avLst/>
          </a:prstGeom>
        </p:spPr>
        <p:txBody>
          <a:bodyPr/>
          <a:lstStyle>
            <a:lvl1pPr marL="0" indent="0">
              <a:lnSpc>
                <a:spcPts val="5000"/>
              </a:lnSpc>
              <a:spcBef>
                <a:spcPts val="1000"/>
              </a:spcBef>
              <a:buNone/>
              <a:defRPr sz="4400" b="1">
                <a:solidFill>
                  <a:schemeClr val="bg1"/>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a:t>
            </a:r>
            <a:br>
              <a:rPr lang="en-US" dirty="0"/>
            </a:br>
            <a:r>
              <a:rPr lang="en-US" dirty="0"/>
              <a:t>(load image to the right)</a:t>
            </a:r>
          </a:p>
        </p:txBody>
      </p:sp>
      <p:sp>
        <p:nvSpPr>
          <p:cNvPr id="11" name="Text Placeholder 2">
            <a:extLst>
              <a:ext uri="{FF2B5EF4-FFF2-40B4-BE49-F238E27FC236}">
                <a16:creationId xmlns:a16="http://schemas.microsoft.com/office/drawing/2014/main" id="{2FA34712-6108-134E-AB84-241408184366}"/>
              </a:ext>
            </a:extLst>
          </p:cNvPr>
          <p:cNvSpPr>
            <a:spLocks noGrp="1"/>
          </p:cNvSpPr>
          <p:nvPr>
            <p:ph type="body" sz="quarter" idx="12"/>
          </p:nvPr>
        </p:nvSpPr>
        <p:spPr>
          <a:xfrm>
            <a:off x="655638" y="3429001"/>
            <a:ext cx="4838700" cy="2454948"/>
          </a:xfrm>
          <a:prstGeom prst="rect">
            <a:avLst/>
          </a:prstGeom>
        </p:spPr>
        <p:txBody>
          <a:bodyPr/>
          <a:lstStyle>
            <a:lvl1pPr>
              <a:lnSpc>
                <a:spcPts val="2600"/>
              </a:lnSpc>
              <a:defRPr sz="2400">
                <a:solidFill>
                  <a:schemeClr val="bg1"/>
                </a:solidFill>
                <a:latin typeface="News Gothic MT" panose="020B0503020103020203" pitchFamily="34" charset="0"/>
              </a:defRPr>
            </a:lvl1pPr>
            <a:lvl2pPr>
              <a:lnSpc>
                <a:spcPts val="2600"/>
              </a:lnSpc>
              <a:defRPr sz="2000">
                <a:solidFill>
                  <a:schemeClr val="bg1"/>
                </a:solidFill>
                <a:latin typeface="News Gothic MT" panose="020B0503020103020203" pitchFamily="34" charset="0"/>
              </a:defRPr>
            </a:lvl2pPr>
            <a:lvl3pPr>
              <a:lnSpc>
                <a:spcPts val="2600"/>
              </a:lnSpc>
              <a:defRPr sz="1800">
                <a:solidFill>
                  <a:schemeClr val="bg1"/>
                </a:solidFill>
                <a:latin typeface="News Gothic MT" panose="020B0503020103020203"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5815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 Headline + Body (1)">
    <p:bg>
      <p:bgPr>
        <a:solidFill>
          <a:schemeClr val="bg1">
            <a:alpha val="80000"/>
          </a:schemeClr>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C8CF53-848B-B24C-A144-B7197CB9766E}"/>
              </a:ext>
            </a:extLst>
          </p:cNvPr>
          <p:cNvSpPr>
            <a:spLocks noGrp="1"/>
          </p:cNvSpPr>
          <p:nvPr>
            <p:ph type="body" sz="quarter" idx="10" hasCustomPrompt="1"/>
          </p:nvPr>
        </p:nvSpPr>
        <p:spPr>
          <a:xfrm>
            <a:off x="748628" y="844657"/>
            <a:ext cx="10608080" cy="1382011"/>
          </a:xfrm>
          <a:prstGeom prst="rect">
            <a:avLst/>
          </a:prstGeom>
        </p:spPr>
        <p:txBody>
          <a:bodyPr/>
          <a:lstStyle>
            <a:lvl1pPr marL="0" indent="0">
              <a:lnSpc>
                <a:spcPts val="5000"/>
              </a:lnSpc>
              <a:buNone/>
              <a:defRPr sz="4400" b="1">
                <a:solidFill>
                  <a:schemeClr val="accent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Headline + Body Paragraph</a:t>
            </a:r>
          </a:p>
        </p:txBody>
      </p:sp>
      <p:sp>
        <p:nvSpPr>
          <p:cNvPr id="11" name="Title Placeholder 1">
            <a:extLst>
              <a:ext uri="{FF2B5EF4-FFF2-40B4-BE49-F238E27FC236}">
                <a16:creationId xmlns:a16="http://schemas.microsoft.com/office/drawing/2014/main" id="{58F880E4-2024-2245-B22A-6066BDA89BB6}"/>
              </a:ext>
            </a:extLst>
          </p:cNvPr>
          <p:cNvSpPr>
            <a:spLocks noGrp="1"/>
          </p:cNvSpPr>
          <p:nvPr>
            <p:ph type="title" hasCustomPrompt="1"/>
          </p:nvPr>
        </p:nvSpPr>
        <p:spPr>
          <a:xfrm>
            <a:off x="748628" y="2456480"/>
            <a:ext cx="10875101" cy="2619215"/>
          </a:xfrm>
          <a:prstGeom prst="rect">
            <a:avLst/>
          </a:prstGeom>
        </p:spPr>
        <p:txBody>
          <a:bodyPr vert="horz" lIns="91440" tIns="45720" rIns="91440" bIns="45720" rtlCol="0" anchor="t">
            <a:noAutofit/>
          </a:bodyPr>
          <a:lstStyle>
            <a:lvl1pPr marL="0" algn="l">
              <a:lnSpc>
                <a:spcPts val="3000"/>
              </a:lnSpc>
              <a:spcBef>
                <a:spcPts val="600"/>
              </a:spcBef>
              <a:spcAft>
                <a:spcPts val="600"/>
              </a:spcAft>
              <a:defRPr sz="2400">
                <a:solidFill>
                  <a:schemeClr val="tx2"/>
                </a:solidFill>
              </a:defRPr>
            </a:lvl1pPr>
          </a:lstStyle>
          <a:p>
            <a:r>
              <a:rPr lang="en-US" dirty="0"/>
              <a:t>Secondary text here </a:t>
            </a:r>
            <a:r>
              <a:rPr lang="en-US" dirty="0" err="1"/>
              <a:t>Aenean</a:t>
            </a:r>
            <a:r>
              <a:rPr lang="en-US" dirty="0"/>
              <a:t> </a:t>
            </a:r>
            <a:r>
              <a:rPr lang="en-US" dirty="0" err="1"/>
              <a:t>eu</a:t>
            </a:r>
            <a:r>
              <a:rPr lang="en-US" dirty="0"/>
              <a:t> </a:t>
            </a:r>
            <a:r>
              <a:rPr lang="en-US" dirty="0" err="1"/>
              <a:t>leo</a:t>
            </a:r>
            <a:r>
              <a:rPr lang="en-US" dirty="0"/>
              <a:t> </a:t>
            </a:r>
            <a:r>
              <a:rPr lang="en-US" dirty="0" err="1"/>
              <a:t>quam</a:t>
            </a:r>
            <a:r>
              <a:rPr lang="en-US" dirty="0"/>
              <a:t>. </a:t>
            </a:r>
            <a:r>
              <a:rPr lang="en-US" dirty="0" err="1"/>
              <a:t>Pellentesque</a:t>
            </a:r>
            <a:r>
              <a:rPr lang="en-US" dirty="0"/>
              <a:t> </a:t>
            </a:r>
            <a:r>
              <a:rPr lang="en-US" dirty="0" err="1"/>
              <a:t>ornare</a:t>
            </a:r>
            <a:r>
              <a:rPr lang="en-US" dirty="0"/>
              <a:t> </a:t>
            </a:r>
            <a:r>
              <a:rPr lang="en-US" dirty="0" err="1"/>
              <a:t>sem</a:t>
            </a:r>
            <a:r>
              <a:rPr lang="en-US" dirty="0"/>
              <a:t> lacinia </a:t>
            </a:r>
            <a:r>
              <a:rPr lang="en-US" dirty="0" err="1"/>
              <a:t>quam</a:t>
            </a:r>
            <a:r>
              <a:rPr lang="en-US" dirty="0"/>
              <a:t> </a:t>
            </a:r>
            <a:r>
              <a:rPr lang="en-US" dirty="0" err="1"/>
              <a:t>venenatis</a:t>
            </a:r>
            <a:r>
              <a:rPr lang="en-US" dirty="0"/>
              <a:t> vestibulum. Sed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a:t>
            </a:r>
            <a:br>
              <a:rPr lang="en-US" dirty="0"/>
            </a:br>
            <a:br>
              <a:rPr lang="en-US" dirty="0"/>
            </a:br>
            <a:r>
              <a:rPr lang="en-US" dirty="0"/>
              <a:t>Cras </a:t>
            </a:r>
            <a:r>
              <a:rPr lang="en-US" dirty="0" err="1"/>
              <a:t>mattis</a:t>
            </a:r>
            <a:r>
              <a:rPr lang="en-US" dirty="0"/>
              <a:t> </a:t>
            </a:r>
            <a:r>
              <a:rPr lang="en-US" dirty="0" err="1"/>
              <a:t>consectetur</a:t>
            </a:r>
            <a:r>
              <a:rPr lang="en-US" dirty="0"/>
              <a:t> </a:t>
            </a:r>
            <a:r>
              <a:rPr lang="en-US" dirty="0" err="1"/>
              <a:t>purus</a:t>
            </a:r>
            <a:r>
              <a:rPr lang="en-US" dirty="0"/>
              <a:t> sit </a:t>
            </a:r>
            <a:r>
              <a:rPr lang="en-US" dirty="0" err="1"/>
              <a:t>amet</a:t>
            </a:r>
            <a:r>
              <a:rPr lang="en-US" dirty="0"/>
              <a:t> fermentum. </a:t>
            </a:r>
            <a:r>
              <a:rPr lang="en-US" dirty="0" err="1"/>
              <a:t>Snatoque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pic>
        <p:nvPicPr>
          <p:cNvPr id="6" name="Picture 5">
            <a:extLst>
              <a:ext uri="{FF2B5EF4-FFF2-40B4-BE49-F238E27FC236}">
                <a16:creationId xmlns:a16="http://schemas.microsoft.com/office/drawing/2014/main" id="{AE779D58-30C7-D246-9931-67143576A46C}"/>
              </a:ext>
            </a:extLst>
          </p:cNvPr>
          <p:cNvPicPr>
            <a:picLocks noChangeAspect="1"/>
          </p:cNvPicPr>
          <p:nvPr userDrawn="1"/>
        </p:nvPicPr>
        <p:blipFill>
          <a:blip r:embed="rId2"/>
          <a:srcRect/>
          <a:stretch/>
        </p:blipFill>
        <p:spPr>
          <a:xfrm>
            <a:off x="-51020" y="5924049"/>
            <a:ext cx="12290439" cy="685977"/>
          </a:xfrm>
          <a:prstGeom prst="rect">
            <a:avLst/>
          </a:prstGeom>
        </p:spPr>
      </p:pic>
    </p:spTree>
    <p:extLst>
      <p:ext uri="{BB962C8B-B14F-4D97-AF65-F5344CB8AC3E}">
        <p14:creationId xmlns:p14="http://schemas.microsoft.com/office/powerpoint/2010/main" val="391887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Right + Image Left 5">
    <p:bg>
      <p:bgPr>
        <a:solidFill>
          <a:schemeClr val="bg1">
            <a:alpha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4FB4EA-99AC-CD40-A875-0D295C69B156}"/>
              </a:ext>
            </a:extLst>
          </p:cNvPr>
          <p:cNvSpPr/>
          <p:nvPr userDrawn="1"/>
        </p:nvSpPr>
        <p:spPr>
          <a:xfrm>
            <a:off x="6096000" y="0"/>
            <a:ext cx="6096000"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s Gothic MT" panose="020B0503020103020203" pitchFamily="34" charset="0"/>
            </a:endParaRPr>
          </a:p>
        </p:txBody>
      </p:sp>
      <p:pic>
        <p:nvPicPr>
          <p:cNvPr id="8" name="Picture 7">
            <a:extLst>
              <a:ext uri="{FF2B5EF4-FFF2-40B4-BE49-F238E27FC236}">
                <a16:creationId xmlns:a16="http://schemas.microsoft.com/office/drawing/2014/main" id="{89FC04BC-FB76-6045-8C59-C30BA8E0C885}"/>
              </a:ext>
            </a:extLst>
          </p:cNvPr>
          <p:cNvPicPr>
            <a:picLocks noChangeAspect="1"/>
          </p:cNvPicPr>
          <p:nvPr userDrawn="1"/>
        </p:nvPicPr>
        <p:blipFill>
          <a:blip r:embed="rId2">
            <a:alphaModFix amt="50000"/>
          </a:blip>
          <a:stretch>
            <a:fillRect/>
          </a:stretch>
        </p:blipFill>
        <p:spPr>
          <a:xfrm>
            <a:off x="0" y="5883949"/>
            <a:ext cx="12192000" cy="680484"/>
          </a:xfrm>
          <a:prstGeom prst="rect">
            <a:avLst/>
          </a:prstGeom>
        </p:spPr>
      </p:pic>
      <p:sp>
        <p:nvSpPr>
          <p:cNvPr id="9" name="Picture Placeholder 2">
            <a:extLst>
              <a:ext uri="{FF2B5EF4-FFF2-40B4-BE49-F238E27FC236}">
                <a16:creationId xmlns:a16="http://schemas.microsoft.com/office/drawing/2014/main" id="{841D39DD-689E-3E41-AC98-F048215DACF8}"/>
              </a:ext>
            </a:extLst>
          </p:cNvPr>
          <p:cNvSpPr>
            <a:spLocks noGrp="1"/>
          </p:cNvSpPr>
          <p:nvPr>
            <p:ph type="pic" sz="quarter" idx="11"/>
          </p:nvPr>
        </p:nvSpPr>
        <p:spPr>
          <a:xfrm>
            <a:off x="0" y="0"/>
            <a:ext cx="6096000" cy="6858000"/>
          </a:xfrm>
          <a:prstGeom prst="rect">
            <a:avLst/>
          </a:prstGeom>
        </p:spPr>
        <p:txBody>
          <a:bodyPr/>
          <a:lstStyle/>
          <a:p>
            <a:r>
              <a:rPr lang="en-US"/>
              <a:t>Click icon to add picture</a:t>
            </a:r>
          </a:p>
        </p:txBody>
      </p:sp>
      <p:sp>
        <p:nvSpPr>
          <p:cNvPr id="7" name="Text Placeholder 8">
            <a:extLst>
              <a:ext uri="{FF2B5EF4-FFF2-40B4-BE49-F238E27FC236}">
                <a16:creationId xmlns:a16="http://schemas.microsoft.com/office/drawing/2014/main" id="{3A754BCA-EC05-F64F-8759-8C24DFE546BE}"/>
              </a:ext>
            </a:extLst>
          </p:cNvPr>
          <p:cNvSpPr>
            <a:spLocks noGrp="1"/>
          </p:cNvSpPr>
          <p:nvPr>
            <p:ph type="body" sz="quarter" idx="10" hasCustomPrompt="1"/>
          </p:nvPr>
        </p:nvSpPr>
        <p:spPr>
          <a:xfrm>
            <a:off x="6724650" y="974052"/>
            <a:ext cx="4838700" cy="1962029"/>
          </a:xfrm>
          <a:prstGeom prst="rect">
            <a:avLst/>
          </a:prstGeom>
        </p:spPr>
        <p:txBody>
          <a:bodyPr/>
          <a:lstStyle>
            <a:lvl1pPr marL="0" indent="0">
              <a:lnSpc>
                <a:spcPts val="5000"/>
              </a:lnSpc>
              <a:spcBef>
                <a:spcPts val="1000"/>
              </a:spcBef>
              <a:buNone/>
              <a:defRPr sz="4400" b="1">
                <a:solidFill>
                  <a:schemeClr val="bg1"/>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a:t>
            </a:r>
            <a:br>
              <a:rPr lang="en-US" dirty="0"/>
            </a:br>
            <a:r>
              <a:rPr lang="en-US" dirty="0"/>
              <a:t>(load image to the left)</a:t>
            </a:r>
          </a:p>
        </p:txBody>
      </p:sp>
      <p:sp>
        <p:nvSpPr>
          <p:cNvPr id="11" name="Text Placeholder 2">
            <a:extLst>
              <a:ext uri="{FF2B5EF4-FFF2-40B4-BE49-F238E27FC236}">
                <a16:creationId xmlns:a16="http://schemas.microsoft.com/office/drawing/2014/main" id="{117A56FE-8284-0744-845C-09F23CBE05FA}"/>
              </a:ext>
            </a:extLst>
          </p:cNvPr>
          <p:cNvSpPr>
            <a:spLocks noGrp="1"/>
          </p:cNvSpPr>
          <p:nvPr>
            <p:ph type="body" sz="quarter" idx="12"/>
          </p:nvPr>
        </p:nvSpPr>
        <p:spPr>
          <a:xfrm>
            <a:off x="6724650" y="3429001"/>
            <a:ext cx="4838700" cy="2454948"/>
          </a:xfrm>
          <a:prstGeom prst="rect">
            <a:avLst/>
          </a:prstGeom>
        </p:spPr>
        <p:txBody>
          <a:bodyPr/>
          <a:lstStyle>
            <a:lvl1pPr>
              <a:lnSpc>
                <a:spcPts val="2600"/>
              </a:lnSpc>
              <a:defRPr sz="2400">
                <a:solidFill>
                  <a:schemeClr val="bg1"/>
                </a:solidFill>
                <a:latin typeface="News Gothic MT" panose="020B0503020103020203" pitchFamily="34" charset="0"/>
              </a:defRPr>
            </a:lvl1pPr>
            <a:lvl2pPr>
              <a:lnSpc>
                <a:spcPts val="2600"/>
              </a:lnSpc>
              <a:defRPr sz="2000">
                <a:solidFill>
                  <a:schemeClr val="bg1"/>
                </a:solidFill>
                <a:latin typeface="News Gothic MT" panose="020B0503020103020203" pitchFamily="34" charset="0"/>
              </a:defRPr>
            </a:lvl2pPr>
            <a:lvl3pPr>
              <a:lnSpc>
                <a:spcPts val="2600"/>
              </a:lnSpc>
              <a:defRPr sz="1800">
                <a:solidFill>
                  <a:schemeClr val="bg1"/>
                </a:solidFill>
                <a:latin typeface="News Gothic MT" panose="020B0503020103020203" pitchFamily="34" charset="0"/>
              </a:defRPr>
            </a:lvl3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7647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Left + Image Right 6">
    <p:bg>
      <p:bgPr>
        <a:solidFill>
          <a:schemeClr val="bg1">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1EE2EB-8217-B745-8D36-1D76B8A5B851}"/>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s Gothic MT" panose="020B0503020103020203" pitchFamily="34" charset="0"/>
            </a:endParaRPr>
          </a:p>
        </p:txBody>
      </p:sp>
      <p:pic>
        <p:nvPicPr>
          <p:cNvPr id="8" name="Picture 7">
            <a:extLst>
              <a:ext uri="{FF2B5EF4-FFF2-40B4-BE49-F238E27FC236}">
                <a16:creationId xmlns:a16="http://schemas.microsoft.com/office/drawing/2014/main" id="{89FC04BC-FB76-6045-8C59-C30BA8E0C885}"/>
              </a:ext>
            </a:extLst>
          </p:cNvPr>
          <p:cNvPicPr>
            <a:picLocks noChangeAspect="1"/>
          </p:cNvPicPr>
          <p:nvPr userDrawn="1"/>
        </p:nvPicPr>
        <p:blipFill>
          <a:blip r:embed="rId2"/>
          <a:srcRect/>
          <a:stretch/>
        </p:blipFill>
        <p:spPr>
          <a:xfrm>
            <a:off x="0" y="5883949"/>
            <a:ext cx="12192000" cy="680483"/>
          </a:xfrm>
          <a:prstGeom prst="rect">
            <a:avLst/>
          </a:prstGeom>
        </p:spPr>
      </p:pic>
      <p:sp>
        <p:nvSpPr>
          <p:cNvPr id="3" name="Picture Placeholder 2">
            <a:extLst>
              <a:ext uri="{FF2B5EF4-FFF2-40B4-BE49-F238E27FC236}">
                <a16:creationId xmlns:a16="http://schemas.microsoft.com/office/drawing/2014/main" id="{F5032072-88B7-E54E-816A-DE71B857194D}"/>
              </a:ext>
            </a:extLst>
          </p:cNvPr>
          <p:cNvSpPr>
            <a:spLocks noGrp="1"/>
          </p:cNvSpPr>
          <p:nvPr>
            <p:ph type="pic" sz="quarter" idx="11"/>
          </p:nvPr>
        </p:nvSpPr>
        <p:spPr>
          <a:xfrm>
            <a:off x="6096000" y="0"/>
            <a:ext cx="6096000" cy="6858000"/>
          </a:xfrm>
          <a:prstGeom prst="rect">
            <a:avLst/>
          </a:prstGeom>
        </p:spPr>
        <p:txBody>
          <a:bodyPr/>
          <a:lstStyle/>
          <a:p>
            <a:r>
              <a:rPr lang="en-US"/>
              <a:t>Click icon to add picture</a:t>
            </a:r>
          </a:p>
        </p:txBody>
      </p:sp>
      <p:sp>
        <p:nvSpPr>
          <p:cNvPr id="10" name="Text Placeholder 8">
            <a:extLst>
              <a:ext uri="{FF2B5EF4-FFF2-40B4-BE49-F238E27FC236}">
                <a16:creationId xmlns:a16="http://schemas.microsoft.com/office/drawing/2014/main" id="{FB57B00F-777F-6749-A69C-E7FEA000488C}"/>
              </a:ext>
            </a:extLst>
          </p:cNvPr>
          <p:cNvSpPr>
            <a:spLocks noGrp="1"/>
          </p:cNvSpPr>
          <p:nvPr>
            <p:ph type="body" sz="quarter" idx="10" hasCustomPrompt="1"/>
          </p:nvPr>
        </p:nvSpPr>
        <p:spPr>
          <a:xfrm>
            <a:off x="655638" y="974052"/>
            <a:ext cx="4838700" cy="2078531"/>
          </a:xfrm>
          <a:prstGeom prst="rect">
            <a:avLst/>
          </a:prstGeom>
        </p:spPr>
        <p:txBody>
          <a:bodyPr/>
          <a:lstStyle>
            <a:lvl1pPr marL="0" indent="0">
              <a:lnSpc>
                <a:spcPts val="5000"/>
              </a:lnSpc>
              <a:spcBef>
                <a:spcPts val="1000"/>
              </a:spcBef>
              <a:buNone/>
              <a:defRPr sz="4400" b="1">
                <a:solidFill>
                  <a:schemeClr val="accent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a:t>
            </a:r>
            <a:br>
              <a:rPr lang="en-US" dirty="0"/>
            </a:br>
            <a:r>
              <a:rPr lang="en-US" dirty="0"/>
              <a:t>(load image to the right)</a:t>
            </a:r>
          </a:p>
        </p:txBody>
      </p:sp>
      <p:sp>
        <p:nvSpPr>
          <p:cNvPr id="11" name="Text Placeholder 2">
            <a:extLst>
              <a:ext uri="{FF2B5EF4-FFF2-40B4-BE49-F238E27FC236}">
                <a16:creationId xmlns:a16="http://schemas.microsoft.com/office/drawing/2014/main" id="{1F7ADD92-D67B-AC4D-BD0E-3725BA2A0A6C}"/>
              </a:ext>
            </a:extLst>
          </p:cNvPr>
          <p:cNvSpPr>
            <a:spLocks noGrp="1"/>
          </p:cNvSpPr>
          <p:nvPr>
            <p:ph type="body" sz="quarter" idx="12"/>
          </p:nvPr>
        </p:nvSpPr>
        <p:spPr>
          <a:xfrm>
            <a:off x="655638" y="3429001"/>
            <a:ext cx="4838700" cy="2454948"/>
          </a:xfrm>
          <a:prstGeom prst="rect">
            <a:avLst/>
          </a:prstGeom>
        </p:spPr>
        <p:txBody>
          <a:bodyPr/>
          <a:lstStyle>
            <a:lvl1pPr>
              <a:lnSpc>
                <a:spcPts val="3000"/>
              </a:lnSpc>
              <a:defRPr sz="2400">
                <a:solidFill>
                  <a:schemeClr val="tx2"/>
                </a:solidFill>
                <a:latin typeface="News Gothic MT" panose="020B0503020103020203" pitchFamily="34" charset="0"/>
              </a:defRPr>
            </a:lvl1pPr>
            <a:lvl2pPr marL="800100" indent="-342900">
              <a:buFont typeface="Arial" panose="020B0604020202020204" pitchFamily="34" charset="0"/>
              <a:buChar char="•"/>
              <a:defRPr>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1548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Right + Image Left 6">
    <p:bg>
      <p:bgPr>
        <a:solidFill>
          <a:schemeClr val="bg1">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1EE2EB-8217-B745-8D36-1D76B8A5B851}"/>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s Gothic MT" panose="020B0503020103020203" pitchFamily="34" charset="0"/>
            </a:endParaRPr>
          </a:p>
        </p:txBody>
      </p:sp>
      <p:pic>
        <p:nvPicPr>
          <p:cNvPr id="8" name="Picture 7">
            <a:extLst>
              <a:ext uri="{FF2B5EF4-FFF2-40B4-BE49-F238E27FC236}">
                <a16:creationId xmlns:a16="http://schemas.microsoft.com/office/drawing/2014/main" id="{89FC04BC-FB76-6045-8C59-C30BA8E0C885}"/>
              </a:ext>
            </a:extLst>
          </p:cNvPr>
          <p:cNvPicPr>
            <a:picLocks noChangeAspect="1"/>
          </p:cNvPicPr>
          <p:nvPr userDrawn="1"/>
        </p:nvPicPr>
        <p:blipFill>
          <a:blip r:embed="rId2"/>
          <a:srcRect/>
          <a:stretch/>
        </p:blipFill>
        <p:spPr>
          <a:xfrm>
            <a:off x="0" y="5883949"/>
            <a:ext cx="12192000" cy="680483"/>
          </a:xfrm>
          <a:prstGeom prst="rect">
            <a:avLst/>
          </a:prstGeom>
        </p:spPr>
      </p:pic>
      <p:sp>
        <p:nvSpPr>
          <p:cNvPr id="10" name="Picture Placeholder 2">
            <a:extLst>
              <a:ext uri="{FF2B5EF4-FFF2-40B4-BE49-F238E27FC236}">
                <a16:creationId xmlns:a16="http://schemas.microsoft.com/office/drawing/2014/main" id="{DB0AEB36-16AE-3F43-95B7-DDF181FA115E}"/>
              </a:ext>
            </a:extLst>
          </p:cNvPr>
          <p:cNvSpPr>
            <a:spLocks noGrp="1"/>
          </p:cNvSpPr>
          <p:nvPr>
            <p:ph type="pic" sz="quarter" idx="11"/>
          </p:nvPr>
        </p:nvSpPr>
        <p:spPr>
          <a:xfrm>
            <a:off x="0" y="0"/>
            <a:ext cx="6096000" cy="6858000"/>
          </a:xfrm>
          <a:prstGeom prst="rect">
            <a:avLst/>
          </a:prstGeom>
        </p:spPr>
        <p:txBody>
          <a:bodyPr/>
          <a:lstStyle/>
          <a:p>
            <a:r>
              <a:rPr lang="en-US"/>
              <a:t>Click icon to add picture</a:t>
            </a:r>
            <a:endParaRPr lang="en-US" dirty="0"/>
          </a:p>
        </p:txBody>
      </p:sp>
      <p:sp>
        <p:nvSpPr>
          <p:cNvPr id="7" name="Text Placeholder 8">
            <a:extLst>
              <a:ext uri="{FF2B5EF4-FFF2-40B4-BE49-F238E27FC236}">
                <a16:creationId xmlns:a16="http://schemas.microsoft.com/office/drawing/2014/main" id="{797DA93B-9670-4F4A-B1ED-EAF3CDA903B5}"/>
              </a:ext>
            </a:extLst>
          </p:cNvPr>
          <p:cNvSpPr>
            <a:spLocks noGrp="1"/>
          </p:cNvSpPr>
          <p:nvPr>
            <p:ph type="body" sz="quarter" idx="10" hasCustomPrompt="1"/>
          </p:nvPr>
        </p:nvSpPr>
        <p:spPr>
          <a:xfrm>
            <a:off x="6724650" y="974052"/>
            <a:ext cx="4838700" cy="2064781"/>
          </a:xfrm>
          <a:prstGeom prst="rect">
            <a:avLst/>
          </a:prstGeom>
        </p:spPr>
        <p:txBody>
          <a:bodyPr/>
          <a:lstStyle>
            <a:lvl1pPr marL="0" indent="0">
              <a:lnSpc>
                <a:spcPts val="5000"/>
              </a:lnSpc>
              <a:spcBef>
                <a:spcPts val="1000"/>
              </a:spcBef>
              <a:buNone/>
              <a:defRPr sz="4400" b="1">
                <a:solidFill>
                  <a:schemeClr val="accent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a:t>
            </a:r>
            <a:br>
              <a:rPr lang="en-US" dirty="0"/>
            </a:br>
            <a:r>
              <a:rPr lang="en-US" dirty="0"/>
              <a:t>(load image to the left)</a:t>
            </a:r>
          </a:p>
        </p:txBody>
      </p:sp>
      <p:sp>
        <p:nvSpPr>
          <p:cNvPr id="11" name="Text Placeholder 2">
            <a:extLst>
              <a:ext uri="{FF2B5EF4-FFF2-40B4-BE49-F238E27FC236}">
                <a16:creationId xmlns:a16="http://schemas.microsoft.com/office/drawing/2014/main" id="{A712103E-9D38-FC40-8867-7D758955E784}"/>
              </a:ext>
            </a:extLst>
          </p:cNvPr>
          <p:cNvSpPr>
            <a:spLocks noGrp="1"/>
          </p:cNvSpPr>
          <p:nvPr>
            <p:ph type="body" sz="quarter" idx="14"/>
          </p:nvPr>
        </p:nvSpPr>
        <p:spPr>
          <a:xfrm>
            <a:off x="6724650" y="3429001"/>
            <a:ext cx="4838700" cy="2454948"/>
          </a:xfrm>
          <a:prstGeom prst="rect">
            <a:avLst/>
          </a:prstGeom>
        </p:spPr>
        <p:txBody>
          <a:bodyPr/>
          <a:lstStyle>
            <a:lvl1pPr>
              <a:lnSpc>
                <a:spcPts val="3000"/>
              </a:lnSpc>
              <a:defRPr sz="2400">
                <a:solidFill>
                  <a:schemeClr val="tx2"/>
                </a:solidFill>
                <a:latin typeface="News Gothic MT" panose="020B0503020103020203" pitchFamily="34" charset="0"/>
              </a:defRPr>
            </a:lvl1pPr>
            <a:lvl2pPr>
              <a:defRPr>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1471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aption Bottom (IMAGE BACKGROUND) 1">
    <p:bg>
      <p:bgPr>
        <a:solidFill>
          <a:schemeClr val="bg1">
            <a:alpha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94272B-B115-054E-8D93-76BB8AEB9788}"/>
              </a:ext>
            </a:extLst>
          </p:cNvPr>
          <p:cNvPicPr>
            <a:picLocks noChangeAspect="1"/>
          </p:cNvPicPr>
          <p:nvPr userDrawn="1"/>
        </p:nvPicPr>
        <p:blipFill>
          <a:blip r:embed="rId2">
            <a:alphaModFix amt="90000"/>
          </a:blip>
          <a:srcRect/>
          <a:stretch/>
        </p:blipFill>
        <p:spPr>
          <a:xfrm rot="10800000">
            <a:off x="-38745" y="4733540"/>
            <a:ext cx="12266908" cy="2137511"/>
          </a:xfrm>
          <a:prstGeom prst="rect">
            <a:avLst/>
          </a:prstGeom>
        </p:spPr>
      </p:pic>
      <p:sp>
        <p:nvSpPr>
          <p:cNvPr id="7" name="Title Placeholder 1">
            <a:extLst>
              <a:ext uri="{FF2B5EF4-FFF2-40B4-BE49-F238E27FC236}">
                <a16:creationId xmlns:a16="http://schemas.microsoft.com/office/drawing/2014/main" id="{E1BC295F-07E6-4E46-BB6B-B7D724955B00}"/>
              </a:ext>
            </a:extLst>
          </p:cNvPr>
          <p:cNvSpPr>
            <a:spLocks noGrp="1"/>
          </p:cNvSpPr>
          <p:nvPr>
            <p:ph type="title" hasCustomPrompt="1"/>
          </p:nvPr>
        </p:nvSpPr>
        <p:spPr>
          <a:xfrm>
            <a:off x="707016" y="5346914"/>
            <a:ext cx="10775385" cy="1247615"/>
          </a:xfrm>
          <a:prstGeom prst="rect">
            <a:avLst/>
          </a:prstGeom>
        </p:spPr>
        <p:txBody>
          <a:bodyPr vert="horz" lIns="91440" tIns="45720" rIns="91440" bIns="45720" rtlCol="0" anchor="t">
            <a:noAutofit/>
          </a:bodyPr>
          <a:lstStyle>
            <a:lvl1pPr algn="l">
              <a:lnSpc>
                <a:spcPts val="3000"/>
              </a:lnSpc>
              <a:defRPr sz="2400" b="1">
                <a:solidFill>
                  <a:schemeClr val="bg1"/>
                </a:solidFill>
              </a:defRPr>
            </a:lvl1pPr>
          </a:lstStyle>
          <a:p>
            <a:r>
              <a:rPr lang="en-US" dirty="0"/>
              <a:t>Insert small caption 1-2 sentences (place </a:t>
            </a:r>
            <a:r>
              <a:rPr lang="en-US" dirty="0" err="1"/>
              <a:t>fullscreen</a:t>
            </a:r>
            <a:r>
              <a:rPr lang="en-US" dirty="0"/>
              <a:t> image in background)</a:t>
            </a:r>
          </a:p>
        </p:txBody>
      </p:sp>
    </p:spTree>
    <p:extLst>
      <p:ext uri="{BB962C8B-B14F-4D97-AF65-F5344CB8AC3E}">
        <p14:creationId xmlns:p14="http://schemas.microsoft.com/office/powerpoint/2010/main" val="351254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aption Top (IMAGE BACKGROUND) 1">
    <p:bg>
      <p:bgPr>
        <a:solidFill>
          <a:schemeClr val="bg1">
            <a:alpha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94272B-B115-054E-8D93-76BB8AEB9788}"/>
              </a:ext>
            </a:extLst>
          </p:cNvPr>
          <p:cNvPicPr>
            <a:picLocks noChangeAspect="1"/>
          </p:cNvPicPr>
          <p:nvPr userDrawn="1"/>
        </p:nvPicPr>
        <p:blipFill>
          <a:blip r:embed="rId2">
            <a:alphaModFix amt="90000"/>
          </a:blip>
          <a:srcRect/>
          <a:stretch/>
        </p:blipFill>
        <p:spPr>
          <a:xfrm>
            <a:off x="-38745" y="-15498"/>
            <a:ext cx="12266908" cy="2137511"/>
          </a:xfrm>
          <a:prstGeom prst="rect">
            <a:avLst/>
          </a:prstGeom>
        </p:spPr>
      </p:pic>
      <p:sp>
        <p:nvSpPr>
          <p:cNvPr id="7" name="Title Placeholder 1">
            <a:extLst>
              <a:ext uri="{FF2B5EF4-FFF2-40B4-BE49-F238E27FC236}">
                <a16:creationId xmlns:a16="http://schemas.microsoft.com/office/drawing/2014/main" id="{E1BC295F-07E6-4E46-BB6B-B7D724955B00}"/>
              </a:ext>
            </a:extLst>
          </p:cNvPr>
          <p:cNvSpPr>
            <a:spLocks noGrp="1"/>
          </p:cNvSpPr>
          <p:nvPr>
            <p:ph type="title" hasCustomPrompt="1"/>
          </p:nvPr>
        </p:nvSpPr>
        <p:spPr>
          <a:xfrm>
            <a:off x="707016" y="348710"/>
            <a:ext cx="10775385" cy="1247615"/>
          </a:xfrm>
          <a:prstGeom prst="rect">
            <a:avLst/>
          </a:prstGeom>
        </p:spPr>
        <p:txBody>
          <a:bodyPr vert="horz" lIns="91440" tIns="45720" rIns="91440" bIns="45720" rtlCol="0" anchor="t">
            <a:noAutofit/>
          </a:bodyPr>
          <a:lstStyle>
            <a:lvl1pPr algn="l">
              <a:lnSpc>
                <a:spcPts val="3000"/>
              </a:lnSpc>
              <a:defRPr sz="2400" b="1">
                <a:solidFill>
                  <a:schemeClr val="bg1"/>
                </a:solidFill>
              </a:defRPr>
            </a:lvl1pPr>
          </a:lstStyle>
          <a:p>
            <a:r>
              <a:rPr lang="en-US" dirty="0"/>
              <a:t>Insert small caption 1-2 sentences (place </a:t>
            </a:r>
            <a:r>
              <a:rPr lang="en-US" dirty="0" err="1"/>
              <a:t>fullscreen</a:t>
            </a:r>
            <a:r>
              <a:rPr lang="en-US" dirty="0"/>
              <a:t> image in background)</a:t>
            </a:r>
          </a:p>
        </p:txBody>
      </p:sp>
    </p:spTree>
    <p:extLst>
      <p:ext uri="{BB962C8B-B14F-4D97-AF65-F5344CB8AC3E}">
        <p14:creationId xmlns:p14="http://schemas.microsoft.com/office/powerpoint/2010/main" val="351793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g Caption Bottom (IMAGE BACKGROUND) 1">
    <p:bg>
      <p:bgPr>
        <a:solidFill>
          <a:schemeClr val="bg1">
            <a:alpha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59E6A-016A-B542-9703-C31337CC8B0B}"/>
              </a:ext>
            </a:extLst>
          </p:cNvPr>
          <p:cNvPicPr>
            <a:picLocks noChangeAspect="1"/>
          </p:cNvPicPr>
          <p:nvPr userDrawn="1"/>
        </p:nvPicPr>
        <p:blipFill>
          <a:blip r:embed="rId2">
            <a:alphaModFix amt="90000"/>
          </a:blip>
          <a:srcRect/>
          <a:stretch/>
        </p:blipFill>
        <p:spPr>
          <a:xfrm>
            <a:off x="-30996" y="3601705"/>
            <a:ext cx="12266907" cy="3291895"/>
          </a:xfrm>
          <a:prstGeom prst="rect">
            <a:avLst/>
          </a:prstGeom>
        </p:spPr>
      </p:pic>
      <p:sp>
        <p:nvSpPr>
          <p:cNvPr id="7" name="Title Placeholder 1">
            <a:extLst>
              <a:ext uri="{FF2B5EF4-FFF2-40B4-BE49-F238E27FC236}">
                <a16:creationId xmlns:a16="http://schemas.microsoft.com/office/drawing/2014/main" id="{E1BC295F-07E6-4E46-BB6B-B7D724955B00}"/>
              </a:ext>
            </a:extLst>
          </p:cNvPr>
          <p:cNvSpPr>
            <a:spLocks noGrp="1"/>
          </p:cNvSpPr>
          <p:nvPr>
            <p:ph type="title" hasCustomPrompt="1"/>
          </p:nvPr>
        </p:nvSpPr>
        <p:spPr>
          <a:xfrm>
            <a:off x="707016" y="4308528"/>
            <a:ext cx="10775385" cy="2061277"/>
          </a:xfrm>
          <a:prstGeom prst="rect">
            <a:avLst/>
          </a:prstGeom>
        </p:spPr>
        <p:txBody>
          <a:bodyPr vert="horz" lIns="91440" tIns="45720" rIns="91440" bIns="45720" rtlCol="0" anchor="t">
            <a:noAutofit/>
          </a:bodyPr>
          <a:lstStyle>
            <a:lvl1pPr algn="l">
              <a:lnSpc>
                <a:spcPts val="4600"/>
              </a:lnSpc>
              <a:defRPr sz="2800" b="1">
                <a:solidFill>
                  <a:schemeClr val="bg1"/>
                </a:solidFill>
              </a:defRPr>
            </a:lvl1pPr>
          </a:lstStyle>
          <a:p>
            <a:r>
              <a:rPr lang="en-US" dirty="0"/>
              <a:t>Insert big caption 1-2 sentences (place </a:t>
            </a:r>
            <a:r>
              <a:rPr lang="en-US" dirty="0" err="1"/>
              <a:t>fullscreen</a:t>
            </a:r>
            <a:r>
              <a:rPr lang="en-US" dirty="0"/>
              <a:t> image in background)</a:t>
            </a:r>
          </a:p>
        </p:txBody>
      </p:sp>
    </p:spTree>
    <p:extLst>
      <p:ext uri="{BB962C8B-B14F-4D97-AF65-F5344CB8AC3E}">
        <p14:creationId xmlns:p14="http://schemas.microsoft.com/office/powerpoint/2010/main" val="260209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aption Bottom (IMAGE BACKGROUND) 2">
    <p:bg>
      <p:bgPr>
        <a:solidFill>
          <a:schemeClr val="bg1">
            <a:alpha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94272B-B115-054E-8D93-76BB8AEB9788}"/>
              </a:ext>
            </a:extLst>
          </p:cNvPr>
          <p:cNvPicPr>
            <a:picLocks noChangeAspect="1"/>
          </p:cNvPicPr>
          <p:nvPr userDrawn="1"/>
        </p:nvPicPr>
        <p:blipFill>
          <a:blip r:embed="rId2">
            <a:alphaModFix amt="80000"/>
          </a:blip>
          <a:srcRect/>
          <a:stretch/>
        </p:blipFill>
        <p:spPr>
          <a:xfrm rot="10800000">
            <a:off x="-20599" y="4733540"/>
            <a:ext cx="12230616" cy="2137512"/>
          </a:xfrm>
          <a:prstGeom prst="rect">
            <a:avLst/>
          </a:prstGeom>
        </p:spPr>
      </p:pic>
      <p:sp>
        <p:nvSpPr>
          <p:cNvPr id="6" name="Title Placeholder 1">
            <a:extLst>
              <a:ext uri="{FF2B5EF4-FFF2-40B4-BE49-F238E27FC236}">
                <a16:creationId xmlns:a16="http://schemas.microsoft.com/office/drawing/2014/main" id="{9303FC3E-D1E3-184E-8004-A4505C4949C4}"/>
              </a:ext>
            </a:extLst>
          </p:cNvPr>
          <p:cNvSpPr>
            <a:spLocks noGrp="1"/>
          </p:cNvSpPr>
          <p:nvPr>
            <p:ph type="title" hasCustomPrompt="1"/>
          </p:nvPr>
        </p:nvSpPr>
        <p:spPr>
          <a:xfrm>
            <a:off x="707016" y="5346914"/>
            <a:ext cx="10775385" cy="1247615"/>
          </a:xfrm>
          <a:prstGeom prst="rect">
            <a:avLst/>
          </a:prstGeom>
        </p:spPr>
        <p:txBody>
          <a:bodyPr vert="horz" lIns="91440" tIns="45720" rIns="91440" bIns="45720" rtlCol="0" anchor="t">
            <a:noAutofit/>
          </a:bodyPr>
          <a:lstStyle>
            <a:lvl1pPr algn="l">
              <a:lnSpc>
                <a:spcPts val="3000"/>
              </a:lnSpc>
              <a:defRPr sz="2400" b="1">
                <a:solidFill>
                  <a:schemeClr val="bg1"/>
                </a:solidFill>
              </a:defRPr>
            </a:lvl1pPr>
          </a:lstStyle>
          <a:p>
            <a:r>
              <a:rPr lang="en-US" dirty="0"/>
              <a:t>Insert small caption 1-2 sentences (place </a:t>
            </a:r>
            <a:r>
              <a:rPr lang="en-US" dirty="0" err="1"/>
              <a:t>fullscreen</a:t>
            </a:r>
            <a:r>
              <a:rPr lang="en-US" dirty="0"/>
              <a:t> image in background)</a:t>
            </a:r>
          </a:p>
        </p:txBody>
      </p:sp>
    </p:spTree>
    <p:extLst>
      <p:ext uri="{BB962C8B-B14F-4D97-AF65-F5344CB8AC3E}">
        <p14:creationId xmlns:p14="http://schemas.microsoft.com/office/powerpoint/2010/main" val="287142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aption Top (IMAGE BACKGROUND) 2">
    <p:bg>
      <p:bgPr>
        <a:solidFill>
          <a:schemeClr val="bg1">
            <a:alpha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94272B-B115-054E-8D93-76BB8AEB9788}"/>
              </a:ext>
            </a:extLst>
          </p:cNvPr>
          <p:cNvPicPr>
            <a:picLocks noChangeAspect="1"/>
          </p:cNvPicPr>
          <p:nvPr userDrawn="1"/>
        </p:nvPicPr>
        <p:blipFill>
          <a:blip r:embed="rId2">
            <a:alphaModFix amt="80000"/>
          </a:blip>
          <a:srcRect/>
          <a:stretch/>
        </p:blipFill>
        <p:spPr>
          <a:xfrm>
            <a:off x="-20599" y="-15498"/>
            <a:ext cx="12230616" cy="2137512"/>
          </a:xfrm>
          <a:prstGeom prst="rect">
            <a:avLst/>
          </a:prstGeom>
        </p:spPr>
      </p:pic>
      <p:sp>
        <p:nvSpPr>
          <p:cNvPr id="6" name="Title Placeholder 1">
            <a:extLst>
              <a:ext uri="{FF2B5EF4-FFF2-40B4-BE49-F238E27FC236}">
                <a16:creationId xmlns:a16="http://schemas.microsoft.com/office/drawing/2014/main" id="{6336E4F8-3E34-644C-8587-7894FD5F2F30}"/>
              </a:ext>
            </a:extLst>
          </p:cNvPr>
          <p:cNvSpPr>
            <a:spLocks noGrp="1"/>
          </p:cNvSpPr>
          <p:nvPr>
            <p:ph type="title" hasCustomPrompt="1"/>
          </p:nvPr>
        </p:nvSpPr>
        <p:spPr>
          <a:xfrm>
            <a:off x="707016" y="348710"/>
            <a:ext cx="10775385" cy="1247615"/>
          </a:xfrm>
          <a:prstGeom prst="rect">
            <a:avLst/>
          </a:prstGeom>
        </p:spPr>
        <p:txBody>
          <a:bodyPr vert="horz" lIns="91440" tIns="45720" rIns="91440" bIns="45720" rtlCol="0" anchor="t">
            <a:noAutofit/>
          </a:bodyPr>
          <a:lstStyle>
            <a:lvl1pPr algn="l">
              <a:lnSpc>
                <a:spcPts val="3000"/>
              </a:lnSpc>
              <a:defRPr sz="2400" b="1">
                <a:solidFill>
                  <a:schemeClr val="bg1"/>
                </a:solidFill>
              </a:defRPr>
            </a:lvl1pPr>
          </a:lstStyle>
          <a:p>
            <a:r>
              <a:rPr lang="en-US" dirty="0"/>
              <a:t>Insert small caption 1-2 sentences (place </a:t>
            </a:r>
            <a:r>
              <a:rPr lang="en-US" dirty="0" err="1"/>
              <a:t>fullscreen</a:t>
            </a:r>
            <a:r>
              <a:rPr lang="en-US" dirty="0"/>
              <a:t> image in background)</a:t>
            </a:r>
          </a:p>
        </p:txBody>
      </p:sp>
    </p:spTree>
    <p:extLst>
      <p:ext uri="{BB962C8B-B14F-4D97-AF65-F5344CB8AC3E}">
        <p14:creationId xmlns:p14="http://schemas.microsoft.com/office/powerpoint/2010/main" val="85655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Caption Bottom (IMAGE BACKGROUND) 2">
    <p:bg>
      <p:bgPr>
        <a:solidFill>
          <a:schemeClr val="bg1">
            <a:alpha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59E6A-016A-B542-9703-C31337CC8B0B}"/>
              </a:ext>
            </a:extLst>
          </p:cNvPr>
          <p:cNvPicPr>
            <a:picLocks noChangeAspect="1"/>
          </p:cNvPicPr>
          <p:nvPr userDrawn="1"/>
        </p:nvPicPr>
        <p:blipFill>
          <a:blip r:embed="rId2">
            <a:alphaModFix amt="80000"/>
          </a:blip>
          <a:srcRect/>
          <a:stretch/>
        </p:blipFill>
        <p:spPr>
          <a:xfrm>
            <a:off x="-30996" y="3601705"/>
            <a:ext cx="12266907" cy="3291895"/>
          </a:xfrm>
          <a:prstGeom prst="rect">
            <a:avLst/>
          </a:prstGeom>
        </p:spPr>
      </p:pic>
      <p:sp>
        <p:nvSpPr>
          <p:cNvPr id="5" name="Title Placeholder 1">
            <a:extLst>
              <a:ext uri="{FF2B5EF4-FFF2-40B4-BE49-F238E27FC236}">
                <a16:creationId xmlns:a16="http://schemas.microsoft.com/office/drawing/2014/main" id="{E289DB42-5D61-704C-AFC3-D7E6AEFC47BE}"/>
              </a:ext>
            </a:extLst>
          </p:cNvPr>
          <p:cNvSpPr>
            <a:spLocks noGrp="1"/>
          </p:cNvSpPr>
          <p:nvPr>
            <p:ph type="title" hasCustomPrompt="1"/>
          </p:nvPr>
        </p:nvSpPr>
        <p:spPr>
          <a:xfrm>
            <a:off x="707016" y="4308528"/>
            <a:ext cx="10775385" cy="2061277"/>
          </a:xfrm>
          <a:prstGeom prst="rect">
            <a:avLst/>
          </a:prstGeom>
        </p:spPr>
        <p:txBody>
          <a:bodyPr vert="horz" lIns="91440" tIns="45720" rIns="91440" bIns="45720" rtlCol="0" anchor="t">
            <a:noAutofit/>
          </a:bodyPr>
          <a:lstStyle>
            <a:lvl1pPr algn="l">
              <a:lnSpc>
                <a:spcPts val="4600"/>
              </a:lnSpc>
              <a:defRPr sz="2800" b="1">
                <a:solidFill>
                  <a:schemeClr val="bg1"/>
                </a:solidFill>
              </a:defRPr>
            </a:lvl1pPr>
          </a:lstStyle>
          <a:p>
            <a:r>
              <a:rPr lang="en-US" dirty="0"/>
              <a:t>Insert big caption 1-2 sentences (place </a:t>
            </a:r>
            <a:r>
              <a:rPr lang="en-US" dirty="0" err="1"/>
              <a:t>fullscreen</a:t>
            </a:r>
            <a:r>
              <a:rPr lang="en-US" dirty="0"/>
              <a:t> image in background)</a:t>
            </a:r>
          </a:p>
        </p:txBody>
      </p:sp>
    </p:spTree>
    <p:extLst>
      <p:ext uri="{BB962C8B-B14F-4D97-AF65-F5344CB8AC3E}">
        <p14:creationId xmlns:p14="http://schemas.microsoft.com/office/powerpoint/2010/main" val="256032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ption Bottom (IMAGE BACKGROUND) 3">
    <p:bg>
      <p:bgPr>
        <a:solidFill>
          <a:schemeClr val="bg1">
            <a:alpha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94272B-B115-054E-8D93-76BB8AEB9788}"/>
              </a:ext>
            </a:extLst>
          </p:cNvPr>
          <p:cNvPicPr>
            <a:picLocks noChangeAspect="1"/>
          </p:cNvPicPr>
          <p:nvPr userDrawn="1"/>
        </p:nvPicPr>
        <p:blipFill>
          <a:blip r:embed="rId2">
            <a:alphaModFix amt="80000"/>
          </a:blip>
          <a:srcRect/>
          <a:stretch/>
        </p:blipFill>
        <p:spPr>
          <a:xfrm rot="10800000">
            <a:off x="-20599" y="4736702"/>
            <a:ext cx="12230616" cy="2131188"/>
          </a:xfrm>
          <a:prstGeom prst="rect">
            <a:avLst/>
          </a:prstGeom>
        </p:spPr>
      </p:pic>
      <p:sp>
        <p:nvSpPr>
          <p:cNvPr id="6" name="Title Placeholder 1">
            <a:extLst>
              <a:ext uri="{FF2B5EF4-FFF2-40B4-BE49-F238E27FC236}">
                <a16:creationId xmlns:a16="http://schemas.microsoft.com/office/drawing/2014/main" id="{C0B751CD-6C89-C144-9413-5E66D07FA867}"/>
              </a:ext>
            </a:extLst>
          </p:cNvPr>
          <p:cNvSpPr>
            <a:spLocks noGrp="1"/>
          </p:cNvSpPr>
          <p:nvPr>
            <p:ph type="title" hasCustomPrompt="1"/>
          </p:nvPr>
        </p:nvSpPr>
        <p:spPr>
          <a:xfrm>
            <a:off x="707016" y="5346914"/>
            <a:ext cx="10775385" cy="1247615"/>
          </a:xfrm>
          <a:prstGeom prst="rect">
            <a:avLst/>
          </a:prstGeom>
        </p:spPr>
        <p:txBody>
          <a:bodyPr vert="horz" lIns="91440" tIns="45720" rIns="91440" bIns="45720" rtlCol="0" anchor="t">
            <a:noAutofit/>
          </a:bodyPr>
          <a:lstStyle>
            <a:lvl1pPr algn="l">
              <a:lnSpc>
                <a:spcPts val="3000"/>
              </a:lnSpc>
              <a:defRPr sz="2400" b="1">
                <a:solidFill>
                  <a:schemeClr val="tx2">
                    <a:lumMod val="75000"/>
                  </a:schemeClr>
                </a:solidFill>
              </a:defRPr>
            </a:lvl1pPr>
          </a:lstStyle>
          <a:p>
            <a:r>
              <a:rPr lang="en-US" dirty="0"/>
              <a:t>Insert small caption 1-2 sentences (place </a:t>
            </a:r>
            <a:r>
              <a:rPr lang="en-US" dirty="0" err="1"/>
              <a:t>fullscreen</a:t>
            </a:r>
            <a:r>
              <a:rPr lang="en-US" dirty="0"/>
              <a:t> image in background)</a:t>
            </a:r>
          </a:p>
        </p:txBody>
      </p:sp>
    </p:spTree>
    <p:extLst>
      <p:ext uri="{BB962C8B-B14F-4D97-AF65-F5344CB8AC3E}">
        <p14:creationId xmlns:p14="http://schemas.microsoft.com/office/powerpoint/2010/main" val="154167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Headline + List (1)">
    <p:bg>
      <p:bgPr>
        <a:solidFill>
          <a:schemeClr val="bg1">
            <a:alpha val="80000"/>
          </a:schemeClr>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C8CF53-848B-B24C-A144-B7197CB9766E}"/>
              </a:ext>
            </a:extLst>
          </p:cNvPr>
          <p:cNvSpPr>
            <a:spLocks noGrp="1"/>
          </p:cNvSpPr>
          <p:nvPr>
            <p:ph type="body" sz="quarter" idx="10" hasCustomPrompt="1"/>
          </p:nvPr>
        </p:nvSpPr>
        <p:spPr>
          <a:xfrm>
            <a:off x="748628" y="844658"/>
            <a:ext cx="4660280" cy="2975674"/>
          </a:xfrm>
          <a:prstGeom prst="rect">
            <a:avLst/>
          </a:prstGeom>
        </p:spPr>
        <p:txBody>
          <a:bodyPr/>
          <a:lstStyle>
            <a:lvl1pPr marL="0" indent="0">
              <a:lnSpc>
                <a:spcPts val="5000"/>
              </a:lnSpc>
              <a:buNone/>
              <a:defRPr sz="4400" b="1">
                <a:solidFill>
                  <a:schemeClr val="accent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Numbered List</a:t>
            </a:r>
          </a:p>
        </p:txBody>
      </p:sp>
      <p:sp>
        <p:nvSpPr>
          <p:cNvPr id="4" name="Text Placeholder 3">
            <a:extLst>
              <a:ext uri="{FF2B5EF4-FFF2-40B4-BE49-F238E27FC236}">
                <a16:creationId xmlns:a16="http://schemas.microsoft.com/office/drawing/2014/main" id="{EF9218CA-F071-8B41-9280-1F1CBD0FC6B8}"/>
              </a:ext>
            </a:extLst>
          </p:cNvPr>
          <p:cNvSpPr>
            <a:spLocks noGrp="1"/>
          </p:cNvSpPr>
          <p:nvPr>
            <p:ph type="body" sz="quarter" idx="11" hasCustomPrompt="1"/>
          </p:nvPr>
        </p:nvSpPr>
        <p:spPr>
          <a:xfrm>
            <a:off x="5827363" y="844657"/>
            <a:ext cx="5616009" cy="4726983"/>
          </a:xfrm>
          <a:prstGeom prst="rect">
            <a:avLst/>
          </a:prstGeom>
        </p:spPr>
        <p:txBody>
          <a:bodyPr/>
          <a:lstStyle>
            <a:lvl1pPr marL="514350" indent="-514350">
              <a:lnSpc>
                <a:spcPct val="100000"/>
              </a:lnSpc>
              <a:buClr>
                <a:schemeClr val="tx2"/>
              </a:buClr>
              <a:buSzPct val="90000"/>
              <a:buFont typeface="+mj-lt"/>
              <a:buAutoNum type="arabicPeriod"/>
              <a:defRPr sz="2400">
                <a:solidFill>
                  <a:schemeClr val="tx2"/>
                </a:solidFill>
                <a:latin typeface="News Gothic MT" panose="020B0503020103020203" pitchFamily="34" charset="0"/>
              </a:defRPr>
            </a:lvl1pPr>
            <a:lvl2pPr marL="914400" indent="-457200">
              <a:lnSpc>
                <a:spcPct val="100000"/>
              </a:lnSpc>
              <a:buClr>
                <a:schemeClr val="bg2"/>
              </a:buClr>
              <a:buSzPct val="90000"/>
              <a:buFont typeface="+mj-lt"/>
              <a:buAutoNum type="alphaLcPeriod"/>
              <a:defRPr sz="2000">
                <a:solidFill>
                  <a:schemeClr val="tx2"/>
                </a:solidFill>
                <a:latin typeface="News Gothic MT" panose="020B0503020103020203" pitchFamily="34" charset="0"/>
              </a:defRPr>
            </a:lvl2pPr>
            <a:lvl3pPr marL="1371600" indent="-457200">
              <a:lnSpc>
                <a:spcPct val="100000"/>
              </a:lnSpc>
              <a:buClr>
                <a:schemeClr val="tx1">
                  <a:lumMod val="60000"/>
                  <a:lumOff val="40000"/>
                </a:schemeClr>
              </a:buClr>
              <a:buSzPct val="90000"/>
              <a:buFont typeface="+mj-lt"/>
              <a:buAutoNum type="arabicPeriod"/>
              <a:defRPr sz="1800">
                <a:solidFill>
                  <a:schemeClr val="tx2"/>
                </a:solidFill>
                <a:latin typeface="News Gothic MT" panose="020B0503020103020203" pitchFamily="34" charset="0"/>
              </a:defRPr>
            </a:lvl3pPr>
            <a:lvl4pPr marL="1714500" indent="-342900">
              <a:buClr>
                <a:schemeClr val="tx2"/>
              </a:buClr>
              <a:buSzPct val="90000"/>
              <a:buFont typeface="+mj-lt"/>
              <a:buAutoNum type="arabicPeriod"/>
              <a:defRPr sz="2000">
                <a:latin typeface="News Gothic MT" panose="020B0503020103020203" pitchFamily="34" charset="0"/>
              </a:defRPr>
            </a:lvl4pPr>
            <a:lvl5pPr marL="2171700" indent="-342900">
              <a:buClr>
                <a:schemeClr val="tx2"/>
              </a:buClr>
              <a:buSzPct val="90000"/>
              <a:buFont typeface="+mj-lt"/>
              <a:buAutoNum type="arabicPeriod"/>
              <a:defRPr sz="2000">
                <a:latin typeface="News Gothic MT" panose="020B0503020103020203" pitchFamily="34" charset="0"/>
              </a:defRPr>
            </a:lvl5pPr>
          </a:lstStyle>
          <a:p>
            <a:pPr lvl="0"/>
            <a:r>
              <a:rPr lang="en-US" dirty="0"/>
              <a:t>Insert Numbered List Here</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33BAB568-223B-7049-B637-D5CF9D5F92F9}"/>
              </a:ext>
            </a:extLst>
          </p:cNvPr>
          <p:cNvPicPr>
            <a:picLocks noChangeAspect="1"/>
          </p:cNvPicPr>
          <p:nvPr userDrawn="1"/>
        </p:nvPicPr>
        <p:blipFill>
          <a:blip r:embed="rId2"/>
          <a:srcRect/>
          <a:stretch/>
        </p:blipFill>
        <p:spPr>
          <a:xfrm>
            <a:off x="-51020" y="5924049"/>
            <a:ext cx="12290439" cy="685977"/>
          </a:xfrm>
          <a:prstGeom prst="rect">
            <a:avLst/>
          </a:prstGeom>
        </p:spPr>
      </p:pic>
    </p:spTree>
    <p:extLst>
      <p:ext uri="{BB962C8B-B14F-4D97-AF65-F5344CB8AC3E}">
        <p14:creationId xmlns:p14="http://schemas.microsoft.com/office/powerpoint/2010/main" val="392590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aption Top (IMAGE BACKGROUND) 3">
    <p:bg>
      <p:bgPr>
        <a:solidFill>
          <a:schemeClr val="bg1">
            <a:alpha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94272B-B115-054E-8D93-76BB8AEB9788}"/>
              </a:ext>
            </a:extLst>
          </p:cNvPr>
          <p:cNvPicPr>
            <a:picLocks noChangeAspect="1"/>
          </p:cNvPicPr>
          <p:nvPr userDrawn="1"/>
        </p:nvPicPr>
        <p:blipFill>
          <a:blip r:embed="rId2">
            <a:alphaModFix amt="80000"/>
          </a:blip>
          <a:srcRect/>
          <a:stretch/>
        </p:blipFill>
        <p:spPr>
          <a:xfrm>
            <a:off x="-19308" y="0"/>
            <a:ext cx="12230616" cy="2131188"/>
          </a:xfrm>
          <a:prstGeom prst="rect">
            <a:avLst/>
          </a:prstGeom>
        </p:spPr>
      </p:pic>
      <p:sp>
        <p:nvSpPr>
          <p:cNvPr id="6" name="Title Placeholder 1">
            <a:extLst>
              <a:ext uri="{FF2B5EF4-FFF2-40B4-BE49-F238E27FC236}">
                <a16:creationId xmlns:a16="http://schemas.microsoft.com/office/drawing/2014/main" id="{C84A0401-A4E4-F040-9FA9-88612970E01F}"/>
              </a:ext>
            </a:extLst>
          </p:cNvPr>
          <p:cNvSpPr>
            <a:spLocks noGrp="1"/>
          </p:cNvSpPr>
          <p:nvPr>
            <p:ph type="title" hasCustomPrompt="1"/>
          </p:nvPr>
        </p:nvSpPr>
        <p:spPr>
          <a:xfrm>
            <a:off x="707016" y="348710"/>
            <a:ext cx="10775385" cy="1247615"/>
          </a:xfrm>
          <a:prstGeom prst="rect">
            <a:avLst/>
          </a:prstGeom>
        </p:spPr>
        <p:txBody>
          <a:bodyPr vert="horz" lIns="91440" tIns="45720" rIns="91440" bIns="45720" rtlCol="0" anchor="t">
            <a:noAutofit/>
          </a:bodyPr>
          <a:lstStyle>
            <a:lvl1pPr algn="l">
              <a:lnSpc>
                <a:spcPts val="3000"/>
              </a:lnSpc>
              <a:defRPr sz="2400" b="1">
                <a:solidFill>
                  <a:schemeClr val="tx2">
                    <a:lumMod val="75000"/>
                  </a:schemeClr>
                </a:solidFill>
              </a:defRPr>
            </a:lvl1pPr>
          </a:lstStyle>
          <a:p>
            <a:r>
              <a:rPr lang="en-US" dirty="0"/>
              <a:t>Insert small caption 1-2 sentences (place </a:t>
            </a:r>
            <a:r>
              <a:rPr lang="en-US" dirty="0" err="1"/>
              <a:t>fullscreen</a:t>
            </a:r>
            <a:r>
              <a:rPr lang="en-US" dirty="0"/>
              <a:t> image in background)</a:t>
            </a:r>
          </a:p>
        </p:txBody>
      </p:sp>
    </p:spTree>
    <p:extLst>
      <p:ext uri="{BB962C8B-B14F-4D97-AF65-F5344CB8AC3E}">
        <p14:creationId xmlns:p14="http://schemas.microsoft.com/office/powerpoint/2010/main" val="21650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ig Caption Bottom (IMAGE BACKGROUND) 3">
    <p:bg>
      <p:bgPr>
        <a:solidFill>
          <a:schemeClr val="bg1">
            <a:alpha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59E6A-016A-B542-9703-C31337CC8B0B}"/>
              </a:ext>
            </a:extLst>
          </p:cNvPr>
          <p:cNvPicPr>
            <a:picLocks noChangeAspect="1"/>
          </p:cNvPicPr>
          <p:nvPr userDrawn="1"/>
        </p:nvPicPr>
        <p:blipFill>
          <a:blip r:embed="rId2">
            <a:alphaModFix amt="80000"/>
          </a:blip>
          <a:srcRect/>
          <a:stretch/>
        </p:blipFill>
        <p:spPr>
          <a:xfrm>
            <a:off x="-37454" y="3566106"/>
            <a:ext cx="12266907" cy="3291894"/>
          </a:xfrm>
          <a:prstGeom prst="rect">
            <a:avLst/>
          </a:prstGeom>
        </p:spPr>
      </p:pic>
      <p:sp>
        <p:nvSpPr>
          <p:cNvPr id="5" name="Title Placeholder 1">
            <a:extLst>
              <a:ext uri="{FF2B5EF4-FFF2-40B4-BE49-F238E27FC236}">
                <a16:creationId xmlns:a16="http://schemas.microsoft.com/office/drawing/2014/main" id="{94D7B672-82D0-724E-A8DF-4654060BB4CC}"/>
              </a:ext>
            </a:extLst>
          </p:cNvPr>
          <p:cNvSpPr>
            <a:spLocks noGrp="1"/>
          </p:cNvSpPr>
          <p:nvPr>
            <p:ph type="title" hasCustomPrompt="1"/>
          </p:nvPr>
        </p:nvSpPr>
        <p:spPr>
          <a:xfrm>
            <a:off x="707016" y="4308528"/>
            <a:ext cx="10775385" cy="2061277"/>
          </a:xfrm>
          <a:prstGeom prst="rect">
            <a:avLst/>
          </a:prstGeom>
        </p:spPr>
        <p:txBody>
          <a:bodyPr vert="horz" lIns="91440" tIns="45720" rIns="91440" bIns="45720" rtlCol="0" anchor="t">
            <a:noAutofit/>
          </a:bodyPr>
          <a:lstStyle>
            <a:lvl1pPr algn="l">
              <a:lnSpc>
                <a:spcPts val="4600"/>
              </a:lnSpc>
              <a:defRPr sz="2800" b="1">
                <a:solidFill>
                  <a:schemeClr val="tx2">
                    <a:lumMod val="75000"/>
                  </a:schemeClr>
                </a:solidFill>
              </a:defRPr>
            </a:lvl1pPr>
          </a:lstStyle>
          <a:p>
            <a:r>
              <a:rPr lang="en-US" dirty="0"/>
              <a:t>Insert big caption 1-2 sentences (place </a:t>
            </a:r>
            <a:r>
              <a:rPr lang="en-US" dirty="0" err="1"/>
              <a:t>fullscreen</a:t>
            </a:r>
            <a:r>
              <a:rPr lang="en-US" dirty="0"/>
              <a:t> image in background)</a:t>
            </a:r>
          </a:p>
        </p:txBody>
      </p:sp>
    </p:spTree>
    <p:extLst>
      <p:ext uri="{BB962C8B-B14F-4D97-AF65-F5344CB8AC3E}">
        <p14:creationId xmlns:p14="http://schemas.microsoft.com/office/powerpoint/2010/main" val="151094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aption Bottom (IMAGE BACKGROUND) 4">
    <p:bg>
      <p:bgPr>
        <a:solidFill>
          <a:schemeClr val="bg1">
            <a:alpha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94272B-B115-054E-8D93-76BB8AEB9788}"/>
              </a:ext>
            </a:extLst>
          </p:cNvPr>
          <p:cNvPicPr>
            <a:picLocks noChangeAspect="1"/>
          </p:cNvPicPr>
          <p:nvPr userDrawn="1"/>
        </p:nvPicPr>
        <p:blipFill>
          <a:blip r:embed="rId2">
            <a:alphaModFix amt="90000"/>
          </a:blip>
          <a:stretch>
            <a:fillRect/>
          </a:stretch>
        </p:blipFill>
        <p:spPr>
          <a:xfrm rot="10800000">
            <a:off x="-38745" y="4733540"/>
            <a:ext cx="12266908" cy="2137512"/>
          </a:xfrm>
          <a:prstGeom prst="rect">
            <a:avLst/>
          </a:prstGeom>
        </p:spPr>
      </p:pic>
      <p:sp>
        <p:nvSpPr>
          <p:cNvPr id="6" name="Title Placeholder 1">
            <a:extLst>
              <a:ext uri="{FF2B5EF4-FFF2-40B4-BE49-F238E27FC236}">
                <a16:creationId xmlns:a16="http://schemas.microsoft.com/office/drawing/2014/main" id="{44E8FA65-DA8D-DA43-892E-38C3075C81F2}"/>
              </a:ext>
            </a:extLst>
          </p:cNvPr>
          <p:cNvSpPr>
            <a:spLocks noGrp="1"/>
          </p:cNvSpPr>
          <p:nvPr>
            <p:ph type="title" hasCustomPrompt="1"/>
          </p:nvPr>
        </p:nvSpPr>
        <p:spPr>
          <a:xfrm>
            <a:off x="707016" y="5346914"/>
            <a:ext cx="10775385" cy="1247615"/>
          </a:xfrm>
          <a:prstGeom prst="rect">
            <a:avLst/>
          </a:prstGeom>
        </p:spPr>
        <p:txBody>
          <a:bodyPr vert="horz" lIns="91440" tIns="45720" rIns="91440" bIns="45720" rtlCol="0" anchor="t">
            <a:noAutofit/>
          </a:bodyPr>
          <a:lstStyle>
            <a:lvl1pPr algn="l">
              <a:lnSpc>
                <a:spcPts val="3000"/>
              </a:lnSpc>
              <a:defRPr sz="2400" b="1">
                <a:solidFill>
                  <a:schemeClr val="bg1"/>
                </a:solidFill>
              </a:defRPr>
            </a:lvl1pPr>
          </a:lstStyle>
          <a:p>
            <a:r>
              <a:rPr lang="en-US" dirty="0"/>
              <a:t>Insert small caption 1-2 sentences (place </a:t>
            </a:r>
            <a:r>
              <a:rPr lang="en-US" dirty="0" err="1"/>
              <a:t>fullscreen</a:t>
            </a:r>
            <a:r>
              <a:rPr lang="en-US" dirty="0"/>
              <a:t> image in background)</a:t>
            </a:r>
          </a:p>
        </p:txBody>
      </p:sp>
    </p:spTree>
    <p:extLst>
      <p:ext uri="{BB962C8B-B14F-4D97-AF65-F5344CB8AC3E}">
        <p14:creationId xmlns:p14="http://schemas.microsoft.com/office/powerpoint/2010/main" val="412727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aption Top (IMAGE BACKGROUND) 4">
    <p:bg>
      <p:bgPr>
        <a:solidFill>
          <a:schemeClr val="bg1">
            <a:alpha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94272B-B115-054E-8D93-76BB8AEB9788}"/>
              </a:ext>
            </a:extLst>
          </p:cNvPr>
          <p:cNvPicPr>
            <a:picLocks noChangeAspect="1"/>
          </p:cNvPicPr>
          <p:nvPr userDrawn="1"/>
        </p:nvPicPr>
        <p:blipFill>
          <a:blip r:embed="rId2">
            <a:alphaModFix amt="90000"/>
          </a:blip>
          <a:stretch>
            <a:fillRect/>
          </a:stretch>
        </p:blipFill>
        <p:spPr>
          <a:xfrm>
            <a:off x="-38745" y="-15498"/>
            <a:ext cx="12266908" cy="2137512"/>
          </a:xfrm>
          <a:prstGeom prst="rect">
            <a:avLst/>
          </a:prstGeom>
        </p:spPr>
      </p:pic>
      <p:sp>
        <p:nvSpPr>
          <p:cNvPr id="6" name="Title Placeholder 1">
            <a:extLst>
              <a:ext uri="{FF2B5EF4-FFF2-40B4-BE49-F238E27FC236}">
                <a16:creationId xmlns:a16="http://schemas.microsoft.com/office/drawing/2014/main" id="{E68DEF3F-7D4B-3843-A331-E982DE9EF923}"/>
              </a:ext>
            </a:extLst>
          </p:cNvPr>
          <p:cNvSpPr>
            <a:spLocks noGrp="1"/>
          </p:cNvSpPr>
          <p:nvPr>
            <p:ph type="title" hasCustomPrompt="1"/>
          </p:nvPr>
        </p:nvSpPr>
        <p:spPr>
          <a:xfrm>
            <a:off x="707016" y="348710"/>
            <a:ext cx="10775385" cy="1247615"/>
          </a:xfrm>
          <a:prstGeom prst="rect">
            <a:avLst/>
          </a:prstGeom>
        </p:spPr>
        <p:txBody>
          <a:bodyPr vert="horz" lIns="91440" tIns="45720" rIns="91440" bIns="45720" rtlCol="0" anchor="t">
            <a:noAutofit/>
          </a:bodyPr>
          <a:lstStyle>
            <a:lvl1pPr algn="l">
              <a:lnSpc>
                <a:spcPts val="3000"/>
              </a:lnSpc>
              <a:defRPr sz="2400" b="1">
                <a:solidFill>
                  <a:schemeClr val="bg1"/>
                </a:solidFill>
              </a:defRPr>
            </a:lvl1pPr>
          </a:lstStyle>
          <a:p>
            <a:r>
              <a:rPr lang="en-US" dirty="0"/>
              <a:t>Insert small caption 1-2 sentences (place </a:t>
            </a:r>
            <a:r>
              <a:rPr lang="en-US" dirty="0" err="1"/>
              <a:t>fullscreen</a:t>
            </a:r>
            <a:r>
              <a:rPr lang="en-US" dirty="0"/>
              <a:t> image in background)</a:t>
            </a:r>
          </a:p>
        </p:txBody>
      </p:sp>
    </p:spTree>
    <p:extLst>
      <p:ext uri="{BB962C8B-B14F-4D97-AF65-F5344CB8AC3E}">
        <p14:creationId xmlns:p14="http://schemas.microsoft.com/office/powerpoint/2010/main" val="115816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g Caption Bottom (IMAGE BACKGROUND) 4">
    <p:bg>
      <p:bgPr>
        <a:solidFill>
          <a:schemeClr val="bg1">
            <a:alpha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59E6A-016A-B542-9703-C31337CC8B0B}"/>
              </a:ext>
            </a:extLst>
          </p:cNvPr>
          <p:cNvPicPr>
            <a:picLocks noChangeAspect="1"/>
          </p:cNvPicPr>
          <p:nvPr userDrawn="1"/>
        </p:nvPicPr>
        <p:blipFill>
          <a:blip r:embed="rId2">
            <a:alphaModFix amt="90000"/>
          </a:blip>
          <a:stretch>
            <a:fillRect/>
          </a:stretch>
        </p:blipFill>
        <p:spPr>
          <a:xfrm>
            <a:off x="-30996" y="3601705"/>
            <a:ext cx="12266908" cy="3291895"/>
          </a:xfrm>
          <a:prstGeom prst="rect">
            <a:avLst/>
          </a:prstGeom>
        </p:spPr>
      </p:pic>
      <p:sp>
        <p:nvSpPr>
          <p:cNvPr id="5" name="Title Placeholder 1">
            <a:extLst>
              <a:ext uri="{FF2B5EF4-FFF2-40B4-BE49-F238E27FC236}">
                <a16:creationId xmlns:a16="http://schemas.microsoft.com/office/drawing/2014/main" id="{F5E11CCA-856D-B144-8263-3D9556DA1B9B}"/>
              </a:ext>
            </a:extLst>
          </p:cNvPr>
          <p:cNvSpPr>
            <a:spLocks noGrp="1"/>
          </p:cNvSpPr>
          <p:nvPr>
            <p:ph type="title" hasCustomPrompt="1"/>
          </p:nvPr>
        </p:nvSpPr>
        <p:spPr>
          <a:xfrm>
            <a:off x="707016" y="4308528"/>
            <a:ext cx="10775385" cy="2061277"/>
          </a:xfrm>
          <a:prstGeom prst="rect">
            <a:avLst/>
          </a:prstGeom>
        </p:spPr>
        <p:txBody>
          <a:bodyPr vert="horz" lIns="91440" tIns="45720" rIns="91440" bIns="45720" rtlCol="0" anchor="t">
            <a:noAutofit/>
          </a:bodyPr>
          <a:lstStyle>
            <a:lvl1pPr algn="l">
              <a:lnSpc>
                <a:spcPts val="4600"/>
              </a:lnSpc>
              <a:defRPr sz="2800" b="1">
                <a:solidFill>
                  <a:schemeClr val="bg1"/>
                </a:solidFill>
              </a:defRPr>
            </a:lvl1pPr>
          </a:lstStyle>
          <a:p>
            <a:r>
              <a:rPr lang="en-US" dirty="0"/>
              <a:t>Insert big caption 1-2 sentences (place </a:t>
            </a:r>
            <a:r>
              <a:rPr lang="en-US" dirty="0" err="1"/>
              <a:t>fullscreen</a:t>
            </a:r>
            <a:r>
              <a:rPr lang="en-US" dirty="0"/>
              <a:t> image in background)</a:t>
            </a:r>
          </a:p>
        </p:txBody>
      </p:sp>
    </p:spTree>
    <p:extLst>
      <p:ext uri="{BB962C8B-B14F-4D97-AF65-F5344CB8AC3E}">
        <p14:creationId xmlns:p14="http://schemas.microsoft.com/office/powerpoint/2010/main" val="321318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ption Bottom (IMAGE BACKGROUND) 5">
    <p:bg>
      <p:bgPr>
        <a:solidFill>
          <a:schemeClr val="bg1">
            <a:alpha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94272B-B115-054E-8D93-76BB8AEB9788}"/>
              </a:ext>
            </a:extLst>
          </p:cNvPr>
          <p:cNvPicPr>
            <a:picLocks noChangeAspect="1"/>
          </p:cNvPicPr>
          <p:nvPr userDrawn="1"/>
        </p:nvPicPr>
        <p:blipFill>
          <a:blip r:embed="rId2">
            <a:alphaModFix amt="80000"/>
          </a:blip>
          <a:srcRect/>
          <a:stretch/>
        </p:blipFill>
        <p:spPr>
          <a:xfrm rot="10800000">
            <a:off x="-38745" y="4733540"/>
            <a:ext cx="12266908" cy="2137511"/>
          </a:xfrm>
          <a:prstGeom prst="rect">
            <a:avLst/>
          </a:prstGeom>
        </p:spPr>
      </p:pic>
      <p:sp>
        <p:nvSpPr>
          <p:cNvPr id="6" name="Title Placeholder 1">
            <a:extLst>
              <a:ext uri="{FF2B5EF4-FFF2-40B4-BE49-F238E27FC236}">
                <a16:creationId xmlns:a16="http://schemas.microsoft.com/office/drawing/2014/main" id="{3687D90F-15B8-2547-8C93-1033A80075CE}"/>
              </a:ext>
            </a:extLst>
          </p:cNvPr>
          <p:cNvSpPr>
            <a:spLocks noGrp="1"/>
          </p:cNvSpPr>
          <p:nvPr>
            <p:ph type="title" hasCustomPrompt="1"/>
          </p:nvPr>
        </p:nvSpPr>
        <p:spPr>
          <a:xfrm>
            <a:off x="707016" y="5346914"/>
            <a:ext cx="10775385" cy="1247615"/>
          </a:xfrm>
          <a:prstGeom prst="rect">
            <a:avLst/>
          </a:prstGeom>
        </p:spPr>
        <p:txBody>
          <a:bodyPr vert="horz" lIns="91440" tIns="45720" rIns="91440" bIns="45720" rtlCol="0" anchor="t">
            <a:noAutofit/>
          </a:bodyPr>
          <a:lstStyle>
            <a:lvl1pPr algn="l">
              <a:lnSpc>
                <a:spcPts val="3000"/>
              </a:lnSpc>
              <a:defRPr sz="2400" b="1">
                <a:solidFill>
                  <a:schemeClr val="bg1"/>
                </a:solidFill>
              </a:defRPr>
            </a:lvl1pPr>
          </a:lstStyle>
          <a:p>
            <a:r>
              <a:rPr lang="en-US" dirty="0"/>
              <a:t>Insert small caption 1-2 sentences (place </a:t>
            </a:r>
            <a:r>
              <a:rPr lang="en-US" dirty="0" err="1"/>
              <a:t>fullscreen</a:t>
            </a:r>
            <a:r>
              <a:rPr lang="en-US" dirty="0"/>
              <a:t> image in background)</a:t>
            </a:r>
          </a:p>
        </p:txBody>
      </p:sp>
    </p:spTree>
    <p:extLst>
      <p:ext uri="{BB962C8B-B14F-4D97-AF65-F5344CB8AC3E}">
        <p14:creationId xmlns:p14="http://schemas.microsoft.com/office/powerpoint/2010/main" val="100164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ption Top (IMAGE BACKGROUND) 5">
    <p:bg>
      <p:bgPr>
        <a:solidFill>
          <a:schemeClr val="bg1">
            <a:alpha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94272B-B115-054E-8D93-76BB8AEB9788}"/>
              </a:ext>
            </a:extLst>
          </p:cNvPr>
          <p:cNvPicPr>
            <a:picLocks noChangeAspect="1"/>
          </p:cNvPicPr>
          <p:nvPr userDrawn="1"/>
        </p:nvPicPr>
        <p:blipFill>
          <a:blip r:embed="rId2">
            <a:alphaModFix amt="80000"/>
          </a:blip>
          <a:srcRect/>
          <a:stretch/>
        </p:blipFill>
        <p:spPr>
          <a:xfrm>
            <a:off x="-38745" y="-15498"/>
            <a:ext cx="12266908" cy="2137511"/>
          </a:xfrm>
          <a:prstGeom prst="rect">
            <a:avLst/>
          </a:prstGeom>
        </p:spPr>
      </p:pic>
      <p:sp>
        <p:nvSpPr>
          <p:cNvPr id="6" name="Title Placeholder 1">
            <a:extLst>
              <a:ext uri="{FF2B5EF4-FFF2-40B4-BE49-F238E27FC236}">
                <a16:creationId xmlns:a16="http://schemas.microsoft.com/office/drawing/2014/main" id="{8E1868F5-1C78-7C4C-A256-407B4DDB3E1F}"/>
              </a:ext>
            </a:extLst>
          </p:cNvPr>
          <p:cNvSpPr>
            <a:spLocks noGrp="1"/>
          </p:cNvSpPr>
          <p:nvPr>
            <p:ph type="title" hasCustomPrompt="1"/>
          </p:nvPr>
        </p:nvSpPr>
        <p:spPr>
          <a:xfrm>
            <a:off x="707016" y="348710"/>
            <a:ext cx="10775385" cy="1247615"/>
          </a:xfrm>
          <a:prstGeom prst="rect">
            <a:avLst/>
          </a:prstGeom>
        </p:spPr>
        <p:txBody>
          <a:bodyPr vert="horz" lIns="91440" tIns="45720" rIns="91440" bIns="45720" rtlCol="0" anchor="t">
            <a:noAutofit/>
          </a:bodyPr>
          <a:lstStyle>
            <a:lvl1pPr algn="l">
              <a:lnSpc>
                <a:spcPts val="3000"/>
              </a:lnSpc>
              <a:defRPr sz="2400" b="1">
                <a:solidFill>
                  <a:schemeClr val="bg1"/>
                </a:solidFill>
              </a:defRPr>
            </a:lvl1pPr>
          </a:lstStyle>
          <a:p>
            <a:r>
              <a:rPr lang="en-US" dirty="0"/>
              <a:t>Insert small caption 1-2 sentences (place </a:t>
            </a:r>
            <a:r>
              <a:rPr lang="en-US" dirty="0" err="1"/>
              <a:t>fullscreen</a:t>
            </a:r>
            <a:r>
              <a:rPr lang="en-US" dirty="0"/>
              <a:t> image in background)</a:t>
            </a:r>
          </a:p>
        </p:txBody>
      </p:sp>
    </p:spTree>
    <p:extLst>
      <p:ext uri="{BB962C8B-B14F-4D97-AF65-F5344CB8AC3E}">
        <p14:creationId xmlns:p14="http://schemas.microsoft.com/office/powerpoint/2010/main" val="27903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g Caption Bottom (IMAGE BACKGROUND) 5">
    <p:bg>
      <p:bgPr>
        <a:solidFill>
          <a:schemeClr val="bg1">
            <a:alpha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59E6A-016A-B542-9703-C31337CC8B0B}"/>
              </a:ext>
            </a:extLst>
          </p:cNvPr>
          <p:cNvPicPr>
            <a:picLocks noChangeAspect="1"/>
          </p:cNvPicPr>
          <p:nvPr userDrawn="1"/>
        </p:nvPicPr>
        <p:blipFill>
          <a:blip r:embed="rId2">
            <a:alphaModFix amt="80000"/>
          </a:blip>
          <a:srcRect/>
          <a:stretch/>
        </p:blipFill>
        <p:spPr>
          <a:xfrm>
            <a:off x="-30996" y="3601705"/>
            <a:ext cx="12266907" cy="3291895"/>
          </a:xfrm>
          <a:prstGeom prst="rect">
            <a:avLst/>
          </a:prstGeom>
        </p:spPr>
      </p:pic>
      <p:sp>
        <p:nvSpPr>
          <p:cNvPr id="5" name="Title Placeholder 1">
            <a:extLst>
              <a:ext uri="{FF2B5EF4-FFF2-40B4-BE49-F238E27FC236}">
                <a16:creationId xmlns:a16="http://schemas.microsoft.com/office/drawing/2014/main" id="{AECCE3FC-9A2D-C94B-998E-A2BA79037A79}"/>
              </a:ext>
            </a:extLst>
          </p:cNvPr>
          <p:cNvSpPr>
            <a:spLocks noGrp="1"/>
          </p:cNvSpPr>
          <p:nvPr>
            <p:ph type="title" hasCustomPrompt="1"/>
          </p:nvPr>
        </p:nvSpPr>
        <p:spPr>
          <a:xfrm>
            <a:off x="707016" y="4308528"/>
            <a:ext cx="10775385" cy="2061277"/>
          </a:xfrm>
          <a:prstGeom prst="rect">
            <a:avLst/>
          </a:prstGeom>
        </p:spPr>
        <p:txBody>
          <a:bodyPr vert="horz" lIns="91440" tIns="45720" rIns="91440" bIns="45720" rtlCol="0" anchor="t">
            <a:noAutofit/>
          </a:bodyPr>
          <a:lstStyle>
            <a:lvl1pPr algn="l">
              <a:lnSpc>
                <a:spcPts val="4600"/>
              </a:lnSpc>
              <a:defRPr sz="2800" b="1">
                <a:solidFill>
                  <a:schemeClr val="bg1"/>
                </a:solidFill>
              </a:defRPr>
            </a:lvl1pPr>
          </a:lstStyle>
          <a:p>
            <a:r>
              <a:rPr lang="en-US" dirty="0"/>
              <a:t>Insert big caption 1-2 sentences (place </a:t>
            </a:r>
            <a:r>
              <a:rPr lang="en-US" dirty="0" err="1"/>
              <a:t>fullscreen</a:t>
            </a:r>
            <a:r>
              <a:rPr lang="en-US" dirty="0"/>
              <a:t> image in background)</a:t>
            </a:r>
          </a:p>
        </p:txBody>
      </p:sp>
    </p:spTree>
    <p:extLst>
      <p:ext uri="{BB962C8B-B14F-4D97-AF65-F5344CB8AC3E}">
        <p14:creationId xmlns:p14="http://schemas.microsoft.com/office/powerpoint/2010/main" val="280842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Break 1 (IMAGE BACKGROUND)">
    <p:bg>
      <p:bgPr>
        <a:solidFill>
          <a:schemeClr val="bg1">
            <a:alpha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075248-FF05-D540-995E-70CCB5DDA58A}"/>
              </a:ext>
            </a:extLst>
          </p:cNvPr>
          <p:cNvPicPr>
            <a:picLocks noChangeAspect="1"/>
          </p:cNvPicPr>
          <p:nvPr userDrawn="1"/>
        </p:nvPicPr>
        <p:blipFill>
          <a:blip r:embed="rId2">
            <a:alphaModFix amt="90000"/>
          </a:blip>
          <a:stretch>
            <a:fillRect/>
          </a:stretch>
        </p:blipFill>
        <p:spPr>
          <a:xfrm>
            <a:off x="714301" y="735969"/>
            <a:ext cx="10763397" cy="5455862"/>
          </a:xfrm>
          <a:prstGeom prst="rect">
            <a:avLst/>
          </a:prstGeom>
        </p:spPr>
      </p:pic>
      <p:sp>
        <p:nvSpPr>
          <p:cNvPr id="7" name="Title Placeholder 1">
            <a:extLst>
              <a:ext uri="{FF2B5EF4-FFF2-40B4-BE49-F238E27FC236}">
                <a16:creationId xmlns:a16="http://schemas.microsoft.com/office/drawing/2014/main" id="{E1BC295F-07E6-4E46-BB6B-B7D724955B00}"/>
              </a:ext>
            </a:extLst>
          </p:cNvPr>
          <p:cNvSpPr>
            <a:spLocks noGrp="1"/>
          </p:cNvSpPr>
          <p:nvPr>
            <p:ph type="title" hasCustomPrompt="1"/>
          </p:nvPr>
        </p:nvSpPr>
        <p:spPr>
          <a:xfrm>
            <a:off x="1607761" y="2596562"/>
            <a:ext cx="8976476" cy="2915692"/>
          </a:xfrm>
          <a:prstGeom prst="rect">
            <a:avLst/>
          </a:prstGeom>
        </p:spPr>
        <p:txBody>
          <a:bodyPr vert="horz" lIns="91440" tIns="45720" rIns="91440" bIns="45720" rtlCol="0" anchor="t">
            <a:normAutofit/>
          </a:bodyPr>
          <a:lstStyle>
            <a:lvl1pPr algn="ctr">
              <a:lnSpc>
                <a:spcPts val="5000"/>
              </a:lnSpc>
              <a:defRPr sz="4400" b="1">
                <a:solidFill>
                  <a:schemeClr val="bg1"/>
                </a:solidFill>
              </a:defRPr>
            </a:lvl1pPr>
          </a:lstStyle>
          <a:p>
            <a:r>
              <a:rPr lang="en-US" dirty="0"/>
              <a:t>Section Title or Big Statement here (Place </a:t>
            </a:r>
            <a:r>
              <a:rPr lang="en-US" dirty="0" err="1"/>
              <a:t>fullscreen</a:t>
            </a:r>
            <a:r>
              <a:rPr lang="en-US" dirty="0"/>
              <a:t> image as background)</a:t>
            </a:r>
          </a:p>
        </p:txBody>
      </p:sp>
      <p:sp>
        <p:nvSpPr>
          <p:cNvPr id="16" name="Text Placeholder 15">
            <a:extLst>
              <a:ext uri="{FF2B5EF4-FFF2-40B4-BE49-F238E27FC236}">
                <a16:creationId xmlns:a16="http://schemas.microsoft.com/office/drawing/2014/main" id="{78646DA3-3CB1-1B4A-84C1-994731BDD06F}"/>
              </a:ext>
            </a:extLst>
          </p:cNvPr>
          <p:cNvSpPr>
            <a:spLocks noGrp="1"/>
          </p:cNvSpPr>
          <p:nvPr>
            <p:ph type="body" sz="quarter" idx="11" hasCustomPrompt="1"/>
          </p:nvPr>
        </p:nvSpPr>
        <p:spPr>
          <a:xfrm>
            <a:off x="2973049" y="1953018"/>
            <a:ext cx="6502400" cy="434975"/>
          </a:xfrm>
          <a:prstGeom prst="rect">
            <a:avLst/>
          </a:prstGeom>
        </p:spPr>
        <p:txBody>
          <a:bodyPr/>
          <a:lstStyle>
            <a:lvl1pPr marL="0" indent="0" algn="ctr">
              <a:buNone/>
              <a:defRPr sz="1600" b="1" i="0" spc="100" baseline="0">
                <a:solidFill>
                  <a:schemeClr val="bg1"/>
                </a:solidFill>
                <a:latin typeface="News Gothic MT" panose="020B0503020103020203" pitchFamily="34" charset="0"/>
              </a:defRPr>
            </a:lvl1pPr>
            <a:lvl2pPr marL="457200" indent="0">
              <a:buNone/>
              <a:defRPr sz="2000">
                <a:solidFill>
                  <a:schemeClr val="bg1"/>
                </a:solidFill>
                <a:latin typeface="News Gothic MT" panose="020B0503020103020203" pitchFamily="34" charset="0"/>
              </a:defRPr>
            </a:lvl2pPr>
            <a:lvl3pPr marL="914400" indent="0">
              <a:buNone/>
              <a:defRPr sz="2000">
                <a:solidFill>
                  <a:schemeClr val="bg1"/>
                </a:solidFill>
                <a:latin typeface="News Gothic MT" panose="020B0503020103020203" pitchFamily="34" charset="0"/>
              </a:defRPr>
            </a:lvl3pPr>
            <a:lvl4pPr marL="1371600" indent="0">
              <a:buNone/>
              <a:defRPr sz="2000">
                <a:solidFill>
                  <a:schemeClr val="bg1"/>
                </a:solidFill>
                <a:latin typeface="News Gothic MT" panose="020B0503020103020203" pitchFamily="34" charset="0"/>
              </a:defRPr>
            </a:lvl4pPr>
            <a:lvl5pPr marL="1828800" indent="0">
              <a:buNone/>
              <a:defRPr sz="2000">
                <a:solidFill>
                  <a:schemeClr val="bg1"/>
                </a:solidFill>
                <a:latin typeface="News Gothic MT" panose="020B0503020103020203" pitchFamily="34" charset="0"/>
              </a:defRPr>
            </a:lvl5pPr>
          </a:lstStyle>
          <a:p>
            <a:pPr lvl="0"/>
            <a:r>
              <a:rPr lang="en-US" dirty="0"/>
              <a:t>SECTION TITLE / SUB TEXT ALL CAPS</a:t>
            </a:r>
          </a:p>
        </p:txBody>
      </p:sp>
    </p:spTree>
    <p:extLst>
      <p:ext uri="{BB962C8B-B14F-4D97-AF65-F5344CB8AC3E}">
        <p14:creationId xmlns:p14="http://schemas.microsoft.com/office/powerpoint/2010/main" val="55245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wipe(left)">
                                      <p:cBhvr>
                                        <p:cTn id="14"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uild="p">
        <p:tmplLst>
          <p:tmpl lvl="1">
            <p:tnLst>
              <p:par>
                <p:cTn presetID="22" presetClass="entr" presetSubtype="8"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Break 2 (IMAGE BACKGROUND)">
    <p:bg>
      <p:bgPr>
        <a:solidFill>
          <a:schemeClr val="bg1">
            <a:alpha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075248-FF05-D540-995E-70CCB5DDA58A}"/>
              </a:ext>
            </a:extLst>
          </p:cNvPr>
          <p:cNvPicPr>
            <a:picLocks noChangeAspect="1"/>
          </p:cNvPicPr>
          <p:nvPr userDrawn="1"/>
        </p:nvPicPr>
        <p:blipFill>
          <a:blip r:embed="rId2">
            <a:alphaModFix amt="80000"/>
          </a:blip>
          <a:srcRect/>
          <a:stretch/>
        </p:blipFill>
        <p:spPr>
          <a:xfrm>
            <a:off x="714301" y="735969"/>
            <a:ext cx="10763396" cy="5455862"/>
          </a:xfrm>
          <a:prstGeom prst="rect">
            <a:avLst/>
          </a:prstGeom>
        </p:spPr>
      </p:pic>
      <p:sp>
        <p:nvSpPr>
          <p:cNvPr id="5" name="Title Placeholder 1">
            <a:extLst>
              <a:ext uri="{FF2B5EF4-FFF2-40B4-BE49-F238E27FC236}">
                <a16:creationId xmlns:a16="http://schemas.microsoft.com/office/drawing/2014/main" id="{9BE92106-7053-BF4D-AFAE-49C74576CB55}"/>
              </a:ext>
            </a:extLst>
          </p:cNvPr>
          <p:cNvSpPr>
            <a:spLocks noGrp="1"/>
          </p:cNvSpPr>
          <p:nvPr>
            <p:ph type="title" hasCustomPrompt="1"/>
          </p:nvPr>
        </p:nvSpPr>
        <p:spPr>
          <a:xfrm>
            <a:off x="1607761" y="2596562"/>
            <a:ext cx="8976476" cy="2915692"/>
          </a:xfrm>
          <a:prstGeom prst="rect">
            <a:avLst/>
          </a:prstGeom>
        </p:spPr>
        <p:txBody>
          <a:bodyPr vert="horz" lIns="91440" tIns="45720" rIns="91440" bIns="45720" rtlCol="0" anchor="t">
            <a:normAutofit/>
          </a:bodyPr>
          <a:lstStyle>
            <a:lvl1pPr algn="ctr">
              <a:lnSpc>
                <a:spcPts val="5000"/>
              </a:lnSpc>
              <a:defRPr sz="4400" b="1">
                <a:solidFill>
                  <a:schemeClr val="bg1"/>
                </a:solidFill>
              </a:defRPr>
            </a:lvl1pPr>
          </a:lstStyle>
          <a:p>
            <a:r>
              <a:rPr lang="en-US" dirty="0"/>
              <a:t>Section Title or Big Statement here (Place </a:t>
            </a:r>
            <a:r>
              <a:rPr lang="en-US" dirty="0" err="1"/>
              <a:t>fullscreen</a:t>
            </a:r>
            <a:r>
              <a:rPr lang="en-US" dirty="0"/>
              <a:t> image as background)</a:t>
            </a:r>
          </a:p>
        </p:txBody>
      </p:sp>
      <p:sp>
        <p:nvSpPr>
          <p:cNvPr id="6" name="Text Placeholder 15">
            <a:extLst>
              <a:ext uri="{FF2B5EF4-FFF2-40B4-BE49-F238E27FC236}">
                <a16:creationId xmlns:a16="http://schemas.microsoft.com/office/drawing/2014/main" id="{30D90F0F-325A-F941-B1B9-B305C1108E5D}"/>
              </a:ext>
            </a:extLst>
          </p:cNvPr>
          <p:cNvSpPr>
            <a:spLocks noGrp="1"/>
          </p:cNvSpPr>
          <p:nvPr>
            <p:ph type="body" sz="quarter" idx="11" hasCustomPrompt="1"/>
          </p:nvPr>
        </p:nvSpPr>
        <p:spPr>
          <a:xfrm>
            <a:off x="2973049" y="1953018"/>
            <a:ext cx="6502400" cy="434975"/>
          </a:xfrm>
          <a:prstGeom prst="rect">
            <a:avLst/>
          </a:prstGeom>
        </p:spPr>
        <p:txBody>
          <a:bodyPr/>
          <a:lstStyle>
            <a:lvl1pPr marL="0" indent="0" algn="ctr">
              <a:buNone/>
              <a:defRPr sz="1600" b="1" i="0" spc="100" baseline="0">
                <a:solidFill>
                  <a:schemeClr val="bg1"/>
                </a:solidFill>
                <a:latin typeface="News Gothic MT" panose="020B0503020103020203" pitchFamily="34" charset="0"/>
              </a:defRPr>
            </a:lvl1pPr>
            <a:lvl2pPr marL="457200" indent="0">
              <a:buNone/>
              <a:defRPr sz="2000">
                <a:solidFill>
                  <a:schemeClr val="bg1"/>
                </a:solidFill>
                <a:latin typeface="News Gothic MT" panose="020B0503020103020203" pitchFamily="34" charset="0"/>
              </a:defRPr>
            </a:lvl2pPr>
            <a:lvl3pPr marL="914400" indent="0">
              <a:buNone/>
              <a:defRPr sz="2000">
                <a:solidFill>
                  <a:schemeClr val="bg1"/>
                </a:solidFill>
                <a:latin typeface="News Gothic MT" panose="020B0503020103020203" pitchFamily="34" charset="0"/>
              </a:defRPr>
            </a:lvl3pPr>
            <a:lvl4pPr marL="1371600" indent="0">
              <a:buNone/>
              <a:defRPr sz="2000">
                <a:solidFill>
                  <a:schemeClr val="bg1"/>
                </a:solidFill>
                <a:latin typeface="News Gothic MT" panose="020B0503020103020203" pitchFamily="34" charset="0"/>
              </a:defRPr>
            </a:lvl4pPr>
            <a:lvl5pPr marL="1828800" indent="0">
              <a:buNone/>
              <a:defRPr sz="2000">
                <a:solidFill>
                  <a:schemeClr val="bg1"/>
                </a:solidFill>
                <a:latin typeface="News Gothic MT" panose="020B0503020103020203" pitchFamily="34" charset="0"/>
              </a:defRPr>
            </a:lvl5pPr>
          </a:lstStyle>
          <a:p>
            <a:pPr lvl="0"/>
            <a:r>
              <a:rPr lang="en-US" dirty="0"/>
              <a:t>SECTION TITLE / SUB TEXT ALL CAPS</a:t>
            </a:r>
          </a:p>
        </p:txBody>
      </p:sp>
    </p:spTree>
    <p:extLst>
      <p:ext uri="{BB962C8B-B14F-4D97-AF65-F5344CB8AC3E}">
        <p14:creationId xmlns:p14="http://schemas.microsoft.com/office/powerpoint/2010/main" val="398425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Headline + Bullets (1)">
    <p:bg>
      <p:bgPr>
        <a:solidFill>
          <a:schemeClr val="bg1">
            <a:alpha val="80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D810D38-06E1-D94E-8DC5-77AF67F4F405}"/>
              </a:ext>
            </a:extLst>
          </p:cNvPr>
          <p:cNvSpPr>
            <a:spLocks noGrp="1"/>
          </p:cNvSpPr>
          <p:nvPr>
            <p:ph type="body" sz="quarter" idx="11"/>
          </p:nvPr>
        </p:nvSpPr>
        <p:spPr>
          <a:xfrm>
            <a:off x="509076" y="2280787"/>
            <a:ext cx="5038725" cy="3633788"/>
          </a:xfrm>
          <a:prstGeom prst="rect">
            <a:avLst/>
          </a:prstGeom>
        </p:spPr>
        <p:txBody>
          <a:bodyPr/>
          <a:lstStyle>
            <a:lvl1pPr>
              <a:buClr>
                <a:schemeClr val="tx2"/>
              </a:buClr>
              <a:defRPr sz="2400">
                <a:solidFill>
                  <a:schemeClr val="tx2"/>
                </a:solidFill>
                <a:latin typeface="News Gothic MT" panose="020B0503020103020203" pitchFamily="34" charset="0"/>
              </a:defRPr>
            </a:lvl1pPr>
            <a:lvl2pPr>
              <a:buClr>
                <a:schemeClr val="bg2"/>
              </a:buClr>
              <a:defRPr sz="2000">
                <a:solidFill>
                  <a:schemeClr val="tx2"/>
                </a:solidFill>
                <a:latin typeface="News Gothic MT" panose="020B0503020103020203" pitchFamily="34" charset="0"/>
              </a:defRPr>
            </a:lvl2pPr>
            <a:lvl3pPr>
              <a:buClr>
                <a:schemeClr val="tx1">
                  <a:lumMod val="60000"/>
                  <a:lumOff val="40000"/>
                </a:schemeClr>
              </a:buClr>
              <a:defRPr sz="1800">
                <a:solidFill>
                  <a:schemeClr val="tx2"/>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sp>
        <p:nvSpPr>
          <p:cNvPr id="8" name="Text Placeholder 3">
            <a:extLst>
              <a:ext uri="{FF2B5EF4-FFF2-40B4-BE49-F238E27FC236}">
                <a16:creationId xmlns:a16="http://schemas.microsoft.com/office/drawing/2014/main" id="{E89FA84A-1725-4141-B210-FD1D90528945}"/>
              </a:ext>
            </a:extLst>
          </p:cNvPr>
          <p:cNvSpPr>
            <a:spLocks noGrp="1"/>
          </p:cNvSpPr>
          <p:nvPr>
            <p:ph type="body" sz="quarter" idx="12"/>
          </p:nvPr>
        </p:nvSpPr>
        <p:spPr>
          <a:xfrm>
            <a:off x="6058316" y="2280787"/>
            <a:ext cx="5038725" cy="3633788"/>
          </a:xfrm>
          <a:prstGeom prst="rect">
            <a:avLst/>
          </a:prstGeom>
        </p:spPr>
        <p:txBody>
          <a:bodyPr/>
          <a:lstStyle>
            <a:lvl1pPr>
              <a:buClr>
                <a:schemeClr val="tx2"/>
              </a:buClr>
              <a:defRPr sz="2400">
                <a:solidFill>
                  <a:schemeClr val="tx2"/>
                </a:solidFill>
                <a:latin typeface="News Gothic MT" panose="020B0503020103020203" pitchFamily="34" charset="0"/>
              </a:defRPr>
            </a:lvl1pPr>
            <a:lvl2pPr>
              <a:buClr>
                <a:schemeClr val="bg2"/>
              </a:buClr>
              <a:defRPr sz="2000">
                <a:solidFill>
                  <a:schemeClr val="tx2"/>
                </a:solidFill>
                <a:latin typeface="News Gothic MT" panose="020B0503020103020203" pitchFamily="34" charset="0"/>
              </a:defRPr>
            </a:lvl2pPr>
            <a:lvl3pPr>
              <a:buClr>
                <a:schemeClr val="tx1">
                  <a:lumMod val="60000"/>
                  <a:lumOff val="40000"/>
                </a:schemeClr>
              </a:buClr>
              <a:defRPr sz="1800">
                <a:solidFill>
                  <a:schemeClr val="tx2"/>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pic>
        <p:nvPicPr>
          <p:cNvPr id="10" name="Picture 9">
            <a:extLst>
              <a:ext uri="{FF2B5EF4-FFF2-40B4-BE49-F238E27FC236}">
                <a16:creationId xmlns:a16="http://schemas.microsoft.com/office/drawing/2014/main" id="{FD267B5A-0065-B043-9955-783A84C1A1B3}"/>
              </a:ext>
            </a:extLst>
          </p:cNvPr>
          <p:cNvPicPr>
            <a:picLocks noChangeAspect="1"/>
          </p:cNvPicPr>
          <p:nvPr userDrawn="1"/>
        </p:nvPicPr>
        <p:blipFill>
          <a:blip r:embed="rId2"/>
          <a:srcRect/>
          <a:stretch/>
        </p:blipFill>
        <p:spPr>
          <a:xfrm>
            <a:off x="-51020" y="5924049"/>
            <a:ext cx="12290439" cy="685977"/>
          </a:xfrm>
          <a:prstGeom prst="rect">
            <a:avLst/>
          </a:prstGeom>
        </p:spPr>
      </p:pic>
      <p:sp>
        <p:nvSpPr>
          <p:cNvPr id="16" name="Text Placeholder 8">
            <a:extLst>
              <a:ext uri="{FF2B5EF4-FFF2-40B4-BE49-F238E27FC236}">
                <a16:creationId xmlns:a16="http://schemas.microsoft.com/office/drawing/2014/main" id="{0010C4EE-B7A0-EB4B-9A12-C52997C73BA0}"/>
              </a:ext>
            </a:extLst>
          </p:cNvPr>
          <p:cNvSpPr>
            <a:spLocks noGrp="1"/>
          </p:cNvSpPr>
          <p:nvPr>
            <p:ph type="body" sz="quarter" idx="10" hasCustomPrompt="1"/>
          </p:nvPr>
        </p:nvSpPr>
        <p:spPr>
          <a:xfrm>
            <a:off x="748628" y="733050"/>
            <a:ext cx="10348414" cy="1359275"/>
          </a:xfrm>
          <a:prstGeom prst="rect">
            <a:avLst/>
          </a:prstGeom>
        </p:spPr>
        <p:txBody>
          <a:bodyPr/>
          <a:lstStyle>
            <a:lvl1pPr marL="0" indent="0">
              <a:lnSpc>
                <a:spcPts val="5000"/>
              </a:lnSpc>
              <a:buNone/>
              <a:defRPr sz="4400" b="1">
                <a:solidFill>
                  <a:schemeClr val="accent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Two Column Bulleted List</a:t>
            </a:r>
          </a:p>
        </p:txBody>
      </p:sp>
    </p:spTree>
    <p:extLst>
      <p:ext uri="{BB962C8B-B14F-4D97-AF65-F5344CB8AC3E}">
        <p14:creationId xmlns:p14="http://schemas.microsoft.com/office/powerpoint/2010/main" val="214115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Break 3 (IMAGE BACKGROUND)">
    <p:bg>
      <p:bgPr>
        <a:solidFill>
          <a:schemeClr val="bg1">
            <a:alpha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075248-FF05-D540-995E-70CCB5DDA58A}"/>
              </a:ext>
            </a:extLst>
          </p:cNvPr>
          <p:cNvPicPr>
            <a:picLocks noChangeAspect="1"/>
          </p:cNvPicPr>
          <p:nvPr userDrawn="1"/>
        </p:nvPicPr>
        <p:blipFill>
          <a:blip r:embed="rId2">
            <a:alphaModFix amt="80000"/>
          </a:blip>
          <a:srcRect/>
          <a:stretch/>
        </p:blipFill>
        <p:spPr>
          <a:xfrm>
            <a:off x="714301" y="735969"/>
            <a:ext cx="10763396" cy="5455862"/>
          </a:xfrm>
          <a:prstGeom prst="rect">
            <a:avLst/>
          </a:prstGeom>
        </p:spPr>
      </p:pic>
      <p:sp>
        <p:nvSpPr>
          <p:cNvPr id="5" name="Title Placeholder 1">
            <a:extLst>
              <a:ext uri="{FF2B5EF4-FFF2-40B4-BE49-F238E27FC236}">
                <a16:creationId xmlns:a16="http://schemas.microsoft.com/office/drawing/2014/main" id="{9EC96B01-3AB8-5A4A-AED0-A75217541FEE}"/>
              </a:ext>
            </a:extLst>
          </p:cNvPr>
          <p:cNvSpPr>
            <a:spLocks noGrp="1"/>
          </p:cNvSpPr>
          <p:nvPr>
            <p:ph type="title" hasCustomPrompt="1"/>
          </p:nvPr>
        </p:nvSpPr>
        <p:spPr>
          <a:xfrm>
            <a:off x="1607761" y="2596562"/>
            <a:ext cx="8976476" cy="2915692"/>
          </a:xfrm>
          <a:prstGeom prst="rect">
            <a:avLst/>
          </a:prstGeom>
        </p:spPr>
        <p:txBody>
          <a:bodyPr vert="horz" lIns="91440" tIns="45720" rIns="91440" bIns="45720" rtlCol="0" anchor="t">
            <a:normAutofit/>
          </a:bodyPr>
          <a:lstStyle>
            <a:lvl1pPr algn="ctr">
              <a:lnSpc>
                <a:spcPts val="5000"/>
              </a:lnSpc>
              <a:defRPr sz="4400" b="1">
                <a:solidFill>
                  <a:schemeClr val="tx2">
                    <a:lumMod val="75000"/>
                  </a:schemeClr>
                </a:solidFill>
              </a:defRPr>
            </a:lvl1pPr>
          </a:lstStyle>
          <a:p>
            <a:r>
              <a:rPr lang="en-US" dirty="0"/>
              <a:t>Section Title or Big Statement here (Place </a:t>
            </a:r>
            <a:r>
              <a:rPr lang="en-US" dirty="0" err="1"/>
              <a:t>fullscreen</a:t>
            </a:r>
            <a:r>
              <a:rPr lang="en-US" dirty="0"/>
              <a:t> image as background)</a:t>
            </a:r>
          </a:p>
        </p:txBody>
      </p:sp>
      <p:sp>
        <p:nvSpPr>
          <p:cNvPr id="6" name="Text Placeholder 15">
            <a:extLst>
              <a:ext uri="{FF2B5EF4-FFF2-40B4-BE49-F238E27FC236}">
                <a16:creationId xmlns:a16="http://schemas.microsoft.com/office/drawing/2014/main" id="{A5A3CC6D-09EE-7C42-AC8C-4FC557F84A9E}"/>
              </a:ext>
            </a:extLst>
          </p:cNvPr>
          <p:cNvSpPr>
            <a:spLocks noGrp="1"/>
          </p:cNvSpPr>
          <p:nvPr>
            <p:ph type="body" sz="quarter" idx="11" hasCustomPrompt="1"/>
          </p:nvPr>
        </p:nvSpPr>
        <p:spPr>
          <a:xfrm>
            <a:off x="2973049" y="1953018"/>
            <a:ext cx="6502400" cy="434975"/>
          </a:xfrm>
          <a:prstGeom prst="rect">
            <a:avLst/>
          </a:prstGeom>
        </p:spPr>
        <p:txBody>
          <a:bodyPr/>
          <a:lstStyle>
            <a:lvl1pPr marL="0" indent="0" algn="ctr">
              <a:buNone/>
              <a:defRPr sz="1600" b="1" i="0" spc="100" baseline="0">
                <a:solidFill>
                  <a:schemeClr val="tx2">
                    <a:lumMod val="75000"/>
                  </a:schemeClr>
                </a:solidFill>
                <a:latin typeface="News Gothic MT" panose="020B0503020103020203" pitchFamily="34" charset="0"/>
              </a:defRPr>
            </a:lvl1pPr>
            <a:lvl2pPr marL="457200" indent="0">
              <a:buNone/>
              <a:defRPr sz="2000">
                <a:solidFill>
                  <a:schemeClr val="bg1"/>
                </a:solidFill>
                <a:latin typeface="News Gothic MT" panose="020B0503020103020203" pitchFamily="34" charset="0"/>
              </a:defRPr>
            </a:lvl2pPr>
            <a:lvl3pPr marL="914400" indent="0">
              <a:buNone/>
              <a:defRPr sz="2000">
                <a:solidFill>
                  <a:schemeClr val="bg1"/>
                </a:solidFill>
                <a:latin typeface="News Gothic MT" panose="020B0503020103020203" pitchFamily="34" charset="0"/>
              </a:defRPr>
            </a:lvl3pPr>
            <a:lvl4pPr marL="1371600" indent="0">
              <a:buNone/>
              <a:defRPr sz="2000">
                <a:solidFill>
                  <a:schemeClr val="bg1"/>
                </a:solidFill>
                <a:latin typeface="News Gothic MT" panose="020B0503020103020203" pitchFamily="34" charset="0"/>
              </a:defRPr>
            </a:lvl4pPr>
            <a:lvl5pPr marL="1828800" indent="0">
              <a:buNone/>
              <a:defRPr sz="2000">
                <a:solidFill>
                  <a:schemeClr val="bg1"/>
                </a:solidFill>
                <a:latin typeface="News Gothic MT" panose="020B0503020103020203" pitchFamily="34" charset="0"/>
              </a:defRPr>
            </a:lvl5pPr>
          </a:lstStyle>
          <a:p>
            <a:pPr lvl="0"/>
            <a:r>
              <a:rPr lang="en-US" dirty="0"/>
              <a:t>SECTION TITLE / SUB TEXT ALL CAPS</a:t>
            </a:r>
          </a:p>
        </p:txBody>
      </p:sp>
    </p:spTree>
    <p:extLst>
      <p:ext uri="{BB962C8B-B14F-4D97-AF65-F5344CB8AC3E}">
        <p14:creationId xmlns:p14="http://schemas.microsoft.com/office/powerpoint/2010/main" val="200586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Break 4 (IMAGE BACKGROUND)">
    <p:bg>
      <p:bgPr>
        <a:solidFill>
          <a:schemeClr val="bg1">
            <a:alpha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075248-FF05-D540-995E-70CCB5DDA58A}"/>
              </a:ext>
            </a:extLst>
          </p:cNvPr>
          <p:cNvPicPr>
            <a:picLocks noChangeAspect="1"/>
          </p:cNvPicPr>
          <p:nvPr userDrawn="1"/>
        </p:nvPicPr>
        <p:blipFill>
          <a:blip r:embed="rId2">
            <a:alphaModFix amt="90000"/>
          </a:blip>
          <a:srcRect/>
          <a:stretch/>
        </p:blipFill>
        <p:spPr>
          <a:xfrm>
            <a:off x="714301" y="737602"/>
            <a:ext cx="10763397" cy="5452595"/>
          </a:xfrm>
          <a:prstGeom prst="rect">
            <a:avLst/>
          </a:prstGeom>
        </p:spPr>
      </p:pic>
      <p:sp>
        <p:nvSpPr>
          <p:cNvPr id="5" name="Title Placeholder 1">
            <a:extLst>
              <a:ext uri="{FF2B5EF4-FFF2-40B4-BE49-F238E27FC236}">
                <a16:creationId xmlns:a16="http://schemas.microsoft.com/office/drawing/2014/main" id="{05C91D88-B034-8648-909B-D406171FE57C}"/>
              </a:ext>
            </a:extLst>
          </p:cNvPr>
          <p:cNvSpPr>
            <a:spLocks noGrp="1"/>
          </p:cNvSpPr>
          <p:nvPr>
            <p:ph type="title" hasCustomPrompt="1"/>
          </p:nvPr>
        </p:nvSpPr>
        <p:spPr>
          <a:xfrm>
            <a:off x="1607761" y="2596562"/>
            <a:ext cx="8976476" cy="2915692"/>
          </a:xfrm>
          <a:prstGeom prst="rect">
            <a:avLst/>
          </a:prstGeom>
        </p:spPr>
        <p:txBody>
          <a:bodyPr vert="horz" lIns="91440" tIns="45720" rIns="91440" bIns="45720" rtlCol="0" anchor="t">
            <a:normAutofit/>
          </a:bodyPr>
          <a:lstStyle>
            <a:lvl1pPr algn="ctr">
              <a:lnSpc>
                <a:spcPts val="5000"/>
              </a:lnSpc>
              <a:defRPr sz="4400" b="1">
                <a:solidFill>
                  <a:schemeClr val="bg1"/>
                </a:solidFill>
              </a:defRPr>
            </a:lvl1pPr>
          </a:lstStyle>
          <a:p>
            <a:r>
              <a:rPr lang="en-US" dirty="0"/>
              <a:t>Section Title or Big Statement here (Place </a:t>
            </a:r>
            <a:r>
              <a:rPr lang="en-US" dirty="0" err="1"/>
              <a:t>fullscreen</a:t>
            </a:r>
            <a:r>
              <a:rPr lang="en-US" dirty="0"/>
              <a:t> image as background)</a:t>
            </a:r>
          </a:p>
        </p:txBody>
      </p:sp>
      <p:sp>
        <p:nvSpPr>
          <p:cNvPr id="6" name="Text Placeholder 15">
            <a:extLst>
              <a:ext uri="{FF2B5EF4-FFF2-40B4-BE49-F238E27FC236}">
                <a16:creationId xmlns:a16="http://schemas.microsoft.com/office/drawing/2014/main" id="{F70A4E4E-75B2-4645-9019-59DDD1776BC7}"/>
              </a:ext>
            </a:extLst>
          </p:cNvPr>
          <p:cNvSpPr>
            <a:spLocks noGrp="1"/>
          </p:cNvSpPr>
          <p:nvPr>
            <p:ph type="body" sz="quarter" idx="11" hasCustomPrompt="1"/>
          </p:nvPr>
        </p:nvSpPr>
        <p:spPr>
          <a:xfrm>
            <a:off x="2973049" y="1953018"/>
            <a:ext cx="6502400" cy="434975"/>
          </a:xfrm>
          <a:prstGeom prst="rect">
            <a:avLst/>
          </a:prstGeom>
        </p:spPr>
        <p:txBody>
          <a:bodyPr/>
          <a:lstStyle>
            <a:lvl1pPr marL="0" indent="0" algn="ctr">
              <a:buNone/>
              <a:defRPr sz="1600" b="1" i="0" spc="100" baseline="0">
                <a:solidFill>
                  <a:schemeClr val="bg1"/>
                </a:solidFill>
                <a:latin typeface="News Gothic MT" panose="020B0503020103020203" pitchFamily="34" charset="0"/>
              </a:defRPr>
            </a:lvl1pPr>
            <a:lvl2pPr marL="457200" indent="0">
              <a:buNone/>
              <a:defRPr sz="2000">
                <a:solidFill>
                  <a:schemeClr val="bg1"/>
                </a:solidFill>
                <a:latin typeface="News Gothic MT" panose="020B0503020103020203" pitchFamily="34" charset="0"/>
              </a:defRPr>
            </a:lvl2pPr>
            <a:lvl3pPr marL="914400" indent="0">
              <a:buNone/>
              <a:defRPr sz="2000">
                <a:solidFill>
                  <a:schemeClr val="bg1"/>
                </a:solidFill>
                <a:latin typeface="News Gothic MT" panose="020B0503020103020203" pitchFamily="34" charset="0"/>
              </a:defRPr>
            </a:lvl3pPr>
            <a:lvl4pPr marL="1371600" indent="0">
              <a:buNone/>
              <a:defRPr sz="2000">
                <a:solidFill>
                  <a:schemeClr val="bg1"/>
                </a:solidFill>
                <a:latin typeface="News Gothic MT" panose="020B0503020103020203" pitchFamily="34" charset="0"/>
              </a:defRPr>
            </a:lvl4pPr>
            <a:lvl5pPr marL="1828800" indent="0">
              <a:buNone/>
              <a:defRPr sz="2000">
                <a:solidFill>
                  <a:schemeClr val="bg1"/>
                </a:solidFill>
                <a:latin typeface="News Gothic MT" panose="020B0503020103020203" pitchFamily="34" charset="0"/>
              </a:defRPr>
            </a:lvl5pPr>
          </a:lstStyle>
          <a:p>
            <a:pPr lvl="0"/>
            <a:r>
              <a:rPr lang="en-US" dirty="0"/>
              <a:t>SECTION TITLE / SUB TEXT ALL CAPS</a:t>
            </a:r>
          </a:p>
        </p:txBody>
      </p:sp>
    </p:spTree>
    <p:extLst>
      <p:ext uri="{BB962C8B-B14F-4D97-AF65-F5344CB8AC3E}">
        <p14:creationId xmlns:p14="http://schemas.microsoft.com/office/powerpoint/2010/main" val="107208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Break 5 (IMAGE BACKGROUND)">
    <p:bg>
      <p:bgPr>
        <a:solidFill>
          <a:schemeClr val="bg1">
            <a:alpha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075248-FF05-D540-995E-70CCB5DDA58A}"/>
              </a:ext>
            </a:extLst>
          </p:cNvPr>
          <p:cNvPicPr>
            <a:picLocks noChangeAspect="1"/>
          </p:cNvPicPr>
          <p:nvPr userDrawn="1"/>
        </p:nvPicPr>
        <p:blipFill>
          <a:blip r:embed="rId2">
            <a:alphaModFix amt="80000"/>
          </a:blip>
          <a:srcRect/>
          <a:stretch/>
        </p:blipFill>
        <p:spPr>
          <a:xfrm>
            <a:off x="714301" y="737602"/>
            <a:ext cx="10763397" cy="5452595"/>
          </a:xfrm>
          <a:prstGeom prst="rect">
            <a:avLst/>
          </a:prstGeom>
        </p:spPr>
      </p:pic>
      <p:sp>
        <p:nvSpPr>
          <p:cNvPr id="5" name="Title Placeholder 1">
            <a:extLst>
              <a:ext uri="{FF2B5EF4-FFF2-40B4-BE49-F238E27FC236}">
                <a16:creationId xmlns:a16="http://schemas.microsoft.com/office/drawing/2014/main" id="{0D0F4BA8-3C2B-114D-9269-707AAEB498FA}"/>
              </a:ext>
            </a:extLst>
          </p:cNvPr>
          <p:cNvSpPr>
            <a:spLocks noGrp="1"/>
          </p:cNvSpPr>
          <p:nvPr>
            <p:ph type="title" hasCustomPrompt="1"/>
          </p:nvPr>
        </p:nvSpPr>
        <p:spPr>
          <a:xfrm>
            <a:off x="1607761" y="2596562"/>
            <a:ext cx="8976476" cy="2915692"/>
          </a:xfrm>
          <a:prstGeom prst="rect">
            <a:avLst/>
          </a:prstGeom>
        </p:spPr>
        <p:txBody>
          <a:bodyPr vert="horz" lIns="91440" tIns="45720" rIns="91440" bIns="45720" rtlCol="0" anchor="t">
            <a:normAutofit/>
          </a:bodyPr>
          <a:lstStyle>
            <a:lvl1pPr algn="ctr">
              <a:lnSpc>
                <a:spcPts val="5000"/>
              </a:lnSpc>
              <a:defRPr sz="4400" b="1">
                <a:solidFill>
                  <a:schemeClr val="bg1"/>
                </a:solidFill>
              </a:defRPr>
            </a:lvl1pPr>
          </a:lstStyle>
          <a:p>
            <a:r>
              <a:rPr lang="en-US"/>
              <a:t>Section Title or Big Statement here (Place fullscreen image as background)</a:t>
            </a:r>
            <a:endParaRPr lang="en-US" dirty="0"/>
          </a:p>
        </p:txBody>
      </p:sp>
      <p:sp>
        <p:nvSpPr>
          <p:cNvPr id="6" name="Text Placeholder 15">
            <a:extLst>
              <a:ext uri="{FF2B5EF4-FFF2-40B4-BE49-F238E27FC236}">
                <a16:creationId xmlns:a16="http://schemas.microsoft.com/office/drawing/2014/main" id="{DD98DDEA-139D-694C-B421-5B4390397D5D}"/>
              </a:ext>
            </a:extLst>
          </p:cNvPr>
          <p:cNvSpPr>
            <a:spLocks noGrp="1"/>
          </p:cNvSpPr>
          <p:nvPr>
            <p:ph type="body" sz="quarter" idx="11" hasCustomPrompt="1"/>
          </p:nvPr>
        </p:nvSpPr>
        <p:spPr>
          <a:xfrm>
            <a:off x="2973049" y="1953018"/>
            <a:ext cx="6502400" cy="434975"/>
          </a:xfrm>
          <a:prstGeom prst="rect">
            <a:avLst/>
          </a:prstGeom>
        </p:spPr>
        <p:txBody>
          <a:bodyPr/>
          <a:lstStyle>
            <a:lvl1pPr marL="0" indent="0" algn="ctr">
              <a:buNone/>
              <a:defRPr sz="1600" b="1" i="0" spc="100" baseline="0">
                <a:solidFill>
                  <a:schemeClr val="bg1"/>
                </a:solidFill>
                <a:latin typeface="News Gothic MT" panose="020B0503020103020203" pitchFamily="34" charset="0"/>
              </a:defRPr>
            </a:lvl1pPr>
            <a:lvl2pPr marL="457200" indent="0">
              <a:buNone/>
              <a:defRPr sz="2000">
                <a:solidFill>
                  <a:schemeClr val="bg1"/>
                </a:solidFill>
                <a:latin typeface="News Gothic MT" panose="020B0503020103020203" pitchFamily="34" charset="0"/>
              </a:defRPr>
            </a:lvl2pPr>
            <a:lvl3pPr marL="914400" indent="0">
              <a:buNone/>
              <a:defRPr sz="2000">
                <a:solidFill>
                  <a:schemeClr val="bg1"/>
                </a:solidFill>
                <a:latin typeface="News Gothic MT" panose="020B0503020103020203" pitchFamily="34" charset="0"/>
              </a:defRPr>
            </a:lvl3pPr>
            <a:lvl4pPr marL="1371600" indent="0">
              <a:buNone/>
              <a:defRPr sz="2000">
                <a:solidFill>
                  <a:schemeClr val="bg1"/>
                </a:solidFill>
                <a:latin typeface="News Gothic MT" panose="020B0503020103020203" pitchFamily="34" charset="0"/>
              </a:defRPr>
            </a:lvl4pPr>
            <a:lvl5pPr marL="1828800" indent="0">
              <a:buNone/>
              <a:defRPr sz="2000">
                <a:solidFill>
                  <a:schemeClr val="bg1"/>
                </a:solidFill>
                <a:latin typeface="News Gothic MT" panose="020B0503020103020203" pitchFamily="34" charset="0"/>
              </a:defRPr>
            </a:lvl5pPr>
          </a:lstStyle>
          <a:p>
            <a:pPr lvl="0"/>
            <a:r>
              <a:rPr lang="en-US" dirty="0"/>
              <a:t>SECTION TITLE / SUB TEXT ALL CAPS</a:t>
            </a:r>
          </a:p>
        </p:txBody>
      </p:sp>
    </p:spTree>
    <p:extLst>
      <p:ext uri="{BB962C8B-B14F-4D97-AF65-F5344CB8AC3E}">
        <p14:creationId xmlns:p14="http://schemas.microsoft.com/office/powerpoint/2010/main" val="214405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Break 6 (NO IMAGE)">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075248-FF05-D540-995E-70CCB5DDA58A}"/>
              </a:ext>
            </a:extLst>
          </p:cNvPr>
          <p:cNvPicPr>
            <a:picLocks noChangeAspect="1"/>
          </p:cNvPicPr>
          <p:nvPr userDrawn="1"/>
        </p:nvPicPr>
        <p:blipFill>
          <a:blip r:embed="rId2">
            <a:alphaModFix amt="50000"/>
          </a:blip>
          <a:srcRect/>
          <a:stretch/>
        </p:blipFill>
        <p:spPr>
          <a:xfrm>
            <a:off x="717524" y="737602"/>
            <a:ext cx="10756951" cy="5452595"/>
          </a:xfrm>
          <a:prstGeom prst="rect">
            <a:avLst/>
          </a:prstGeom>
        </p:spPr>
      </p:pic>
      <p:sp>
        <p:nvSpPr>
          <p:cNvPr id="7" name="Title Placeholder 1">
            <a:extLst>
              <a:ext uri="{FF2B5EF4-FFF2-40B4-BE49-F238E27FC236}">
                <a16:creationId xmlns:a16="http://schemas.microsoft.com/office/drawing/2014/main" id="{E1BC295F-07E6-4E46-BB6B-B7D724955B00}"/>
              </a:ext>
            </a:extLst>
          </p:cNvPr>
          <p:cNvSpPr>
            <a:spLocks noGrp="1"/>
          </p:cNvSpPr>
          <p:nvPr>
            <p:ph type="title" hasCustomPrompt="1"/>
          </p:nvPr>
        </p:nvSpPr>
        <p:spPr>
          <a:xfrm>
            <a:off x="1607761" y="2387157"/>
            <a:ext cx="8976476" cy="2915692"/>
          </a:xfrm>
          <a:prstGeom prst="rect">
            <a:avLst/>
          </a:prstGeom>
        </p:spPr>
        <p:txBody>
          <a:bodyPr vert="horz" lIns="91440" tIns="45720" rIns="91440" bIns="45720" rtlCol="0" anchor="t">
            <a:normAutofit/>
          </a:bodyPr>
          <a:lstStyle>
            <a:lvl1pPr algn="ctr">
              <a:lnSpc>
                <a:spcPts val="5000"/>
              </a:lnSpc>
              <a:defRPr sz="4400" b="1">
                <a:solidFill>
                  <a:schemeClr val="bg1"/>
                </a:solidFill>
              </a:defRPr>
            </a:lvl1pPr>
          </a:lstStyle>
          <a:p>
            <a:r>
              <a:rPr lang="en-US" dirty="0"/>
              <a:t>Section Title or Big Statement here (Place </a:t>
            </a:r>
            <a:r>
              <a:rPr lang="en-US" dirty="0" err="1"/>
              <a:t>fullscreen</a:t>
            </a:r>
            <a:r>
              <a:rPr lang="en-US" dirty="0"/>
              <a:t> image as background)</a:t>
            </a:r>
          </a:p>
        </p:txBody>
      </p:sp>
      <p:pic>
        <p:nvPicPr>
          <p:cNvPr id="3" name="Picture 2">
            <a:extLst>
              <a:ext uri="{FF2B5EF4-FFF2-40B4-BE49-F238E27FC236}">
                <a16:creationId xmlns:a16="http://schemas.microsoft.com/office/drawing/2014/main" id="{808EF832-61EA-194C-8D3B-1510C2460096}"/>
              </a:ext>
            </a:extLst>
          </p:cNvPr>
          <p:cNvPicPr>
            <a:picLocks noChangeAspect="1"/>
          </p:cNvPicPr>
          <p:nvPr userDrawn="1"/>
        </p:nvPicPr>
        <p:blipFill>
          <a:blip r:embed="rId3"/>
          <a:srcRect/>
          <a:stretch/>
        </p:blipFill>
        <p:spPr>
          <a:xfrm>
            <a:off x="5957607" y="1229223"/>
            <a:ext cx="276783" cy="784977"/>
          </a:xfrm>
          <a:prstGeom prst="rect">
            <a:avLst/>
          </a:prstGeom>
        </p:spPr>
      </p:pic>
    </p:spTree>
    <p:extLst>
      <p:ext uri="{BB962C8B-B14F-4D97-AF65-F5344CB8AC3E}">
        <p14:creationId xmlns:p14="http://schemas.microsoft.com/office/powerpoint/2010/main" val="68300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Break 7 (NO IMAGE)">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075248-FF05-D540-995E-70CCB5DDA58A}"/>
              </a:ext>
            </a:extLst>
          </p:cNvPr>
          <p:cNvPicPr>
            <a:picLocks noChangeAspect="1"/>
          </p:cNvPicPr>
          <p:nvPr userDrawn="1"/>
        </p:nvPicPr>
        <p:blipFill>
          <a:blip r:embed="rId2">
            <a:alphaModFix amt="50000"/>
          </a:blip>
          <a:srcRect/>
          <a:stretch/>
        </p:blipFill>
        <p:spPr>
          <a:xfrm>
            <a:off x="717524" y="739235"/>
            <a:ext cx="10756951" cy="5449329"/>
          </a:xfrm>
          <a:prstGeom prst="rect">
            <a:avLst/>
          </a:prstGeom>
        </p:spPr>
      </p:pic>
      <p:sp>
        <p:nvSpPr>
          <p:cNvPr id="7" name="Title Placeholder 1">
            <a:extLst>
              <a:ext uri="{FF2B5EF4-FFF2-40B4-BE49-F238E27FC236}">
                <a16:creationId xmlns:a16="http://schemas.microsoft.com/office/drawing/2014/main" id="{E1BC295F-07E6-4E46-BB6B-B7D724955B00}"/>
              </a:ext>
            </a:extLst>
          </p:cNvPr>
          <p:cNvSpPr>
            <a:spLocks noGrp="1"/>
          </p:cNvSpPr>
          <p:nvPr>
            <p:ph type="title" hasCustomPrompt="1"/>
          </p:nvPr>
        </p:nvSpPr>
        <p:spPr>
          <a:xfrm>
            <a:off x="1607761" y="2394137"/>
            <a:ext cx="8976476" cy="2915692"/>
          </a:xfrm>
          <a:prstGeom prst="rect">
            <a:avLst/>
          </a:prstGeom>
        </p:spPr>
        <p:txBody>
          <a:bodyPr vert="horz" lIns="91440" tIns="45720" rIns="91440" bIns="45720" rtlCol="0" anchor="t">
            <a:normAutofit/>
          </a:bodyPr>
          <a:lstStyle>
            <a:lvl1pPr algn="ctr">
              <a:lnSpc>
                <a:spcPts val="5000"/>
              </a:lnSpc>
              <a:defRPr sz="4400" b="1">
                <a:solidFill>
                  <a:schemeClr val="bg1"/>
                </a:solidFill>
              </a:defRPr>
            </a:lvl1pPr>
          </a:lstStyle>
          <a:p>
            <a:r>
              <a:rPr lang="en-US" dirty="0"/>
              <a:t>Section Title or Big Statement here (Place </a:t>
            </a:r>
            <a:r>
              <a:rPr lang="en-US" dirty="0" err="1"/>
              <a:t>fullscreen</a:t>
            </a:r>
            <a:r>
              <a:rPr lang="en-US" dirty="0"/>
              <a:t> image as background)</a:t>
            </a:r>
          </a:p>
        </p:txBody>
      </p:sp>
      <p:pic>
        <p:nvPicPr>
          <p:cNvPr id="3" name="Picture 2">
            <a:extLst>
              <a:ext uri="{FF2B5EF4-FFF2-40B4-BE49-F238E27FC236}">
                <a16:creationId xmlns:a16="http://schemas.microsoft.com/office/drawing/2014/main" id="{808EF832-61EA-194C-8D3B-1510C2460096}"/>
              </a:ext>
            </a:extLst>
          </p:cNvPr>
          <p:cNvPicPr>
            <a:picLocks noChangeAspect="1"/>
          </p:cNvPicPr>
          <p:nvPr userDrawn="1"/>
        </p:nvPicPr>
        <p:blipFill>
          <a:blip r:embed="rId3"/>
          <a:srcRect/>
          <a:stretch/>
        </p:blipFill>
        <p:spPr>
          <a:xfrm>
            <a:off x="5782874" y="1337101"/>
            <a:ext cx="626250" cy="595247"/>
          </a:xfrm>
          <a:prstGeom prst="rect">
            <a:avLst/>
          </a:prstGeom>
        </p:spPr>
      </p:pic>
    </p:spTree>
    <p:extLst>
      <p:ext uri="{BB962C8B-B14F-4D97-AF65-F5344CB8AC3E}">
        <p14:creationId xmlns:p14="http://schemas.microsoft.com/office/powerpoint/2010/main" val="62351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Break 8 (NO IMAG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075248-FF05-D540-995E-70CCB5DDA58A}"/>
              </a:ext>
            </a:extLst>
          </p:cNvPr>
          <p:cNvPicPr>
            <a:picLocks noChangeAspect="1"/>
          </p:cNvPicPr>
          <p:nvPr userDrawn="1"/>
        </p:nvPicPr>
        <p:blipFill>
          <a:blip r:embed="rId2">
            <a:alphaModFix amt="50000"/>
          </a:blip>
          <a:srcRect/>
          <a:stretch/>
        </p:blipFill>
        <p:spPr>
          <a:xfrm>
            <a:off x="720745" y="739235"/>
            <a:ext cx="10750508" cy="5449329"/>
          </a:xfrm>
          <a:prstGeom prst="rect">
            <a:avLst/>
          </a:prstGeom>
        </p:spPr>
      </p:pic>
      <p:sp>
        <p:nvSpPr>
          <p:cNvPr id="7" name="Title Placeholder 1">
            <a:extLst>
              <a:ext uri="{FF2B5EF4-FFF2-40B4-BE49-F238E27FC236}">
                <a16:creationId xmlns:a16="http://schemas.microsoft.com/office/drawing/2014/main" id="{E1BC295F-07E6-4E46-BB6B-B7D724955B00}"/>
              </a:ext>
            </a:extLst>
          </p:cNvPr>
          <p:cNvSpPr>
            <a:spLocks noGrp="1"/>
          </p:cNvSpPr>
          <p:nvPr>
            <p:ph type="title" hasCustomPrompt="1"/>
          </p:nvPr>
        </p:nvSpPr>
        <p:spPr>
          <a:xfrm>
            <a:off x="1607761" y="2401117"/>
            <a:ext cx="8976476" cy="2915692"/>
          </a:xfrm>
          <a:prstGeom prst="rect">
            <a:avLst/>
          </a:prstGeom>
        </p:spPr>
        <p:txBody>
          <a:bodyPr vert="horz" lIns="91440" tIns="45720" rIns="91440" bIns="45720" rtlCol="0" anchor="t">
            <a:normAutofit/>
          </a:bodyPr>
          <a:lstStyle>
            <a:lvl1pPr algn="ctr">
              <a:lnSpc>
                <a:spcPts val="5000"/>
              </a:lnSpc>
              <a:defRPr sz="4400" b="1">
                <a:solidFill>
                  <a:schemeClr val="bg1"/>
                </a:solidFill>
              </a:defRPr>
            </a:lvl1pPr>
          </a:lstStyle>
          <a:p>
            <a:r>
              <a:rPr lang="en-US" dirty="0"/>
              <a:t>Section Title or Big Statement here (Place </a:t>
            </a:r>
            <a:r>
              <a:rPr lang="en-US" dirty="0" err="1"/>
              <a:t>fullscreen</a:t>
            </a:r>
            <a:r>
              <a:rPr lang="en-US" dirty="0"/>
              <a:t> image as background)</a:t>
            </a:r>
          </a:p>
        </p:txBody>
      </p:sp>
      <p:pic>
        <p:nvPicPr>
          <p:cNvPr id="3" name="Picture 2">
            <a:extLst>
              <a:ext uri="{FF2B5EF4-FFF2-40B4-BE49-F238E27FC236}">
                <a16:creationId xmlns:a16="http://schemas.microsoft.com/office/drawing/2014/main" id="{808EF832-61EA-194C-8D3B-1510C2460096}"/>
              </a:ext>
            </a:extLst>
          </p:cNvPr>
          <p:cNvPicPr>
            <a:picLocks noChangeAspect="1"/>
          </p:cNvPicPr>
          <p:nvPr userDrawn="1"/>
        </p:nvPicPr>
        <p:blipFill>
          <a:blip r:embed="rId3"/>
          <a:srcRect/>
          <a:stretch/>
        </p:blipFill>
        <p:spPr>
          <a:xfrm>
            <a:off x="5687677" y="1436488"/>
            <a:ext cx="816646" cy="535760"/>
          </a:xfrm>
          <a:prstGeom prst="rect">
            <a:avLst/>
          </a:prstGeom>
        </p:spPr>
      </p:pic>
    </p:spTree>
    <p:extLst>
      <p:ext uri="{BB962C8B-B14F-4D97-AF65-F5344CB8AC3E}">
        <p14:creationId xmlns:p14="http://schemas.microsoft.com/office/powerpoint/2010/main" val="254287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Break 9 (NO IMAG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075248-FF05-D540-995E-70CCB5DDA58A}"/>
              </a:ext>
            </a:extLst>
          </p:cNvPr>
          <p:cNvPicPr>
            <a:picLocks noChangeAspect="1"/>
          </p:cNvPicPr>
          <p:nvPr userDrawn="1"/>
        </p:nvPicPr>
        <p:blipFill>
          <a:blip r:embed="rId2">
            <a:alphaModFix amt="30000"/>
          </a:blip>
          <a:srcRect/>
          <a:stretch/>
        </p:blipFill>
        <p:spPr>
          <a:xfrm>
            <a:off x="720745" y="739235"/>
            <a:ext cx="10750508" cy="5449328"/>
          </a:xfrm>
          <a:prstGeom prst="rect">
            <a:avLst/>
          </a:prstGeom>
        </p:spPr>
      </p:pic>
      <p:sp>
        <p:nvSpPr>
          <p:cNvPr id="7" name="Title Placeholder 1">
            <a:extLst>
              <a:ext uri="{FF2B5EF4-FFF2-40B4-BE49-F238E27FC236}">
                <a16:creationId xmlns:a16="http://schemas.microsoft.com/office/drawing/2014/main" id="{E1BC295F-07E6-4E46-BB6B-B7D724955B00}"/>
              </a:ext>
            </a:extLst>
          </p:cNvPr>
          <p:cNvSpPr>
            <a:spLocks noGrp="1"/>
          </p:cNvSpPr>
          <p:nvPr>
            <p:ph type="title" hasCustomPrompt="1"/>
          </p:nvPr>
        </p:nvSpPr>
        <p:spPr>
          <a:xfrm>
            <a:off x="1607761" y="2401118"/>
            <a:ext cx="8976476" cy="2915692"/>
          </a:xfrm>
          <a:prstGeom prst="rect">
            <a:avLst/>
          </a:prstGeom>
        </p:spPr>
        <p:txBody>
          <a:bodyPr vert="horz" lIns="91440" tIns="45720" rIns="91440" bIns="45720" rtlCol="0" anchor="t">
            <a:normAutofit/>
          </a:bodyPr>
          <a:lstStyle>
            <a:lvl1pPr algn="ctr">
              <a:lnSpc>
                <a:spcPts val="5000"/>
              </a:lnSpc>
              <a:defRPr sz="4400" b="1" i="0">
                <a:solidFill>
                  <a:schemeClr val="tx2">
                    <a:lumMod val="50000"/>
                  </a:schemeClr>
                </a:solidFill>
              </a:defRPr>
            </a:lvl1pPr>
          </a:lstStyle>
          <a:p>
            <a:r>
              <a:rPr lang="en-US" dirty="0"/>
              <a:t>Section Title or Big Statement here (Place </a:t>
            </a:r>
            <a:r>
              <a:rPr lang="en-US" dirty="0" err="1"/>
              <a:t>fullscreen</a:t>
            </a:r>
            <a:r>
              <a:rPr lang="en-US" dirty="0"/>
              <a:t> image as background)</a:t>
            </a:r>
          </a:p>
        </p:txBody>
      </p:sp>
      <p:pic>
        <p:nvPicPr>
          <p:cNvPr id="3" name="Picture 2">
            <a:extLst>
              <a:ext uri="{FF2B5EF4-FFF2-40B4-BE49-F238E27FC236}">
                <a16:creationId xmlns:a16="http://schemas.microsoft.com/office/drawing/2014/main" id="{808EF832-61EA-194C-8D3B-1510C2460096}"/>
              </a:ext>
            </a:extLst>
          </p:cNvPr>
          <p:cNvPicPr>
            <a:picLocks noChangeAspect="1"/>
          </p:cNvPicPr>
          <p:nvPr userDrawn="1"/>
        </p:nvPicPr>
        <p:blipFill>
          <a:blip r:embed="rId3"/>
          <a:srcRect/>
          <a:stretch/>
        </p:blipFill>
        <p:spPr>
          <a:xfrm>
            <a:off x="5746315" y="1272801"/>
            <a:ext cx="699367" cy="810302"/>
          </a:xfrm>
          <a:prstGeom prst="rect">
            <a:avLst/>
          </a:prstGeom>
        </p:spPr>
      </p:pic>
    </p:spTree>
    <p:extLst>
      <p:ext uri="{BB962C8B-B14F-4D97-AF65-F5344CB8AC3E}">
        <p14:creationId xmlns:p14="http://schemas.microsoft.com/office/powerpoint/2010/main" val="125021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1 (IMAGE BACKGROUN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76B9843-2DD5-0E4F-AA18-F32F66C96BD8}"/>
              </a:ext>
            </a:extLst>
          </p:cNvPr>
          <p:cNvPicPr>
            <a:picLocks noChangeAspect="1"/>
          </p:cNvPicPr>
          <p:nvPr userDrawn="1"/>
        </p:nvPicPr>
        <p:blipFill>
          <a:blip r:embed="rId2"/>
          <a:stretch>
            <a:fillRect/>
          </a:stretch>
        </p:blipFill>
        <p:spPr>
          <a:xfrm>
            <a:off x="-13348" y="-13558"/>
            <a:ext cx="12240946" cy="1721581"/>
          </a:xfrm>
          <a:prstGeom prst="rect">
            <a:avLst/>
          </a:prstGeom>
        </p:spPr>
      </p:pic>
      <p:sp>
        <p:nvSpPr>
          <p:cNvPr id="12" name="Rectangle 11">
            <a:extLst>
              <a:ext uri="{FF2B5EF4-FFF2-40B4-BE49-F238E27FC236}">
                <a16:creationId xmlns:a16="http://schemas.microsoft.com/office/drawing/2014/main" id="{1DECD0CA-1002-194C-A0AE-785958DB135A}"/>
              </a:ext>
            </a:extLst>
          </p:cNvPr>
          <p:cNvSpPr/>
          <p:nvPr userDrawn="1"/>
        </p:nvSpPr>
        <p:spPr>
          <a:xfrm>
            <a:off x="0" y="0"/>
            <a:ext cx="7929453" cy="6858000"/>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s Gothic MT" panose="020B0503020103020203" pitchFamily="34" charset="0"/>
            </a:endParaRPr>
          </a:p>
        </p:txBody>
      </p:sp>
      <p:sp>
        <p:nvSpPr>
          <p:cNvPr id="7" name="Title Placeholder 1">
            <a:extLst>
              <a:ext uri="{FF2B5EF4-FFF2-40B4-BE49-F238E27FC236}">
                <a16:creationId xmlns:a16="http://schemas.microsoft.com/office/drawing/2014/main" id="{E1BC295F-07E6-4E46-BB6B-B7D724955B00}"/>
              </a:ext>
            </a:extLst>
          </p:cNvPr>
          <p:cNvSpPr>
            <a:spLocks noGrp="1"/>
          </p:cNvSpPr>
          <p:nvPr>
            <p:ph type="title" hasCustomPrompt="1"/>
          </p:nvPr>
        </p:nvSpPr>
        <p:spPr>
          <a:xfrm>
            <a:off x="654964" y="2436019"/>
            <a:ext cx="6502400" cy="2915692"/>
          </a:xfrm>
          <a:prstGeom prst="rect">
            <a:avLst/>
          </a:prstGeom>
        </p:spPr>
        <p:txBody>
          <a:bodyPr vert="horz" lIns="91440" tIns="45720" rIns="91440" bIns="45720" rtlCol="0" anchor="t">
            <a:normAutofit/>
          </a:bodyPr>
          <a:lstStyle>
            <a:lvl1pPr>
              <a:lnSpc>
                <a:spcPts val="5000"/>
              </a:lnSpc>
              <a:defRPr sz="4400" b="1">
                <a:solidFill>
                  <a:schemeClr val="bg1"/>
                </a:solidFill>
              </a:defRPr>
            </a:lvl1pPr>
          </a:lstStyle>
          <a:p>
            <a:r>
              <a:rPr lang="en-US" dirty="0"/>
              <a:t>Insert Presentation Title here (Place </a:t>
            </a:r>
            <a:r>
              <a:rPr lang="en-US" dirty="0" err="1"/>
              <a:t>fullscreen</a:t>
            </a:r>
            <a:r>
              <a:rPr lang="en-US" dirty="0"/>
              <a:t> image as background)</a:t>
            </a:r>
          </a:p>
        </p:txBody>
      </p:sp>
      <p:pic>
        <p:nvPicPr>
          <p:cNvPr id="14" name="Picture 13">
            <a:extLst>
              <a:ext uri="{FF2B5EF4-FFF2-40B4-BE49-F238E27FC236}">
                <a16:creationId xmlns:a16="http://schemas.microsoft.com/office/drawing/2014/main" id="{9625DE40-75CA-6C48-979E-EEF5EB576BD3}"/>
              </a:ext>
            </a:extLst>
          </p:cNvPr>
          <p:cNvPicPr>
            <a:picLocks noChangeAspect="1"/>
          </p:cNvPicPr>
          <p:nvPr userDrawn="1"/>
        </p:nvPicPr>
        <p:blipFill>
          <a:blip r:embed="rId3"/>
          <a:stretch>
            <a:fillRect/>
          </a:stretch>
        </p:blipFill>
        <p:spPr>
          <a:xfrm>
            <a:off x="654964" y="452151"/>
            <a:ext cx="1623892" cy="513299"/>
          </a:xfrm>
          <a:prstGeom prst="rect">
            <a:avLst/>
          </a:prstGeom>
        </p:spPr>
      </p:pic>
      <p:sp>
        <p:nvSpPr>
          <p:cNvPr id="16" name="Text Placeholder 15">
            <a:extLst>
              <a:ext uri="{FF2B5EF4-FFF2-40B4-BE49-F238E27FC236}">
                <a16:creationId xmlns:a16="http://schemas.microsoft.com/office/drawing/2014/main" id="{78646DA3-3CB1-1B4A-84C1-994731BDD06F}"/>
              </a:ext>
            </a:extLst>
          </p:cNvPr>
          <p:cNvSpPr>
            <a:spLocks noGrp="1"/>
          </p:cNvSpPr>
          <p:nvPr>
            <p:ph type="body" sz="quarter" idx="11" hasCustomPrompt="1"/>
          </p:nvPr>
        </p:nvSpPr>
        <p:spPr>
          <a:xfrm>
            <a:off x="655638" y="6073033"/>
            <a:ext cx="6502400" cy="434975"/>
          </a:xfrm>
          <a:prstGeom prst="rect">
            <a:avLst/>
          </a:prstGeom>
        </p:spPr>
        <p:txBody>
          <a:bodyPr/>
          <a:lstStyle>
            <a:lvl1pPr marL="0" indent="0">
              <a:buNone/>
              <a:defRPr sz="1600" b="1" i="0" spc="100" baseline="0">
                <a:solidFill>
                  <a:schemeClr val="bg1"/>
                </a:solidFill>
                <a:latin typeface="News Gothic MT" panose="020B0503020103020203" pitchFamily="34" charset="0"/>
              </a:defRPr>
            </a:lvl1pPr>
            <a:lvl2pPr marL="457200" indent="0">
              <a:buNone/>
              <a:defRPr sz="2000">
                <a:solidFill>
                  <a:schemeClr val="bg1"/>
                </a:solidFill>
                <a:latin typeface="News Gothic MT" panose="020B0503020103020203" pitchFamily="34" charset="0"/>
              </a:defRPr>
            </a:lvl2pPr>
            <a:lvl3pPr marL="914400" indent="0">
              <a:buNone/>
              <a:defRPr sz="2000">
                <a:solidFill>
                  <a:schemeClr val="bg1"/>
                </a:solidFill>
                <a:latin typeface="News Gothic MT" panose="020B0503020103020203" pitchFamily="34" charset="0"/>
              </a:defRPr>
            </a:lvl3pPr>
            <a:lvl4pPr marL="1371600" indent="0">
              <a:buNone/>
              <a:defRPr sz="2000">
                <a:solidFill>
                  <a:schemeClr val="bg1"/>
                </a:solidFill>
                <a:latin typeface="News Gothic MT" panose="020B0503020103020203" pitchFamily="34" charset="0"/>
              </a:defRPr>
            </a:lvl4pPr>
            <a:lvl5pPr marL="1828800" indent="0">
              <a:buNone/>
              <a:defRPr sz="2000">
                <a:solidFill>
                  <a:schemeClr val="bg1"/>
                </a:solidFill>
                <a:latin typeface="News Gothic MT" panose="020B0503020103020203" pitchFamily="34" charset="0"/>
              </a:defRPr>
            </a:lvl5pPr>
          </a:lstStyle>
          <a:p>
            <a:pPr lvl="0"/>
            <a:r>
              <a:rPr lang="en-US" dirty="0"/>
              <a:t>INSERT PRESENTATION DATE HERE ALL CAPS </a:t>
            </a:r>
          </a:p>
        </p:txBody>
      </p:sp>
    </p:spTree>
    <p:extLst>
      <p:ext uri="{BB962C8B-B14F-4D97-AF65-F5344CB8AC3E}">
        <p14:creationId xmlns:p14="http://schemas.microsoft.com/office/powerpoint/2010/main" val="310742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2 (IMAGE BACKGROU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51A9A6-E86C-814A-97A4-695E1F47D6E0}"/>
              </a:ext>
            </a:extLst>
          </p:cNvPr>
          <p:cNvPicPr>
            <a:picLocks noChangeAspect="1"/>
          </p:cNvPicPr>
          <p:nvPr userDrawn="1"/>
        </p:nvPicPr>
        <p:blipFill>
          <a:blip r:embed="rId2"/>
          <a:stretch>
            <a:fillRect/>
          </a:stretch>
        </p:blipFill>
        <p:spPr>
          <a:xfrm>
            <a:off x="-13348" y="-13558"/>
            <a:ext cx="12240946" cy="1721581"/>
          </a:xfrm>
          <a:prstGeom prst="rect">
            <a:avLst/>
          </a:prstGeom>
        </p:spPr>
      </p:pic>
      <p:sp>
        <p:nvSpPr>
          <p:cNvPr id="12" name="Rectangle 11">
            <a:extLst>
              <a:ext uri="{FF2B5EF4-FFF2-40B4-BE49-F238E27FC236}">
                <a16:creationId xmlns:a16="http://schemas.microsoft.com/office/drawing/2014/main" id="{1DECD0CA-1002-194C-A0AE-785958DB135A}"/>
              </a:ext>
            </a:extLst>
          </p:cNvPr>
          <p:cNvSpPr/>
          <p:nvPr userDrawn="1"/>
        </p:nvSpPr>
        <p:spPr>
          <a:xfrm>
            <a:off x="0" y="0"/>
            <a:ext cx="7929453" cy="685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s Gothic MT" panose="020B0503020103020203" pitchFamily="34" charset="0"/>
            </a:endParaRPr>
          </a:p>
        </p:txBody>
      </p:sp>
      <p:pic>
        <p:nvPicPr>
          <p:cNvPr id="14" name="Picture 13">
            <a:extLst>
              <a:ext uri="{FF2B5EF4-FFF2-40B4-BE49-F238E27FC236}">
                <a16:creationId xmlns:a16="http://schemas.microsoft.com/office/drawing/2014/main" id="{9625DE40-75CA-6C48-979E-EEF5EB576BD3}"/>
              </a:ext>
            </a:extLst>
          </p:cNvPr>
          <p:cNvPicPr>
            <a:picLocks noChangeAspect="1"/>
          </p:cNvPicPr>
          <p:nvPr userDrawn="1"/>
        </p:nvPicPr>
        <p:blipFill>
          <a:blip r:embed="rId3"/>
          <a:stretch>
            <a:fillRect/>
          </a:stretch>
        </p:blipFill>
        <p:spPr>
          <a:xfrm>
            <a:off x="654964" y="452151"/>
            <a:ext cx="1623892" cy="513299"/>
          </a:xfrm>
          <a:prstGeom prst="rect">
            <a:avLst/>
          </a:prstGeom>
        </p:spPr>
      </p:pic>
      <p:sp>
        <p:nvSpPr>
          <p:cNvPr id="16" name="Text Placeholder 15">
            <a:extLst>
              <a:ext uri="{FF2B5EF4-FFF2-40B4-BE49-F238E27FC236}">
                <a16:creationId xmlns:a16="http://schemas.microsoft.com/office/drawing/2014/main" id="{78646DA3-3CB1-1B4A-84C1-994731BDD06F}"/>
              </a:ext>
            </a:extLst>
          </p:cNvPr>
          <p:cNvSpPr>
            <a:spLocks noGrp="1"/>
          </p:cNvSpPr>
          <p:nvPr>
            <p:ph type="body" sz="quarter" idx="11" hasCustomPrompt="1"/>
          </p:nvPr>
        </p:nvSpPr>
        <p:spPr>
          <a:xfrm>
            <a:off x="655638" y="6073033"/>
            <a:ext cx="6502400" cy="434975"/>
          </a:xfrm>
          <a:prstGeom prst="rect">
            <a:avLst/>
          </a:prstGeom>
        </p:spPr>
        <p:txBody>
          <a:bodyPr/>
          <a:lstStyle>
            <a:lvl1pPr marL="0" indent="0">
              <a:buNone/>
              <a:defRPr sz="1600" b="1" i="0" spc="100" baseline="0">
                <a:solidFill>
                  <a:schemeClr val="bg1"/>
                </a:solidFill>
                <a:latin typeface="News Gothic MT" panose="020B0503020103020203" pitchFamily="34" charset="0"/>
              </a:defRPr>
            </a:lvl1pPr>
            <a:lvl2pPr marL="457200" indent="0">
              <a:buNone/>
              <a:defRPr sz="2000">
                <a:solidFill>
                  <a:schemeClr val="bg1"/>
                </a:solidFill>
                <a:latin typeface="News Gothic MT" panose="020B0503020103020203" pitchFamily="34" charset="0"/>
              </a:defRPr>
            </a:lvl2pPr>
            <a:lvl3pPr marL="914400" indent="0">
              <a:buNone/>
              <a:defRPr sz="2000">
                <a:solidFill>
                  <a:schemeClr val="bg1"/>
                </a:solidFill>
                <a:latin typeface="News Gothic MT" panose="020B0503020103020203" pitchFamily="34" charset="0"/>
              </a:defRPr>
            </a:lvl3pPr>
            <a:lvl4pPr marL="1371600" indent="0">
              <a:buNone/>
              <a:defRPr sz="2000">
                <a:solidFill>
                  <a:schemeClr val="bg1"/>
                </a:solidFill>
                <a:latin typeface="News Gothic MT" panose="020B0503020103020203" pitchFamily="34" charset="0"/>
              </a:defRPr>
            </a:lvl4pPr>
            <a:lvl5pPr marL="1828800" indent="0">
              <a:buNone/>
              <a:defRPr sz="2000">
                <a:solidFill>
                  <a:schemeClr val="bg1"/>
                </a:solidFill>
                <a:latin typeface="News Gothic MT" panose="020B0503020103020203" pitchFamily="34" charset="0"/>
              </a:defRPr>
            </a:lvl5pPr>
          </a:lstStyle>
          <a:p>
            <a:pPr lvl="0"/>
            <a:r>
              <a:rPr lang="en-US" dirty="0"/>
              <a:t>INSERT PRESENTATION DATE HERE ALL CAPS </a:t>
            </a:r>
          </a:p>
        </p:txBody>
      </p:sp>
      <p:sp>
        <p:nvSpPr>
          <p:cNvPr id="9" name="Title Placeholder 1">
            <a:extLst>
              <a:ext uri="{FF2B5EF4-FFF2-40B4-BE49-F238E27FC236}">
                <a16:creationId xmlns:a16="http://schemas.microsoft.com/office/drawing/2014/main" id="{2DE013BE-EFD0-0E4A-AF50-F2DB18C2E71D}"/>
              </a:ext>
            </a:extLst>
          </p:cNvPr>
          <p:cNvSpPr>
            <a:spLocks noGrp="1"/>
          </p:cNvSpPr>
          <p:nvPr>
            <p:ph type="title" hasCustomPrompt="1"/>
          </p:nvPr>
        </p:nvSpPr>
        <p:spPr>
          <a:xfrm>
            <a:off x="654964" y="2436019"/>
            <a:ext cx="6502400" cy="2915692"/>
          </a:xfrm>
          <a:prstGeom prst="rect">
            <a:avLst/>
          </a:prstGeom>
        </p:spPr>
        <p:txBody>
          <a:bodyPr vert="horz" lIns="91440" tIns="45720" rIns="91440" bIns="45720" rtlCol="0" anchor="t">
            <a:normAutofit/>
          </a:bodyPr>
          <a:lstStyle>
            <a:lvl1pPr>
              <a:lnSpc>
                <a:spcPts val="5000"/>
              </a:lnSpc>
              <a:defRPr sz="4400" b="1">
                <a:solidFill>
                  <a:schemeClr val="bg1"/>
                </a:solidFill>
              </a:defRPr>
            </a:lvl1pPr>
          </a:lstStyle>
          <a:p>
            <a:r>
              <a:rPr lang="en-US" dirty="0"/>
              <a:t>Insert Presentation Title here (Place </a:t>
            </a:r>
            <a:r>
              <a:rPr lang="en-US" dirty="0" err="1"/>
              <a:t>fullscreen</a:t>
            </a:r>
            <a:r>
              <a:rPr lang="en-US" dirty="0"/>
              <a:t> image as background)</a:t>
            </a:r>
          </a:p>
        </p:txBody>
      </p:sp>
    </p:spTree>
    <p:extLst>
      <p:ext uri="{BB962C8B-B14F-4D97-AF65-F5344CB8AC3E}">
        <p14:creationId xmlns:p14="http://schemas.microsoft.com/office/powerpoint/2010/main" val="38074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3 (IMAGE BACKGROU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E206FE-40B6-D14B-8B7E-A8E29837EAE5}"/>
              </a:ext>
            </a:extLst>
          </p:cNvPr>
          <p:cNvPicPr>
            <a:picLocks noChangeAspect="1"/>
          </p:cNvPicPr>
          <p:nvPr userDrawn="1"/>
        </p:nvPicPr>
        <p:blipFill>
          <a:blip r:embed="rId2"/>
          <a:stretch>
            <a:fillRect/>
          </a:stretch>
        </p:blipFill>
        <p:spPr>
          <a:xfrm>
            <a:off x="-13348" y="-13558"/>
            <a:ext cx="12240946" cy="1721581"/>
          </a:xfrm>
          <a:prstGeom prst="rect">
            <a:avLst/>
          </a:prstGeom>
        </p:spPr>
      </p:pic>
      <p:sp>
        <p:nvSpPr>
          <p:cNvPr id="12" name="Rectangle 11">
            <a:extLst>
              <a:ext uri="{FF2B5EF4-FFF2-40B4-BE49-F238E27FC236}">
                <a16:creationId xmlns:a16="http://schemas.microsoft.com/office/drawing/2014/main" id="{1DECD0CA-1002-194C-A0AE-785958DB135A}"/>
              </a:ext>
            </a:extLst>
          </p:cNvPr>
          <p:cNvSpPr/>
          <p:nvPr userDrawn="1"/>
        </p:nvSpPr>
        <p:spPr>
          <a:xfrm>
            <a:off x="-3654" y="0"/>
            <a:ext cx="7929453"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s Gothic MT" panose="020B0503020103020203" pitchFamily="34" charset="0"/>
            </a:endParaRPr>
          </a:p>
        </p:txBody>
      </p:sp>
      <p:pic>
        <p:nvPicPr>
          <p:cNvPr id="14" name="Picture 13">
            <a:extLst>
              <a:ext uri="{FF2B5EF4-FFF2-40B4-BE49-F238E27FC236}">
                <a16:creationId xmlns:a16="http://schemas.microsoft.com/office/drawing/2014/main" id="{9625DE40-75CA-6C48-979E-EEF5EB576BD3}"/>
              </a:ext>
            </a:extLst>
          </p:cNvPr>
          <p:cNvPicPr>
            <a:picLocks noChangeAspect="1"/>
          </p:cNvPicPr>
          <p:nvPr userDrawn="1"/>
        </p:nvPicPr>
        <p:blipFill>
          <a:blip r:embed="rId3"/>
          <a:stretch>
            <a:fillRect/>
          </a:stretch>
        </p:blipFill>
        <p:spPr>
          <a:xfrm>
            <a:off x="654964" y="452151"/>
            <a:ext cx="1623892" cy="513299"/>
          </a:xfrm>
          <a:prstGeom prst="rect">
            <a:avLst/>
          </a:prstGeom>
        </p:spPr>
      </p:pic>
      <p:sp>
        <p:nvSpPr>
          <p:cNvPr id="16" name="Text Placeholder 15">
            <a:extLst>
              <a:ext uri="{FF2B5EF4-FFF2-40B4-BE49-F238E27FC236}">
                <a16:creationId xmlns:a16="http://schemas.microsoft.com/office/drawing/2014/main" id="{78646DA3-3CB1-1B4A-84C1-994731BDD06F}"/>
              </a:ext>
            </a:extLst>
          </p:cNvPr>
          <p:cNvSpPr>
            <a:spLocks noGrp="1"/>
          </p:cNvSpPr>
          <p:nvPr>
            <p:ph type="body" sz="quarter" idx="11" hasCustomPrompt="1"/>
          </p:nvPr>
        </p:nvSpPr>
        <p:spPr>
          <a:xfrm>
            <a:off x="655638" y="6073033"/>
            <a:ext cx="6502400" cy="434975"/>
          </a:xfrm>
          <a:prstGeom prst="rect">
            <a:avLst/>
          </a:prstGeom>
        </p:spPr>
        <p:txBody>
          <a:bodyPr/>
          <a:lstStyle>
            <a:lvl1pPr marL="0" indent="0">
              <a:buNone/>
              <a:defRPr sz="1600" b="1" i="0" spc="100" baseline="0">
                <a:solidFill>
                  <a:schemeClr val="tx2">
                    <a:lumMod val="75000"/>
                  </a:schemeClr>
                </a:solidFill>
                <a:latin typeface="News Gothic MT" panose="020B0503020103020203" pitchFamily="34" charset="0"/>
              </a:defRPr>
            </a:lvl1pPr>
            <a:lvl2pPr marL="457200" indent="0">
              <a:buNone/>
              <a:defRPr sz="2000">
                <a:solidFill>
                  <a:schemeClr val="bg1"/>
                </a:solidFill>
                <a:latin typeface="News Gothic MT" panose="020B0503020103020203" pitchFamily="34" charset="0"/>
              </a:defRPr>
            </a:lvl2pPr>
            <a:lvl3pPr marL="914400" indent="0">
              <a:buNone/>
              <a:defRPr sz="2000">
                <a:solidFill>
                  <a:schemeClr val="bg1"/>
                </a:solidFill>
                <a:latin typeface="News Gothic MT" panose="020B0503020103020203" pitchFamily="34" charset="0"/>
              </a:defRPr>
            </a:lvl3pPr>
            <a:lvl4pPr marL="1371600" indent="0">
              <a:buNone/>
              <a:defRPr sz="2000">
                <a:solidFill>
                  <a:schemeClr val="bg1"/>
                </a:solidFill>
                <a:latin typeface="News Gothic MT" panose="020B0503020103020203" pitchFamily="34" charset="0"/>
              </a:defRPr>
            </a:lvl4pPr>
            <a:lvl5pPr marL="1828800" indent="0">
              <a:buNone/>
              <a:defRPr sz="2000">
                <a:solidFill>
                  <a:schemeClr val="bg1"/>
                </a:solidFill>
                <a:latin typeface="News Gothic MT" panose="020B0503020103020203" pitchFamily="34" charset="0"/>
              </a:defRPr>
            </a:lvl5pPr>
          </a:lstStyle>
          <a:p>
            <a:pPr lvl="0"/>
            <a:r>
              <a:rPr lang="en-US" dirty="0"/>
              <a:t>INSERT PRESENTATION DATE HERE ALL CAPS </a:t>
            </a:r>
          </a:p>
        </p:txBody>
      </p:sp>
      <p:sp>
        <p:nvSpPr>
          <p:cNvPr id="9" name="Title Placeholder 1">
            <a:extLst>
              <a:ext uri="{FF2B5EF4-FFF2-40B4-BE49-F238E27FC236}">
                <a16:creationId xmlns:a16="http://schemas.microsoft.com/office/drawing/2014/main" id="{C0E970F9-D828-7A44-BA98-A7A71ADA255C}"/>
              </a:ext>
            </a:extLst>
          </p:cNvPr>
          <p:cNvSpPr>
            <a:spLocks noGrp="1"/>
          </p:cNvSpPr>
          <p:nvPr>
            <p:ph type="title" hasCustomPrompt="1"/>
          </p:nvPr>
        </p:nvSpPr>
        <p:spPr>
          <a:xfrm>
            <a:off x="654964" y="2436019"/>
            <a:ext cx="6502400" cy="2915692"/>
          </a:xfrm>
          <a:prstGeom prst="rect">
            <a:avLst/>
          </a:prstGeom>
        </p:spPr>
        <p:txBody>
          <a:bodyPr vert="horz" lIns="91440" tIns="45720" rIns="91440" bIns="45720" rtlCol="0" anchor="t">
            <a:normAutofit/>
          </a:bodyPr>
          <a:lstStyle>
            <a:lvl1pPr>
              <a:lnSpc>
                <a:spcPts val="5000"/>
              </a:lnSpc>
              <a:defRPr sz="4400" b="1">
                <a:solidFill>
                  <a:schemeClr val="tx2">
                    <a:lumMod val="75000"/>
                  </a:schemeClr>
                </a:solidFill>
              </a:defRPr>
            </a:lvl1pPr>
          </a:lstStyle>
          <a:p>
            <a:r>
              <a:rPr lang="en-US" dirty="0"/>
              <a:t>Insert Presentation Title here (Place </a:t>
            </a:r>
            <a:r>
              <a:rPr lang="en-US" dirty="0" err="1"/>
              <a:t>fullscreen</a:t>
            </a:r>
            <a:r>
              <a:rPr lang="en-US" dirty="0"/>
              <a:t> image as background)</a:t>
            </a:r>
          </a:p>
        </p:txBody>
      </p:sp>
    </p:spTree>
    <p:extLst>
      <p:ext uri="{BB962C8B-B14F-4D97-AF65-F5344CB8AC3E}">
        <p14:creationId xmlns:p14="http://schemas.microsoft.com/office/powerpoint/2010/main" val="39329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Headline + Text (1)">
    <p:bg>
      <p:bgPr>
        <a:solidFill>
          <a:schemeClr val="bg1">
            <a:alpha val="80000"/>
          </a:schemeClr>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C8CF53-848B-B24C-A144-B7197CB9766E}"/>
              </a:ext>
            </a:extLst>
          </p:cNvPr>
          <p:cNvSpPr>
            <a:spLocks noGrp="1"/>
          </p:cNvSpPr>
          <p:nvPr>
            <p:ph type="body" sz="quarter" idx="10" hasCustomPrompt="1"/>
          </p:nvPr>
        </p:nvSpPr>
        <p:spPr>
          <a:xfrm>
            <a:off x="748627" y="844658"/>
            <a:ext cx="10619379" cy="763468"/>
          </a:xfrm>
          <a:prstGeom prst="rect">
            <a:avLst/>
          </a:prstGeom>
        </p:spPr>
        <p:txBody>
          <a:bodyPr/>
          <a:lstStyle>
            <a:lvl1pPr marL="0" indent="0">
              <a:lnSpc>
                <a:spcPts val="4000"/>
              </a:lnSpc>
              <a:buNone/>
              <a:defRPr sz="4400" b="1">
                <a:solidFill>
                  <a:schemeClr val="accent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Text here Three Column Text</a:t>
            </a:r>
          </a:p>
        </p:txBody>
      </p:sp>
      <p:pic>
        <p:nvPicPr>
          <p:cNvPr id="10" name="Picture 9">
            <a:extLst>
              <a:ext uri="{FF2B5EF4-FFF2-40B4-BE49-F238E27FC236}">
                <a16:creationId xmlns:a16="http://schemas.microsoft.com/office/drawing/2014/main" id="{FD267B5A-0065-B043-9955-783A84C1A1B3}"/>
              </a:ext>
            </a:extLst>
          </p:cNvPr>
          <p:cNvPicPr>
            <a:picLocks noChangeAspect="1"/>
          </p:cNvPicPr>
          <p:nvPr userDrawn="1"/>
        </p:nvPicPr>
        <p:blipFill>
          <a:blip r:embed="rId2"/>
          <a:srcRect/>
          <a:stretch/>
        </p:blipFill>
        <p:spPr>
          <a:xfrm>
            <a:off x="-51020" y="5924049"/>
            <a:ext cx="12290439" cy="685977"/>
          </a:xfrm>
          <a:prstGeom prst="rect">
            <a:avLst/>
          </a:prstGeom>
        </p:spPr>
      </p:pic>
      <p:sp>
        <p:nvSpPr>
          <p:cNvPr id="8" name="Text Placeholder 3">
            <a:extLst>
              <a:ext uri="{FF2B5EF4-FFF2-40B4-BE49-F238E27FC236}">
                <a16:creationId xmlns:a16="http://schemas.microsoft.com/office/drawing/2014/main" id="{2BAB788B-9E45-6A4E-9885-C848A5E394E1}"/>
              </a:ext>
            </a:extLst>
          </p:cNvPr>
          <p:cNvSpPr>
            <a:spLocks noGrp="1"/>
          </p:cNvSpPr>
          <p:nvPr>
            <p:ph type="body" sz="quarter" idx="11"/>
          </p:nvPr>
        </p:nvSpPr>
        <p:spPr>
          <a:xfrm>
            <a:off x="509076" y="2290261"/>
            <a:ext cx="3439147" cy="3633788"/>
          </a:xfrm>
          <a:prstGeom prst="rect">
            <a:avLst/>
          </a:prstGeom>
        </p:spPr>
        <p:txBody>
          <a:bodyPr/>
          <a:lstStyle>
            <a:lvl1pPr>
              <a:buClr>
                <a:schemeClr val="tx2"/>
              </a:buClr>
              <a:defRPr sz="2400">
                <a:solidFill>
                  <a:schemeClr val="tx2"/>
                </a:solidFill>
                <a:latin typeface="News Gothic MT" panose="020B0503020103020203" pitchFamily="34" charset="0"/>
              </a:defRPr>
            </a:lvl1pPr>
            <a:lvl2pPr>
              <a:buClr>
                <a:schemeClr val="bg2"/>
              </a:buClr>
              <a:defRPr sz="2000">
                <a:solidFill>
                  <a:schemeClr val="tx2"/>
                </a:solidFill>
                <a:latin typeface="News Gothic MT" panose="020B0503020103020203" pitchFamily="34" charset="0"/>
              </a:defRPr>
            </a:lvl2pPr>
            <a:lvl3pPr>
              <a:buClr>
                <a:schemeClr val="tx1">
                  <a:lumMod val="60000"/>
                  <a:lumOff val="40000"/>
                </a:schemeClr>
              </a:buClr>
              <a:defRPr sz="1800">
                <a:solidFill>
                  <a:schemeClr val="tx2"/>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sp>
        <p:nvSpPr>
          <p:cNvPr id="7" name="Text Placeholder 3">
            <a:extLst>
              <a:ext uri="{FF2B5EF4-FFF2-40B4-BE49-F238E27FC236}">
                <a16:creationId xmlns:a16="http://schemas.microsoft.com/office/drawing/2014/main" id="{94C3DBD3-6270-9248-84BB-410328A7B36D}"/>
              </a:ext>
            </a:extLst>
          </p:cNvPr>
          <p:cNvSpPr>
            <a:spLocks noGrp="1"/>
          </p:cNvSpPr>
          <p:nvPr>
            <p:ph type="body" sz="quarter" idx="12"/>
          </p:nvPr>
        </p:nvSpPr>
        <p:spPr>
          <a:xfrm>
            <a:off x="7942939" y="2290261"/>
            <a:ext cx="3439147" cy="3633788"/>
          </a:xfrm>
          <a:prstGeom prst="rect">
            <a:avLst/>
          </a:prstGeom>
        </p:spPr>
        <p:txBody>
          <a:bodyPr/>
          <a:lstStyle>
            <a:lvl1pPr>
              <a:buClr>
                <a:schemeClr val="tx2"/>
              </a:buClr>
              <a:defRPr sz="2400">
                <a:solidFill>
                  <a:schemeClr val="tx2"/>
                </a:solidFill>
                <a:latin typeface="News Gothic MT" panose="020B0503020103020203" pitchFamily="34" charset="0"/>
              </a:defRPr>
            </a:lvl1pPr>
            <a:lvl2pPr>
              <a:buClr>
                <a:schemeClr val="bg2"/>
              </a:buClr>
              <a:defRPr sz="2000">
                <a:solidFill>
                  <a:schemeClr val="tx2"/>
                </a:solidFill>
                <a:latin typeface="News Gothic MT" panose="020B0503020103020203" pitchFamily="34" charset="0"/>
              </a:defRPr>
            </a:lvl2pPr>
            <a:lvl3pPr>
              <a:buClr>
                <a:schemeClr val="tx1">
                  <a:lumMod val="60000"/>
                  <a:lumOff val="40000"/>
                </a:schemeClr>
              </a:buClr>
              <a:defRPr sz="1800">
                <a:solidFill>
                  <a:schemeClr val="tx2"/>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sp>
        <p:nvSpPr>
          <p:cNvPr id="13" name="Text Placeholder 3">
            <a:extLst>
              <a:ext uri="{FF2B5EF4-FFF2-40B4-BE49-F238E27FC236}">
                <a16:creationId xmlns:a16="http://schemas.microsoft.com/office/drawing/2014/main" id="{296274F7-D9E9-6443-B16A-DDB6C4ED3099}"/>
              </a:ext>
            </a:extLst>
          </p:cNvPr>
          <p:cNvSpPr>
            <a:spLocks noGrp="1"/>
          </p:cNvSpPr>
          <p:nvPr>
            <p:ph type="body" sz="quarter" idx="13"/>
          </p:nvPr>
        </p:nvSpPr>
        <p:spPr>
          <a:xfrm>
            <a:off x="4226007" y="2290261"/>
            <a:ext cx="3439147" cy="3633788"/>
          </a:xfrm>
          <a:prstGeom prst="rect">
            <a:avLst/>
          </a:prstGeom>
        </p:spPr>
        <p:txBody>
          <a:bodyPr/>
          <a:lstStyle>
            <a:lvl1pPr>
              <a:buClr>
                <a:schemeClr val="tx2"/>
              </a:buClr>
              <a:defRPr sz="2400">
                <a:solidFill>
                  <a:schemeClr val="tx2"/>
                </a:solidFill>
                <a:latin typeface="News Gothic MT" panose="020B0503020103020203" pitchFamily="34" charset="0"/>
              </a:defRPr>
            </a:lvl1pPr>
            <a:lvl2pPr>
              <a:buClr>
                <a:schemeClr val="bg2"/>
              </a:buClr>
              <a:defRPr sz="2000">
                <a:solidFill>
                  <a:schemeClr val="tx2"/>
                </a:solidFill>
                <a:latin typeface="News Gothic MT" panose="020B0503020103020203" pitchFamily="34" charset="0"/>
              </a:defRPr>
            </a:lvl2pPr>
            <a:lvl3pPr>
              <a:buClr>
                <a:schemeClr val="tx1">
                  <a:lumMod val="60000"/>
                  <a:lumOff val="40000"/>
                </a:schemeClr>
              </a:buClr>
              <a:defRPr sz="1800">
                <a:solidFill>
                  <a:schemeClr val="tx2"/>
                </a:solidFill>
                <a:latin typeface="News Gothic MT" panose="020B0503020103020203" pitchFamily="34" charset="0"/>
              </a:defRPr>
            </a:lvl3pPr>
            <a:lvl4pPr>
              <a:buClr>
                <a:schemeClr val="tx2"/>
              </a:buClr>
              <a:defRPr sz="2000">
                <a:latin typeface="News Gothic MT" panose="020B0503020103020203" pitchFamily="34" charset="0"/>
              </a:defRPr>
            </a:lvl4pPr>
            <a:lvl5pPr>
              <a:buClr>
                <a:schemeClr val="tx2"/>
              </a:buClr>
              <a:defRPr sz="2000">
                <a:latin typeface="News Gothic MT" panose="020B0503020103020203"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7937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4 (IMAGE BACKGROUN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D0AA6F-0ED7-344E-8482-AED962C4B514}"/>
              </a:ext>
            </a:extLst>
          </p:cNvPr>
          <p:cNvPicPr>
            <a:picLocks noChangeAspect="1"/>
          </p:cNvPicPr>
          <p:nvPr userDrawn="1"/>
        </p:nvPicPr>
        <p:blipFill>
          <a:blip r:embed="rId2"/>
          <a:stretch>
            <a:fillRect/>
          </a:stretch>
        </p:blipFill>
        <p:spPr>
          <a:xfrm>
            <a:off x="-13348" y="-13558"/>
            <a:ext cx="12240946" cy="1721581"/>
          </a:xfrm>
          <a:prstGeom prst="rect">
            <a:avLst/>
          </a:prstGeom>
        </p:spPr>
      </p:pic>
      <p:sp>
        <p:nvSpPr>
          <p:cNvPr id="12" name="Rectangle 11">
            <a:extLst>
              <a:ext uri="{FF2B5EF4-FFF2-40B4-BE49-F238E27FC236}">
                <a16:creationId xmlns:a16="http://schemas.microsoft.com/office/drawing/2014/main" id="{1DECD0CA-1002-194C-A0AE-785958DB135A}"/>
              </a:ext>
            </a:extLst>
          </p:cNvPr>
          <p:cNvSpPr/>
          <p:nvPr userDrawn="1"/>
        </p:nvSpPr>
        <p:spPr>
          <a:xfrm>
            <a:off x="0" y="0"/>
            <a:ext cx="7929453"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s Gothic MT" panose="020B0503020103020203" pitchFamily="34" charset="0"/>
            </a:endParaRPr>
          </a:p>
        </p:txBody>
      </p:sp>
      <p:pic>
        <p:nvPicPr>
          <p:cNvPr id="14" name="Picture 13">
            <a:extLst>
              <a:ext uri="{FF2B5EF4-FFF2-40B4-BE49-F238E27FC236}">
                <a16:creationId xmlns:a16="http://schemas.microsoft.com/office/drawing/2014/main" id="{9625DE40-75CA-6C48-979E-EEF5EB576BD3}"/>
              </a:ext>
            </a:extLst>
          </p:cNvPr>
          <p:cNvPicPr>
            <a:picLocks noChangeAspect="1"/>
          </p:cNvPicPr>
          <p:nvPr userDrawn="1"/>
        </p:nvPicPr>
        <p:blipFill>
          <a:blip r:embed="rId3"/>
          <a:stretch>
            <a:fillRect/>
          </a:stretch>
        </p:blipFill>
        <p:spPr>
          <a:xfrm>
            <a:off x="654964" y="452151"/>
            <a:ext cx="1623892" cy="513299"/>
          </a:xfrm>
          <a:prstGeom prst="rect">
            <a:avLst/>
          </a:prstGeom>
        </p:spPr>
      </p:pic>
      <p:sp>
        <p:nvSpPr>
          <p:cNvPr id="16" name="Text Placeholder 15">
            <a:extLst>
              <a:ext uri="{FF2B5EF4-FFF2-40B4-BE49-F238E27FC236}">
                <a16:creationId xmlns:a16="http://schemas.microsoft.com/office/drawing/2014/main" id="{78646DA3-3CB1-1B4A-84C1-994731BDD06F}"/>
              </a:ext>
            </a:extLst>
          </p:cNvPr>
          <p:cNvSpPr>
            <a:spLocks noGrp="1"/>
          </p:cNvSpPr>
          <p:nvPr>
            <p:ph type="body" sz="quarter" idx="11" hasCustomPrompt="1"/>
          </p:nvPr>
        </p:nvSpPr>
        <p:spPr>
          <a:xfrm>
            <a:off x="655638" y="6073033"/>
            <a:ext cx="6502400" cy="434975"/>
          </a:xfrm>
          <a:prstGeom prst="rect">
            <a:avLst/>
          </a:prstGeom>
        </p:spPr>
        <p:txBody>
          <a:bodyPr/>
          <a:lstStyle>
            <a:lvl1pPr marL="0" indent="0">
              <a:buNone/>
              <a:defRPr sz="1600" b="1" i="0" cap="all" spc="100" baseline="0">
                <a:solidFill>
                  <a:schemeClr val="bg1"/>
                </a:solidFill>
                <a:latin typeface="News Gothic MT" panose="020B0503020103020203" pitchFamily="34" charset="0"/>
              </a:defRPr>
            </a:lvl1pPr>
            <a:lvl2pPr marL="457200" indent="0">
              <a:buNone/>
              <a:defRPr sz="2000">
                <a:solidFill>
                  <a:schemeClr val="bg1"/>
                </a:solidFill>
                <a:latin typeface="News Gothic MT" panose="020B0503020103020203" pitchFamily="34" charset="0"/>
              </a:defRPr>
            </a:lvl2pPr>
            <a:lvl3pPr marL="914400" indent="0">
              <a:buNone/>
              <a:defRPr sz="2000">
                <a:solidFill>
                  <a:schemeClr val="bg1"/>
                </a:solidFill>
                <a:latin typeface="News Gothic MT" panose="020B0503020103020203" pitchFamily="34" charset="0"/>
              </a:defRPr>
            </a:lvl3pPr>
            <a:lvl4pPr marL="1371600" indent="0">
              <a:buNone/>
              <a:defRPr sz="2000">
                <a:solidFill>
                  <a:schemeClr val="bg1"/>
                </a:solidFill>
                <a:latin typeface="News Gothic MT" panose="020B0503020103020203" pitchFamily="34" charset="0"/>
              </a:defRPr>
            </a:lvl4pPr>
            <a:lvl5pPr marL="1828800" indent="0">
              <a:buNone/>
              <a:defRPr sz="2000">
                <a:solidFill>
                  <a:schemeClr val="bg1"/>
                </a:solidFill>
                <a:latin typeface="News Gothic MT" panose="020B0503020103020203" pitchFamily="34" charset="0"/>
              </a:defRPr>
            </a:lvl5pPr>
          </a:lstStyle>
          <a:p>
            <a:pPr lvl="0"/>
            <a:r>
              <a:rPr lang="en-US" dirty="0"/>
              <a:t>INSERT PRESENTATION DATE HERE ALL CAPS </a:t>
            </a:r>
          </a:p>
        </p:txBody>
      </p:sp>
      <p:sp>
        <p:nvSpPr>
          <p:cNvPr id="9" name="Title Placeholder 1">
            <a:extLst>
              <a:ext uri="{FF2B5EF4-FFF2-40B4-BE49-F238E27FC236}">
                <a16:creationId xmlns:a16="http://schemas.microsoft.com/office/drawing/2014/main" id="{75B3C0A6-540A-3F4C-B786-5948B9D6E0E5}"/>
              </a:ext>
            </a:extLst>
          </p:cNvPr>
          <p:cNvSpPr>
            <a:spLocks noGrp="1"/>
          </p:cNvSpPr>
          <p:nvPr>
            <p:ph type="title" hasCustomPrompt="1"/>
          </p:nvPr>
        </p:nvSpPr>
        <p:spPr>
          <a:xfrm>
            <a:off x="654964" y="2436019"/>
            <a:ext cx="6502400" cy="2915692"/>
          </a:xfrm>
          <a:prstGeom prst="rect">
            <a:avLst/>
          </a:prstGeom>
        </p:spPr>
        <p:txBody>
          <a:bodyPr vert="horz" lIns="91440" tIns="45720" rIns="91440" bIns="45720" rtlCol="0" anchor="t">
            <a:normAutofit/>
          </a:bodyPr>
          <a:lstStyle>
            <a:lvl1pPr>
              <a:lnSpc>
                <a:spcPts val="5000"/>
              </a:lnSpc>
              <a:defRPr sz="4400" b="1">
                <a:solidFill>
                  <a:schemeClr val="bg1"/>
                </a:solidFill>
              </a:defRPr>
            </a:lvl1pPr>
          </a:lstStyle>
          <a:p>
            <a:r>
              <a:rPr lang="en-US" dirty="0"/>
              <a:t>Insert Presentation Title here (Place </a:t>
            </a:r>
            <a:r>
              <a:rPr lang="en-US" dirty="0" err="1"/>
              <a:t>fullscreen</a:t>
            </a:r>
            <a:r>
              <a:rPr lang="en-US" dirty="0"/>
              <a:t> image as background)</a:t>
            </a:r>
          </a:p>
        </p:txBody>
      </p:sp>
    </p:spTree>
    <p:extLst>
      <p:ext uri="{BB962C8B-B14F-4D97-AF65-F5344CB8AC3E}">
        <p14:creationId xmlns:p14="http://schemas.microsoft.com/office/powerpoint/2010/main" val="33935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5 (IMAGE BACKGROUND)">
    <p:bg>
      <p:bgPr>
        <a:solidFill>
          <a:schemeClr val="bg1">
            <a:alpha val="8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93B7CE-362F-0646-9707-7A7BB299B840}"/>
              </a:ext>
            </a:extLst>
          </p:cNvPr>
          <p:cNvPicPr>
            <a:picLocks noChangeAspect="1"/>
          </p:cNvPicPr>
          <p:nvPr userDrawn="1"/>
        </p:nvPicPr>
        <p:blipFill>
          <a:blip r:embed="rId2"/>
          <a:stretch>
            <a:fillRect/>
          </a:stretch>
        </p:blipFill>
        <p:spPr>
          <a:xfrm>
            <a:off x="-13348" y="-13558"/>
            <a:ext cx="12240946" cy="1721581"/>
          </a:xfrm>
          <a:prstGeom prst="rect">
            <a:avLst/>
          </a:prstGeom>
        </p:spPr>
      </p:pic>
      <p:sp>
        <p:nvSpPr>
          <p:cNvPr id="12" name="Rectangle 11">
            <a:extLst>
              <a:ext uri="{FF2B5EF4-FFF2-40B4-BE49-F238E27FC236}">
                <a16:creationId xmlns:a16="http://schemas.microsoft.com/office/drawing/2014/main" id="{1DECD0CA-1002-194C-A0AE-785958DB135A}"/>
              </a:ext>
            </a:extLst>
          </p:cNvPr>
          <p:cNvSpPr/>
          <p:nvPr userDrawn="1"/>
        </p:nvSpPr>
        <p:spPr>
          <a:xfrm>
            <a:off x="0" y="0"/>
            <a:ext cx="7929453" cy="6858000"/>
          </a:xfrm>
          <a:prstGeom prst="rect">
            <a:avLst/>
          </a:prstGeom>
          <a:solidFill>
            <a:schemeClr val="tx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s Gothic MT" panose="020B0503020103020203" pitchFamily="34" charset="0"/>
            </a:endParaRPr>
          </a:p>
        </p:txBody>
      </p:sp>
      <p:pic>
        <p:nvPicPr>
          <p:cNvPr id="14" name="Picture 13">
            <a:extLst>
              <a:ext uri="{FF2B5EF4-FFF2-40B4-BE49-F238E27FC236}">
                <a16:creationId xmlns:a16="http://schemas.microsoft.com/office/drawing/2014/main" id="{9625DE40-75CA-6C48-979E-EEF5EB576BD3}"/>
              </a:ext>
            </a:extLst>
          </p:cNvPr>
          <p:cNvPicPr>
            <a:picLocks noChangeAspect="1"/>
          </p:cNvPicPr>
          <p:nvPr userDrawn="1"/>
        </p:nvPicPr>
        <p:blipFill>
          <a:blip r:embed="rId3"/>
          <a:stretch>
            <a:fillRect/>
          </a:stretch>
        </p:blipFill>
        <p:spPr>
          <a:xfrm>
            <a:off x="654964" y="452151"/>
            <a:ext cx="1623892" cy="513299"/>
          </a:xfrm>
          <a:prstGeom prst="rect">
            <a:avLst/>
          </a:prstGeom>
        </p:spPr>
      </p:pic>
      <p:sp>
        <p:nvSpPr>
          <p:cNvPr id="16" name="Text Placeholder 15">
            <a:extLst>
              <a:ext uri="{FF2B5EF4-FFF2-40B4-BE49-F238E27FC236}">
                <a16:creationId xmlns:a16="http://schemas.microsoft.com/office/drawing/2014/main" id="{78646DA3-3CB1-1B4A-84C1-994731BDD06F}"/>
              </a:ext>
            </a:extLst>
          </p:cNvPr>
          <p:cNvSpPr>
            <a:spLocks noGrp="1"/>
          </p:cNvSpPr>
          <p:nvPr>
            <p:ph type="body" sz="quarter" idx="11" hasCustomPrompt="1"/>
          </p:nvPr>
        </p:nvSpPr>
        <p:spPr>
          <a:xfrm>
            <a:off x="655638" y="6073033"/>
            <a:ext cx="6502400" cy="434975"/>
          </a:xfrm>
          <a:prstGeom prst="rect">
            <a:avLst/>
          </a:prstGeom>
        </p:spPr>
        <p:txBody>
          <a:bodyPr/>
          <a:lstStyle>
            <a:lvl1pPr marL="0" indent="0">
              <a:buNone/>
              <a:defRPr sz="1600" b="1" i="0" spc="100" baseline="0">
                <a:solidFill>
                  <a:schemeClr val="bg1"/>
                </a:solidFill>
                <a:latin typeface="News Gothic MT" panose="020B0503020103020203" pitchFamily="34" charset="0"/>
              </a:defRPr>
            </a:lvl1pPr>
            <a:lvl2pPr marL="457200" indent="0">
              <a:buNone/>
              <a:defRPr sz="2000">
                <a:solidFill>
                  <a:schemeClr val="bg1"/>
                </a:solidFill>
                <a:latin typeface="News Gothic MT" panose="020B0503020103020203" pitchFamily="34" charset="0"/>
              </a:defRPr>
            </a:lvl2pPr>
            <a:lvl3pPr marL="914400" indent="0">
              <a:buNone/>
              <a:defRPr sz="2000">
                <a:solidFill>
                  <a:schemeClr val="bg1"/>
                </a:solidFill>
                <a:latin typeface="News Gothic MT" panose="020B0503020103020203" pitchFamily="34" charset="0"/>
              </a:defRPr>
            </a:lvl3pPr>
            <a:lvl4pPr marL="1371600" indent="0">
              <a:buNone/>
              <a:defRPr sz="2000">
                <a:solidFill>
                  <a:schemeClr val="bg1"/>
                </a:solidFill>
                <a:latin typeface="News Gothic MT" panose="020B0503020103020203" pitchFamily="34" charset="0"/>
              </a:defRPr>
            </a:lvl4pPr>
            <a:lvl5pPr marL="1828800" indent="0">
              <a:buNone/>
              <a:defRPr sz="2000">
                <a:solidFill>
                  <a:schemeClr val="bg1"/>
                </a:solidFill>
                <a:latin typeface="News Gothic MT" panose="020B0503020103020203" pitchFamily="34" charset="0"/>
              </a:defRPr>
            </a:lvl5pPr>
          </a:lstStyle>
          <a:p>
            <a:pPr lvl="0"/>
            <a:r>
              <a:rPr lang="en-US" dirty="0"/>
              <a:t>INSERT PRESENTATION DATE HERE ALL CAPS </a:t>
            </a:r>
          </a:p>
        </p:txBody>
      </p:sp>
      <p:sp>
        <p:nvSpPr>
          <p:cNvPr id="9" name="Title Placeholder 1">
            <a:extLst>
              <a:ext uri="{FF2B5EF4-FFF2-40B4-BE49-F238E27FC236}">
                <a16:creationId xmlns:a16="http://schemas.microsoft.com/office/drawing/2014/main" id="{C5739CA7-D672-9049-A4E7-43DF77A3D9B9}"/>
              </a:ext>
            </a:extLst>
          </p:cNvPr>
          <p:cNvSpPr>
            <a:spLocks noGrp="1"/>
          </p:cNvSpPr>
          <p:nvPr>
            <p:ph type="title" hasCustomPrompt="1"/>
          </p:nvPr>
        </p:nvSpPr>
        <p:spPr>
          <a:xfrm>
            <a:off x="654964" y="2436019"/>
            <a:ext cx="6502400" cy="2915692"/>
          </a:xfrm>
          <a:prstGeom prst="rect">
            <a:avLst/>
          </a:prstGeom>
        </p:spPr>
        <p:txBody>
          <a:bodyPr vert="horz" lIns="91440" tIns="45720" rIns="91440" bIns="45720" rtlCol="0" anchor="t">
            <a:normAutofit/>
          </a:bodyPr>
          <a:lstStyle>
            <a:lvl1pPr>
              <a:lnSpc>
                <a:spcPts val="5000"/>
              </a:lnSpc>
              <a:defRPr sz="4400" b="1">
                <a:solidFill>
                  <a:schemeClr val="bg1"/>
                </a:solidFill>
              </a:defRPr>
            </a:lvl1pPr>
          </a:lstStyle>
          <a:p>
            <a:r>
              <a:rPr lang="en-US" dirty="0"/>
              <a:t>Insert Presentation Title here (Place </a:t>
            </a:r>
            <a:r>
              <a:rPr lang="en-US" dirty="0" err="1"/>
              <a:t>fullscreen</a:t>
            </a:r>
            <a:r>
              <a:rPr lang="en-US" dirty="0"/>
              <a:t> image as background)</a:t>
            </a:r>
          </a:p>
        </p:txBody>
      </p:sp>
    </p:spTree>
    <p:extLst>
      <p:ext uri="{BB962C8B-B14F-4D97-AF65-F5344CB8AC3E}">
        <p14:creationId xmlns:p14="http://schemas.microsoft.com/office/powerpoint/2010/main" val="269940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chemeClr val="bg1">
            <a:alpha val="8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DECD0CA-1002-194C-A0AE-785958DB135A}"/>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ews Gothic MT" panose="020B0503020103020203" pitchFamily="34" charset="0"/>
            </a:endParaRPr>
          </a:p>
        </p:txBody>
      </p:sp>
      <p:pic>
        <p:nvPicPr>
          <p:cNvPr id="11" name="Picture 10">
            <a:extLst>
              <a:ext uri="{FF2B5EF4-FFF2-40B4-BE49-F238E27FC236}">
                <a16:creationId xmlns:a16="http://schemas.microsoft.com/office/drawing/2014/main" id="{876B9843-2DD5-0E4F-AA18-F32F66C96BD8}"/>
              </a:ext>
            </a:extLst>
          </p:cNvPr>
          <p:cNvPicPr>
            <a:picLocks noChangeAspect="1"/>
          </p:cNvPicPr>
          <p:nvPr userDrawn="1"/>
        </p:nvPicPr>
        <p:blipFill>
          <a:blip r:embed="rId2"/>
          <a:stretch>
            <a:fillRect/>
          </a:stretch>
        </p:blipFill>
        <p:spPr>
          <a:xfrm>
            <a:off x="0" y="0"/>
            <a:ext cx="12192000" cy="1714697"/>
          </a:xfrm>
          <a:prstGeom prst="rect">
            <a:avLst/>
          </a:prstGeom>
        </p:spPr>
      </p:pic>
      <p:pic>
        <p:nvPicPr>
          <p:cNvPr id="14" name="Picture 13">
            <a:extLst>
              <a:ext uri="{FF2B5EF4-FFF2-40B4-BE49-F238E27FC236}">
                <a16:creationId xmlns:a16="http://schemas.microsoft.com/office/drawing/2014/main" id="{9625DE40-75CA-6C48-979E-EEF5EB576BD3}"/>
              </a:ext>
            </a:extLst>
          </p:cNvPr>
          <p:cNvPicPr>
            <a:picLocks noChangeAspect="1"/>
          </p:cNvPicPr>
          <p:nvPr userDrawn="1"/>
        </p:nvPicPr>
        <p:blipFill>
          <a:blip r:embed="rId3"/>
          <a:srcRect/>
          <a:stretch/>
        </p:blipFill>
        <p:spPr>
          <a:xfrm>
            <a:off x="654964" y="453751"/>
            <a:ext cx="1623892" cy="510098"/>
          </a:xfrm>
          <a:prstGeom prst="rect">
            <a:avLst/>
          </a:prstGeom>
        </p:spPr>
      </p:pic>
      <p:sp>
        <p:nvSpPr>
          <p:cNvPr id="16" name="Text Placeholder 15">
            <a:extLst>
              <a:ext uri="{FF2B5EF4-FFF2-40B4-BE49-F238E27FC236}">
                <a16:creationId xmlns:a16="http://schemas.microsoft.com/office/drawing/2014/main" id="{78646DA3-3CB1-1B4A-84C1-994731BDD06F}"/>
              </a:ext>
            </a:extLst>
          </p:cNvPr>
          <p:cNvSpPr>
            <a:spLocks noGrp="1"/>
          </p:cNvSpPr>
          <p:nvPr>
            <p:ph type="body" sz="quarter" idx="11" hasCustomPrompt="1"/>
          </p:nvPr>
        </p:nvSpPr>
        <p:spPr>
          <a:xfrm>
            <a:off x="655638" y="6073033"/>
            <a:ext cx="7929950" cy="434975"/>
          </a:xfrm>
          <a:prstGeom prst="rect">
            <a:avLst/>
          </a:prstGeom>
        </p:spPr>
        <p:txBody>
          <a:bodyPr/>
          <a:lstStyle>
            <a:lvl1pPr marL="0" indent="0">
              <a:buNone/>
              <a:defRPr sz="1600" b="1" i="0" spc="100" baseline="0">
                <a:solidFill>
                  <a:schemeClr val="bg1"/>
                </a:solidFill>
                <a:latin typeface="News Gothic MT" panose="020B0503020103020203" pitchFamily="34" charset="0"/>
              </a:defRPr>
            </a:lvl1pPr>
            <a:lvl2pPr marL="457200" indent="0">
              <a:buNone/>
              <a:defRPr sz="2000">
                <a:solidFill>
                  <a:schemeClr val="bg1"/>
                </a:solidFill>
                <a:latin typeface="News Gothic MT" panose="020B0503020103020203" pitchFamily="34" charset="0"/>
              </a:defRPr>
            </a:lvl2pPr>
            <a:lvl3pPr marL="914400" indent="0">
              <a:buNone/>
              <a:defRPr sz="2000">
                <a:solidFill>
                  <a:schemeClr val="bg1"/>
                </a:solidFill>
                <a:latin typeface="News Gothic MT" panose="020B0503020103020203" pitchFamily="34" charset="0"/>
              </a:defRPr>
            </a:lvl3pPr>
            <a:lvl4pPr marL="1371600" indent="0">
              <a:buNone/>
              <a:defRPr sz="2000">
                <a:solidFill>
                  <a:schemeClr val="bg1"/>
                </a:solidFill>
                <a:latin typeface="News Gothic MT" panose="020B0503020103020203" pitchFamily="34" charset="0"/>
              </a:defRPr>
            </a:lvl4pPr>
            <a:lvl5pPr marL="1828800" indent="0">
              <a:buNone/>
              <a:defRPr sz="2000">
                <a:solidFill>
                  <a:schemeClr val="bg1"/>
                </a:solidFill>
                <a:latin typeface="News Gothic MT" panose="020B0503020103020203" pitchFamily="34" charset="0"/>
              </a:defRPr>
            </a:lvl5pPr>
          </a:lstStyle>
          <a:p>
            <a:pPr lvl="0"/>
            <a:r>
              <a:rPr lang="en-US" dirty="0"/>
              <a:t>INSERT PRESENTATION DATE HERE ALL CAPS </a:t>
            </a:r>
          </a:p>
        </p:txBody>
      </p:sp>
      <p:sp>
        <p:nvSpPr>
          <p:cNvPr id="8" name="Title Placeholder 1">
            <a:extLst>
              <a:ext uri="{FF2B5EF4-FFF2-40B4-BE49-F238E27FC236}">
                <a16:creationId xmlns:a16="http://schemas.microsoft.com/office/drawing/2014/main" id="{47EA2C49-F911-5245-A957-D5BDD544454F}"/>
              </a:ext>
            </a:extLst>
          </p:cNvPr>
          <p:cNvSpPr>
            <a:spLocks noGrp="1"/>
          </p:cNvSpPr>
          <p:nvPr>
            <p:ph type="title" hasCustomPrompt="1"/>
          </p:nvPr>
        </p:nvSpPr>
        <p:spPr>
          <a:xfrm>
            <a:off x="654963" y="2436019"/>
            <a:ext cx="7929949" cy="2915692"/>
          </a:xfrm>
          <a:prstGeom prst="rect">
            <a:avLst/>
          </a:prstGeom>
        </p:spPr>
        <p:txBody>
          <a:bodyPr vert="horz" lIns="91440" tIns="45720" rIns="91440" bIns="45720" rtlCol="0" anchor="t">
            <a:normAutofit/>
          </a:bodyPr>
          <a:lstStyle>
            <a:lvl1pPr>
              <a:lnSpc>
                <a:spcPts val="5000"/>
              </a:lnSpc>
              <a:defRPr sz="4400" b="1">
                <a:solidFill>
                  <a:schemeClr val="bg1"/>
                </a:solidFill>
              </a:defRPr>
            </a:lvl1pPr>
          </a:lstStyle>
          <a:p>
            <a:r>
              <a:rPr lang="en-US" dirty="0"/>
              <a:t>Insert Presentation Title here (Place </a:t>
            </a:r>
            <a:r>
              <a:rPr lang="en-US" dirty="0" err="1"/>
              <a:t>fullscreen</a:t>
            </a:r>
            <a:r>
              <a:rPr lang="en-US" dirty="0"/>
              <a:t> image as background)</a:t>
            </a:r>
          </a:p>
        </p:txBody>
      </p:sp>
    </p:spTree>
    <p:extLst>
      <p:ext uri="{BB962C8B-B14F-4D97-AF65-F5344CB8AC3E}">
        <p14:creationId xmlns:p14="http://schemas.microsoft.com/office/powerpoint/2010/main" val="370277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E894979-0634-426F-8A35-FA14BF7C9A48}" type="datetime1">
              <a:rPr lang="en-US" smtClean="0"/>
              <a:t>1/31/22</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1011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Document + Tex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C551D3-144A-5149-B904-DD473AAB71C5}"/>
              </a:ext>
            </a:extLst>
          </p:cNvPr>
          <p:cNvPicPr>
            <a:picLocks noChangeAspect="1"/>
          </p:cNvPicPr>
          <p:nvPr userDrawn="1"/>
        </p:nvPicPr>
        <p:blipFill>
          <a:blip r:embed="rId2"/>
          <a:srcRect/>
          <a:stretch/>
        </p:blipFill>
        <p:spPr>
          <a:xfrm>
            <a:off x="-7749" y="1460396"/>
            <a:ext cx="12207498" cy="5412223"/>
          </a:xfrm>
          <a:prstGeom prst="rect">
            <a:avLst/>
          </a:prstGeom>
        </p:spPr>
      </p:pic>
      <p:sp>
        <p:nvSpPr>
          <p:cNvPr id="5" name="Text Placeholder 8">
            <a:extLst>
              <a:ext uri="{FF2B5EF4-FFF2-40B4-BE49-F238E27FC236}">
                <a16:creationId xmlns:a16="http://schemas.microsoft.com/office/drawing/2014/main" id="{1D62EC58-181F-4A45-93F4-E0420EF45DC8}"/>
              </a:ext>
            </a:extLst>
          </p:cNvPr>
          <p:cNvSpPr>
            <a:spLocks noGrp="1"/>
          </p:cNvSpPr>
          <p:nvPr>
            <p:ph type="body" sz="quarter" idx="11" hasCustomPrompt="1"/>
          </p:nvPr>
        </p:nvSpPr>
        <p:spPr>
          <a:xfrm>
            <a:off x="5403020" y="2101026"/>
            <a:ext cx="6220708" cy="1665062"/>
          </a:xfrm>
          <a:prstGeom prst="rect">
            <a:avLst/>
          </a:prstGeom>
        </p:spPr>
        <p:txBody>
          <a:bodyPr/>
          <a:lstStyle>
            <a:lvl1pPr marL="0" indent="0">
              <a:lnSpc>
                <a:spcPts val="5000"/>
              </a:lnSpc>
              <a:buNone/>
              <a:defRPr sz="4400" b="1">
                <a:solidFill>
                  <a:schemeClr val="tx2"/>
                </a:solidFill>
                <a:latin typeface="News Gothic MT" panose="020B0503020103020203" pitchFamily="34" charset="0"/>
              </a:defRPr>
            </a:lvl1pPr>
            <a:lvl2pPr marL="457200" indent="0">
              <a:buNone/>
              <a:defRPr sz="3800">
                <a:solidFill>
                  <a:schemeClr val="bg1"/>
                </a:solidFill>
                <a:latin typeface="News Gothic MT" panose="020B0503020103020203" pitchFamily="34" charset="0"/>
              </a:defRPr>
            </a:lvl2pPr>
            <a:lvl3pPr marL="914400" indent="0">
              <a:buNone/>
              <a:defRPr sz="3800">
                <a:solidFill>
                  <a:schemeClr val="bg1"/>
                </a:solidFill>
                <a:latin typeface="News Gothic MT" panose="020B0503020103020203" pitchFamily="34" charset="0"/>
              </a:defRPr>
            </a:lvl3pPr>
            <a:lvl4pPr marL="1371600" indent="0">
              <a:buNone/>
              <a:defRPr sz="3800">
                <a:solidFill>
                  <a:schemeClr val="bg1"/>
                </a:solidFill>
                <a:latin typeface="News Gothic MT" panose="020B0503020103020203" pitchFamily="34" charset="0"/>
              </a:defRPr>
            </a:lvl4pPr>
            <a:lvl5pPr marL="1828800" indent="0">
              <a:buNone/>
              <a:defRPr sz="3800">
                <a:solidFill>
                  <a:schemeClr val="bg1"/>
                </a:solidFill>
                <a:latin typeface="News Gothic MT" panose="020B0503020103020203" pitchFamily="34" charset="0"/>
              </a:defRPr>
            </a:lvl5pPr>
          </a:lstStyle>
          <a:p>
            <a:pPr lvl="0"/>
            <a:r>
              <a:rPr lang="en-US" dirty="0"/>
              <a:t>Insert Document Title here (Cover image in box to left)</a:t>
            </a:r>
          </a:p>
        </p:txBody>
      </p:sp>
      <p:sp>
        <p:nvSpPr>
          <p:cNvPr id="6" name="Title Placeholder 1">
            <a:extLst>
              <a:ext uri="{FF2B5EF4-FFF2-40B4-BE49-F238E27FC236}">
                <a16:creationId xmlns:a16="http://schemas.microsoft.com/office/drawing/2014/main" id="{7C41B919-8BD4-3647-AB0C-1C6136634DA9}"/>
              </a:ext>
            </a:extLst>
          </p:cNvPr>
          <p:cNvSpPr>
            <a:spLocks noGrp="1"/>
          </p:cNvSpPr>
          <p:nvPr>
            <p:ph type="title" hasCustomPrompt="1"/>
          </p:nvPr>
        </p:nvSpPr>
        <p:spPr>
          <a:xfrm>
            <a:off x="5403020" y="4194427"/>
            <a:ext cx="6220709" cy="2068299"/>
          </a:xfrm>
          <a:prstGeom prst="rect">
            <a:avLst/>
          </a:prstGeom>
        </p:spPr>
        <p:txBody>
          <a:bodyPr vert="horz" lIns="91440" tIns="45720" rIns="91440" bIns="45720" rtlCol="0" anchor="t">
            <a:noAutofit/>
          </a:bodyPr>
          <a:lstStyle>
            <a:lvl1pPr marL="0" algn="l">
              <a:lnSpc>
                <a:spcPts val="3000"/>
              </a:lnSpc>
              <a:spcBef>
                <a:spcPts val="600"/>
              </a:spcBef>
              <a:spcAft>
                <a:spcPts val="600"/>
              </a:spcAft>
              <a:defRPr sz="2400">
                <a:solidFill>
                  <a:schemeClr val="tx2"/>
                </a:solidFill>
              </a:defRPr>
            </a:lvl1pPr>
          </a:lstStyle>
          <a:p>
            <a:r>
              <a:rPr lang="en-US" dirty="0"/>
              <a:t>Secondary text here </a:t>
            </a:r>
            <a:r>
              <a:rPr lang="en-US" dirty="0" err="1"/>
              <a:t>Aenean</a:t>
            </a:r>
            <a:r>
              <a:rPr lang="en-US" dirty="0"/>
              <a:t> </a:t>
            </a:r>
            <a:r>
              <a:rPr lang="en-US" dirty="0" err="1"/>
              <a:t>eu</a:t>
            </a:r>
            <a:r>
              <a:rPr lang="en-US" dirty="0"/>
              <a:t> </a:t>
            </a:r>
            <a:r>
              <a:rPr lang="en-US" dirty="0" err="1"/>
              <a:t>leo</a:t>
            </a:r>
            <a:r>
              <a:rPr lang="en-US" dirty="0"/>
              <a:t> </a:t>
            </a:r>
            <a:r>
              <a:rPr lang="en-US" dirty="0" err="1"/>
              <a:t>quam</a:t>
            </a:r>
            <a:r>
              <a:rPr lang="en-US" dirty="0"/>
              <a:t>. </a:t>
            </a:r>
            <a:r>
              <a:rPr lang="en-US" dirty="0" err="1"/>
              <a:t>Pellentesque</a:t>
            </a:r>
            <a:r>
              <a:rPr lang="en-US" dirty="0"/>
              <a:t> </a:t>
            </a:r>
            <a:r>
              <a:rPr lang="en-US" dirty="0" err="1"/>
              <a:t>ornare</a:t>
            </a:r>
            <a:r>
              <a:rPr lang="en-US" dirty="0"/>
              <a:t> </a:t>
            </a:r>
            <a:r>
              <a:rPr lang="en-US" dirty="0" err="1"/>
              <a:t>sem</a:t>
            </a:r>
            <a:r>
              <a:rPr lang="en-US" dirty="0"/>
              <a:t> lacinia </a:t>
            </a:r>
            <a:r>
              <a:rPr lang="en-US" dirty="0" err="1"/>
              <a:t>quam</a:t>
            </a:r>
            <a:r>
              <a:rPr lang="en-US" dirty="0"/>
              <a:t> </a:t>
            </a:r>
            <a:r>
              <a:rPr lang="en-US" dirty="0" err="1"/>
              <a:t>venenatis</a:t>
            </a:r>
            <a:r>
              <a:rPr lang="en-US" dirty="0"/>
              <a:t> vestibulum. Sed </a:t>
            </a:r>
            <a:r>
              <a:rPr lang="en-US" dirty="0" err="1"/>
              <a:t>posuere</a:t>
            </a:r>
            <a:r>
              <a:rPr lang="en-US" dirty="0"/>
              <a:t> </a:t>
            </a:r>
            <a:r>
              <a:rPr lang="en-US" dirty="0" err="1"/>
              <a:t>consectetur</a:t>
            </a:r>
            <a:r>
              <a:rPr lang="en-US" dirty="0"/>
              <a:t> </a:t>
            </a:r>
            <a:r>
              <a:rPr lang="en-US" dirty="0" err="1"/>
              <a:t>est</a:t>
            </a:r>
            <a:r>
              <a:rPr lang="en-US" dirty="0"/>
              <a:t> at </a:t>
            </a:r>
            <a:r>
              <a:rPr lang="en-US" dirty="0" err="1"/>
              <a:t>lobortis</a:t>
            </a:r>
            <a:r>
              <a:rPr lang="en-US" dirty="0"/>
              <a:t>.</a:t>
            </a:r>
          </a:p>
        </p:txBody>
      </p:sp>
      <p:sp>
        <p:nvSpPr>
          <p:cNvPr id="4" name="Picture Placeholder 3">
            <a:extLst>
              <a:ext uri="{FF2B5EF4-FFF2-40B4-BE49-F238E27FC236}">
                <a16:creationId xmlns:a16="http://schemas.microsoft.com/office/drawing/2014/main" id="{826C52F7-7808-0D41-8205-78A57EC90D6A}"/>
              </a:ext>
            </a:extLst>
          </p:cNvPr>
          <p:cNvSpPr>
            <a:spLocks noGrp="1"/>
          </p:cNvSpPr>
          <p:nvPr>
            <p:ph type="pic" sz="quarter" idx="10"/>
          </p:nvPr>
        </p:nvSpPr>
        <p:spPr>
          <a:xfrm>
            <a:off x="673768" y="931901"/>
            <a:ext cx="4235115" cy="5330825"/>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343880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201284"/>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897"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 id="2147483886" r:id="rId26"/>
    <p:sldLayoutId id="2147483887" r:id="rId27"/>
    <p:sldLayoutId id="2147483888" r:id="rId28"/>
    <p:sldLayoutId id="2147483862" r:id="rId29"/>
    <p:sldLayoutId id="2147483863" r:id="rId30"/>
    <p:sldLayoutId id="2147483864" r:id="rId31"/>
    <p:sldLayoutId id="2147483853" r:id="rId32"/>
    <p:sldLayoutId id="2147483854" r:id="rId33"/>
    <p:sldLayoutId id="2147483855" r:id="rId34"/>
    <p:sldLayoutId id="2147483856" r:id="rId35"/>
    <p:sldLayoutId id="2147483857" r:id="rId36"/>
    <p:sldLayoutId id="2147483858" r:id="rId37"/>
    <p:sldLayoutId id="2147483859" r:id="rId38"/>
    <p:sldLayoutId id="2147483860" r:id="rId39"/>
    <p:sldLayoutId id="2147483861" r:id="rId40"/>
    <p:sldLayoutId id="2147483841" r:id="rId41"/>
    <p:sldLayoutId id="2147483842" r:id="rId42"/>
    <p:sldLayoutId id="2147483843" r:id="rId43"/>
    <p:sldLayoutId id="2147483844" r:id="rId44"/>
    <p:sldLayoutId id="2147483845" r:id="rId45"/>
    <p:sldLayoutId id="2147483846" r:id="rId46"/>
    <p:sldLayoutId id="2147483847" r:id="rId47"/>
    <p:sldLayoutId id="2147483848" r:id="rId48"/>
    <p:sldLayoutId id="2147483849" r:id="rId49"/>
    <p:sldLayoutId id="2147483850" r:id="rId50"/>
    <p:sldLayoutId id="2147483851" r:id="rId51"/>
    <p:sldLayoutId id="2147483852" r:id="rId52"/>
    <p:sldLayoutId id="2147483826" r:id="rId53"/>
    <p:sldLayoutId id="2147483827" r:id="rId54"/>
    <p:sldLayoutId id="2147483828" r:id="rId55"/>
    <p:sldLayoutId id="2147483829" r:id="rId56"/>
    <p:sldLayoutId id="2147483830" r:id="rId57"/>
    <p:sldLayoutId id="2147483831" r:id="rId58"/>
    <p:sldLayoutId id="2147483832" r:id="rId59"/>
    <p:sldLayoutId id="2147483833" r:id="rId60"/>
    <p:sldLayoutId id="2147483834" r:id="rId61"/>
    <p:sldLayoutId id="2147483835" r:id="rId62"/>
    <p:sldLayoutId id="2147483836" r:id="rId63"/>
    <p:sldLayoutId id="2147483837" r:id="rId64"/>
    <p:sldLayoutId id="2147483838" r:id="rId65"/>
    <p:sldLayoutId id="2147483839" r:id="rId66"/>
    <p:sldLayoutId id="2147483840" r:id="rId67"/>
    <p:sldLayoutId id="2147483817" r:id="rId68"/>
    <p:sldLayoutId id="2147483818" r:id="rId69"/>
    <p:sldLayoutId id="2147483819" r:id="rId70"/>
    <p:sldLayoutId id="2147483820" r:id="rId71"/>
    <p:sldLayoutId id="2147483821" r:id="rId72"/>
    <p:sldLayoutId id="2147483822" r:id="rId73"/>
    <p:sldLayoutId id="2147483823" r:id="rId74"/>
    <p:sldLayoutId id="2147483824" r:id="rId75"/>
    <p:sldLayoutId id="2147483825" r:id="rId76"/>
    <p:sldLayoutId id="2147483650" r:id="rId77"/>
    <p:sldLayoutId id="2147483651" r:id="rId78"/>
    <p:sldLayoutId id="2147483652" r:id="rId79"/>
    <p:sldLayoutId id="2147483649" r:id="rId80"/>
    <p:sldLayoutId id="2147483653" r:id="rId81"/>
    <p:sldLayoutId id="2147483654" r:id="rId82"/>
    <p:sldLayoutId id="2147483901" r:id="rId8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chemeClr val="tx2"/>
          </a:solidFill>
          <a:latin typeface="News Gothic MT" panose="020B0503020103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News Gothic MT" panose="020B0503020103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News Gothic MT" panose="020B0503020103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News Gothic MT" panose="020B0503020103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chart" Target="../charts/chart96.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chart" Target="../charts/chart97.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chart" Target="../charts/chart98.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chart" Target="../charts/chart99.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chart" Target="../charts/chart100.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chart" Target="../charts/chart109.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chart" Target="../charts/chart110.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14.xml.rels><?xml version="1.0" encoding="UTF-8" standalone="yes"?>
<Relationships xmlns="http://schemas.openxmlformats.org/package/2006/relationships"><Relationship Id="rId2" Type="http://schemas.openxmlformats.org/officeDocument/2006/relationships/chart" Target="../charts/chart111.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chart" Target="../charts/chart112.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chart" Target="../charts/chart114.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chart" Target="../charts/chart115.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chart" Target="../charts/chart11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chart" Target="../charts/chart117.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3.xml"/><Relationship Id="rId4" Type="http://schemas.openxmlformats.org/officeDocument/2006/relationships/chart" Target="../charts/chart126.xml"/></Relationships>
</file>

<file path=ppt/slides/_rels/slide127.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chart" Target="../charts/chart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chart" Target="../charts/chart129.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chart" Target="../charts/chart13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32.xml.rels><?xml version="1.0" encoding="UTF-8" standalone="yes"?>
<Relationships xmlns="http://schemas.openxmlformats.org/package/2006/relationships"><Relationship Id="rId2" Type="http://schemas.openxmlformats.org/officeDocument/2006/relationships/chart" Target="../charts/chart131.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chart" Target="../charts/chart132.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chart" Target="../charts/chart133.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chart" Target="../charts/chart134.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chart" Target="../charts/chart135.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chart" Target="../charts/chart136.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chart" Target="../charts/chart137.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chart" Target="../charts/chart141.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chart" Target="../charts/chart143.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chart" Target="../charts/chart145.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chart" Target="../charts/chart14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47.xml.rels><?xml version="1.0" encoding="UTF-8" standalone="yes"?>
<Relationships xmlns="http://schemas.openxmlformats.org/package/2006/relationships"><Relationship Id="rId2" Type="http://schemas.openxmlformats.org/officeDocument/2006/relationships/chart" Target="../charts/chart14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chart" Target="../charts/chart14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chart" Target="../charts/chart14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chart" Target="../charts/chart150.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chart" Target="../charts/chart151.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chart" Target="../charts/chart152.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chart" Target="../charts/chart153.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60.xml.rels><?xml version="1.0" encoding="UTF-8" standalone="yes"?>
<Relationships xmlns="http://schemas.openxmlformats.org/package/2006/relationships"><Relationship Id="rId2" Type="http://schemas.openxmlformats.org/officeDocument/2006/relationships/chart" Target="../charts/chart162.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chart" Target="../charts/chart163.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3.xml"/><Relationship Id="rId4" Type="http://schemas.openxmlformats.org/officeDocument/2006/relationships/chart" Target="../charts/chart57.xml"/></Relationships>
</file>

<file path=ppt/slides/_rels/slide62.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67.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chart" Target="../charts/chart7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chart" Target="../charts/chart78.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4.xml.rels><?xml version="1.0" encoding="UTF-8" standalone="yes"?>
<Relationships xmlns="http://schemas.openxmlformats.org/package/2006/relationships"><Relationship Id="rId2" Type="http://schemas.openxmlformats.org/officeDocument/2006/relationships/chart" Target="../charts/chart79.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chart" Target="../charts/chart8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chart" Target="../charts/chart93.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chart" Target="../charts/chart94.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9.xml.rels><?xml version="1.0" encoding="UTF-8" standalone="yes"?>
<Relationships xmlns="http://schemas.openxmlformats.org/package/2006/relationships"><Relationship Id="rId2" Type="http://schemas.openxmlformats.org/officeDocument/2006/relationships/chart" Target="../charts/chart9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CB59E-E88B-9C43-A54F-5A0003D3E507}"/>
              </a:ext>
            </a:extLst>
          </p:cNvPr>
          <p:cNvSpPr>
            <a:spLocks noGrp="1"/>
          </p:cNvSpPr>
          <p:nvPr>
            <p:ph type="title"/>
          </p:nvPr>
        </p:nvSpPr>
        <p:spPr/>
        <p:txBody>
          <a:bodyPr/>
          <a:lstStyle/>
          <a:p>
            <a:r>
              <a:rPr lang="en-US" dirty="0"/>
              <a:t>International </a:t>
            </a:r>
            <a:br>
              <a:rPr lang="en-US" dirty="0"/>
            </a:br>
            <a:r>
              <a:rPr lang="en-US" dirty="0"/>
              <a:t>Consumer Sentiment</a:t>
            </a:r>
            <a:br>
              <a:rPr lang="en-US" dirty="0"/>
            </a:br>
            <a:r>
              <a:rPr lang="en-US" dirty="0"/>
              <a:t>Wave 3 – January 2022</a:t>
            </a:r>
          </a:p>
        </p:txBody>
      </p:sp>
    </p:spTree>
    <p:extLst>
      <p:ext uri="{BB962C8B-B14F-4D97-AF65-F5344CB8AC3E}">
        <p14:creationId xmlns:p14="http://schemas.microsoft.com/office/powerpoint/2010/main" val="322506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14E92-6CCD-1E4E-9B94-C9A1594F79D3}"/>
              </a:ext>
            </a:extLst>
          </p:cNvPr>
          <p:cNvSpPr>
            <a:spLocks noGrp="1"/>
          </p:cNvSpPr>
          <p:nvPr>
            <p:ph type="body" sz="quarter" idx="10"/>
          </p:nvPr>
        </p:nvSpPr>
        <p:spPr/>
        <p:txBody>
          <a:bodyPr/>
          <a:lstStyle/>
          <a:p>
            <a:r>
              <a:rPr lang="en-US" dirty="0"/>
              <a:t>Anticipated Trip Timing (Mean Mos)</a:t>
            </a:r>
          </a:p>
        </p:txBody>
      </p:sp>
      <p:sp>
        <p:nvSpPr>
          <p:cNvPr id="6" name="TextBox 5">
            <a:extLst>
              <a:ext uri="{FF2B5EF4-FFF2-40B4-BE49-F238E27FC236}">
                <a16:creationId xmlns:a16="http://schemas.microsoft.com/office/drawing/2014/main" id="{E75D8D3F-8115-0B4D-A062-96B0C1A22F2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11" name="TextBox 10">
            <a:extLst>
              <a:ext uri="{FF2B5EF4-FFF2-40B4-BE49-F238E27FC236}">
                <a16:creationId xmlns:a16="http://schemas.microsoft.com/office/drawing/2014/main" id="{9AA7DCE9-02BD-E54E-B682-2AF955E15CA2}"/>
              </a:ext>
            </a:extLst>
          </p:cNvPr>
          <p:cNvSpPr txBox="1"/>
          <p:nvPr/>
        </p:nvSpPr>
        <p:spPr>
          <a:xfrm>
            <a:off x="0" y="6641081"/>
            <a:ext cx="515237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 When are you likely to visit California (among those who will visit in next 2 years)</a:t>
            </a:r>
          </a:p>
        </p:txBody>
      </p:sp>
      <p:graphicFrame>
        <p:nvGraphicFramePr>
          <p:cNvPr id="8" name="Chart 7">
            <a:extLst>
              <a:ext uri="{FF2B5EF4-FFF2-40B4-BE49-F238E27FC236}">
                <a16:creationId xmlns:a16="http://schemas.microsoft.com/office/drawing/2014/main" id="{FC2FA9D1-DB72-40A0-A099-169200642199}"/>
              </a:ext>
            </a:extLst>
          </p:cNvPr>
          <p:cNvGraphicFramePr>
            <a:graphicFrameLocks/>
          </p:cNvGraphicFramePr>
          <p:nvPr>
            <p:extLst>
              <p:ext uri="{D42A27DB-BD31-4B8C-83A1-F6EECF244321}">
                <p14:modId xmlns:p14="http://schemas.microsoft.com/office/powerpoint/2010/main" val="3382592580"/>
              </p:ext>
            </p:extLst>
          </p:nvPr>
        </p:nvGraphicFramePr>
        <p:xfrm>
          <a:off x="609600" y="2289489"/>
          <a:ext cx="10972800" cy="433725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65C80AD-146B-324D-8001-87200D93CA36}"/>
              </a:ext>
            </a:extLst>
          </p:cNvPr>
          <p:cNvSpPr txBox="1"/>
          <p:nvPr/>
        </p:nvSpPr>
        <p:spPr>
          <a:xfrm>
            <a:off x="1037716" y="1389716"/>
            <a:ext cx="11025206" cy="461665"/>
          </a:xfrm>
          <a:prstGeom prst="rect">
            <a:avLst/>
          </a:prstGeom>
          <a:noFill/>
        </p:spPr>
        <p:txBody>
          <a:bodyPr wrap="square" rtlCol="0">
            <a:spAutoFit/>
          </a:bodyPr>
          <a:lstStyle/>
          <a:p>
            <a:pPr marL="285750" lvl="0" indent="-285750">
              <a:buFont typeface="Wingdings" pitchFamily="2" charset="2"/>
              <a:buChar char="§"/>
              <a:defRPr/>
            </a:pPr>
            <a:r>
              <a:rPr lang="en-US" sz="1200" dirty="0">
                <a:latin typeface="News Gothic MT" panose="020B0503020103020203" pitchFamily="34" charset="0"/>
              </a:rPr>
              <a:t>California’s northern and southern neighbors have the shortest mean until their California trip. </a:t>
            </a:r>
          </a:p>
          <a:p>
            <a:pPr marL="285750" lvl="0" indent="-285750">
              <a:buFont typeface="Wingdings" pitchFamily="2" charset="2"/>
              <a:buChar char="§"/>
              <a:defRPr/>
            </a:pPr>
            <a:r>
              <a:rPr lang="en-US" sz="1200" dirty="0">
                <a:latin typeface="News Gothic MT" panose="020B0503020103020203" pitchFamily="34" charset="0"/>
              </a:rPr>
              <a:t>China also has a very low mean, but seems overly optimistic based on China’s likely continued strict travel regulations. </a:t>
            </a:r>
          </a:p>
        </p:txBody>
      </p:sp>
    </p:spTree>
    <p:extLst>
      <p:ext uri="{BB962C8B-B14F-4D97-AF65-F5344CB8AC3E}">
        <p14:creationId xmlns:p14="http://schemas.microsoft.com/office/powerpoint/2010/main" val="414131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International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On the international front, Europe, Asia Pacific and Australia are California’s top competitors.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nvGraphicFramePr>
        <p:xfrm>
          <a:off x="3453223" y="5456453"/>
          <a:ext cx="3840480" cy="675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66915333"/>
                    </a:ext>
                  </a:extLst>
                </a:gridCol>
                <a:gridCol w="1920240">
                  <a:extLst>
                    <a:ext uri="{9D8B030D-6E8A-4147-A177-3AD203B41FA5}">
                      <a16:colId xmlns:a16="http://schemas.microsoft.com/office/drawing/2014/main" val="4083246039"/>
                    </a:ext>
                  </a:extLst>
                </a:gridCol>
              </a:tblGrid>
              <a:tr h="0">
                <a:tc rowSpan="2">
                  <a:txBody>
                    <a:bodyPr/>
                    <a:lstStyle/>
                    <a:p>
                      <a:pPr algn="r"/>
                      <a:r>
                        <a:rPr lang="en-US" sz="1600" b="0" dirty="0">
                          <a:solidFill>
                            <a:schemeClr val="tx1"/>
                          </a:solidFill>
                          <a:latin typeface="News Gothic MT" panose="020B0503020103020203" pitchFamily="34" charset="0"/>
                        </a:rPr>
                        <a:t>Point and </a:t>
                      </a:r>
                      <a:br>
                        <a:rPr lang="en-US" sz="1600" b="0" dirty="0">
                          <a:solidFill>
                            <a:schemeClr val="tx1"/>
                          </a:solidFill>
                          <a:latin typeface="News Gothic MT" panose="020B0503020103020203" pitchFamily="34" charset="0"/>
                        </a:rPr>
                      </a:br>
                      <a:r>
                        <a:rPr lang="en-US" sz="1600" b="0" dirty="0">
                          <a:solidFill>
                            <a:schemeClr val="tx1"/>
                          </a:solidFill>
                          <a:latin typeface="News Gothic MT" panose="020B0503020103020203" pitchFamily="34" charset="0"/>
                        </a:rPr>
                        <a:t>% difference*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-7.0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-32.5%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560099194"/>
                  </a:ext>
                </a:extLst>
              </a:tr>
            </a:tbl>
          </a:graphicData>
        </a:graphic>
      </p:graphicFrame>
      <p:sp>
        <p:nvSpPr>
          <p:cNvPr id="17" name="TextBox 16">
            <a:extLst>
              <a:ext uri="{FF2B5EF4-FFF2-40B4-BE49-F238E27FC236}">
                <a16:creationId xmlns:a16="http://schemas.microsoft.com/office/drawing/2014/main" id="{C08C37F6-57E4-9740-819C-9F81ADFBBBED}"/>
              </a:ext>
            </a:extLst>
          </p:cNvPr>
          <p:cNvSpPr txBox="1"/>
          <p:nvPr/>
        </p:nvSpPr>
        <p:spPr>
          <a:xfrm>
            <a:off x="5030554" y="6132093"/>
            <a:ext cx="2645276"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News Gothic MT" panose="020B0503020103020203" pitchFamily="34" charset="0"/>
                <a:ea typeface="+mn-ea"/>
                <a:cs typeface="+mn-cs"/>
              </a:rPr>
              <a:t>(</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vs. Europe, Asia Pacific, Australia)</a:t>
            </a:r>
          </a:p>
        </p:txBody>
      </p:sp>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Chart 4">
            <a:extLst>
              <a:ext uri="{FF2B5EF4-FFF2-40B4-BE49-F238E27FC236}">
                <a16:creationId xmlns:a16="http://schemas.microsoft.com/office/drawing/2014/main" id="{A78860D2-2358-0B4E-B330-AC966B2EA6AE}"/>
              </a:ext>
            </a:extLst>
          </p:cNvPr>
          <p:cNvGraphicFramePr/>
          <p:nvPr/>
        </p:nvGraphicFramePr>
        <p:xfrm>
          <a:off x="2297501" y="2111837"/>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a:extLst>
              <a:ext uri="{FF2B5EF4-FFF2-40B4-BE49-F238E27FC236}">
                <a16:creationId xmlns:a16="http://schemas.microsoft.com/office/drawing/2014/main" id="{B454C512-D946-2C48-898E-8B0624048DE2}"/>
              </a:ext>
            </a:extLst>
          </p:cNvPr>
          <p:cNvCxnSpPr>
            <a:cxnSpLocks/>
          </p:cNvCxnSpPr>
          <p:nvPr/>
        </p:nvCxnSpPr>
        <p:spPr>
          <a:xfrm>
            <a:off x="2956697" y="4177924"/>
            <a:ext cx="669766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80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14E92-6CCD-1E4E-9B94-C9A1594F79D3}"/>
              </a:ext>
            </a:extLst>
          </p:cNvPr>
          <p:cNvSpPr>
            <a:spLocks noGrp="1"/>
          </p:cNvSpPr>
          <p:nvPr>
            <p:ph type="body" sz="quarter" idx="10"/>
          </p:nvPr>
        </p:nvSpPr>
        <p:spPr/>
        <p:txBody>
          <a:bodyPr/>
          <a:lstStyle/>
          <a:p>
            <a:r>
              <a:rPr lang="en-US" dirty="0"/>
              <a:t>Anticipated Trip Timing</a:t>
            </a:r>
          </a:p>
        </p:txBody>
      </p:sp>
      <p:sp>
        <p:nvSpPr>
          <p:cNvPr id="5" name="TextBox 4">
            <a:extLst>
              <a:ext uri="{FF2B5EF4-FFF2-40B4-BE49-F238E27FC236}">
                <a16:creationId xmlns:a16="http://schemas.microsoft.com/office/drawing/2014/main" id="{D848D158-630E-4043-BC1D-2C8EF1B9D66C}"/>
              </a:ext>
            </a:extLst>
          </p:cNvPr>
          <p:cNvSpPr txBox="1"/>
          <p:nvPr/>
        </p:nvSpPr>
        <p:spPr>
          <a:xfrm>
            <a:off x="1037716" y="1389716"/>
            <a:ext cx="9626138"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Japanese are thinking about visiting California in the second half of 2022, or even into 2023. A relatively large minority (32%) are unsure on their trip timing.</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6" name="TextBox 5">
            <a:extLst>
              <a:ext uri="{FF2B5EF4-FFF2-40B4-BE49-F238E27FC236}">
                <a16:creationId xmlns:a16="http://schemas.microsoft.com/office/drawing/2014/main" id="{E75D8D3F-8115-0B4D-A062-96B0C1A22F2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11" name="TextBox 10">
            <a:extLst>
              <a:ext uri="{FF2B5EF4-FFF2-40B4-BE49-F238E27FC236}">
                <a16:creationId xmlns:a16="http://schemas.microsoft.com/office/drawing/2014/main" id="{9AA7DCE9-02BD-E54E-B682-2AF955E15CA2}"/>
              </a:ext>
            </a:extLst>
          </p:cNvPr>
          <p:cNvSpPr txBox="1"/>
          <p:nvPr/>
        </p:nvSpPr>
        <p:spPr>
          <a:xfrm>
            <a:off x="0" y="6641081"/>
            <a:ext cx="515237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 When are you likely to visit California (among those who will visit in next 2 years)</a:t>
            </a:r>
          </a:p>
        </p:txBody>
      </p:sp>
      <p:graphicFrame>
        <p:nvGraphicFramePr>
          <p:cNvPr id="12" name="Chart 11">
            <a:extLst>
              <a:ext uri="{FF2B5EF4-FFF2-40B4-BE49-F238E27FC236}">
                <a16:creationId xmlns:a16="http://schemas.microsoft.com/office/drawing/2014/main" id="{287D2141-BB89-BB48-896F-10B999A8FA48}"/>
              </a:ext>
            </a:extLst>
          </p:cNvPr>
          <p:cNvGraphicFramePr/>
          <p:nvPr/>
        </p:nvGraphicFramePr>
        <p:xfrm>
          <a:off x="533862" y="2057400"/>
          <a:ext cx="11075752" cy="408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168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CF147-F2EB-D244-B493-76029466FA80}"/>
              </a:ext>
            </a:extLst>
          </p:cNvPr>
          <p:cNvSpPr>
            <a:spLocks noGrp="1"/>
          </p:cNvSpPr>
          <p:nvPr>
            <p:ph type="body" sz="quarter" idx="10"/>
          </p:nvPr>
        </p:nvSpPr>
        <p:spPr/>
        <p:txBody>
          <a:bodyPr/>
          <a:lstStyle/>
          <a:p>
            <a:r>
              <a:rPr lang="en-US" dirty="0"/>
              <a:t>Interest in Gateways</a:t>
            </a:r>
          </a:p>
        </p:txBody>
      </p:sp>
      <p:sp>
        <p:nvSpPr>
          <p:cNvPr id="3" name="TextBox 2">
            <a:extLst>
              <a:ext uri="{FF2B5EF4-FFF2-40B4-BE49-F238E27FC236}">
                <a16:creationId xmlns:a16="http://schemas.microsoft.com/office/drawing/2014/main" id="{9C5F45A1-67EA-C742-95F6-94A4F9D80EAF}"/>
              </a:ext>
            </a:extLst>
          </p:cNvPr>
          <p:cNvSpPr txBox="1"/>
          <p:nvPr/>
        </p:nvSpPr>
        <p:spPr>
          <a:xfrm>
            <a:off x="0" y="6472858"/>
            <a:ext cx="4437433"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How likely would your visit to California include the following cities?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95B26298-A224-6845-BCB0-C9D6ABBFC389}"/>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Chart 4">
            <a:extLst>
              <a:ext uri="{FF2B5EF4-FFF2-40B4-BE49-F238E27FC236}">
                <a16:creationId xmlns:a16="http://schemas.microsoft.com/office/drawing/2014/main" id="{D07B87B1-B63C-3743-81A8-454D4F51A808}"/>
              </a:ext>
            </a:extLst>
          </p:cNvPr>
          <p:cNvGraphicFramePr/>
          <p:nvPr/>
        </p:nvGraphicFramePr>
        <p:xfrm>
          <a:off x="1862666" y="2289490"/>
          <a:ext cx="8466667" cy="38488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A099668-61E0-9340-8AFA-AAB276A89862}"/>
              </a:ext>
            </a:extLst>
          </p:cNvPr>
          <p:cNvSpPr txBox="1"/>
          <p:nvPr/>
        </p:nvSpPr>
        <p:spPr>
          <a:xfrm>
            <a:off x="1037716" y="1347332"/>
            <a:ext cx="1038690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Although a sizeable segment of Japanese are interested in Gateway cities, likelihood to visit cities is not as high as from European or Australian markets.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35765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CC3EE6-026F-5043-AECB-78FBBA97AD4A}"/>
              </a:ext>
            </a:extLst>
          </p:cNvPr>
          <p:cNvSpPr>
            <a:spLocks noGrp="1"/>
          </p:cNvSpPr>
          <p:nvPr>
            <p:ph type="body" sz="quarter" idx="10"/>
          </p:nvPr>
        </p:nvSpPr>
        <p:spPr/>
        <p:txBody>
          <a:bodyPr/>
          <a:lstStyle/>
          <a:p>
            <a:r>
              <a:rPr lang="en-US" dirty="0"/>
              <a:t>Trip Purpose</a:t>
            </a:r>
          </a:p>
        </p:txBody>
      </p:sp>
      <p:sp>
        <p:nvSpPr>
          <p:cNvPr id="3" name="TextBox 2">
            <a:extLst>
              <a:ext uri="{FF2B5EF4-FFF2-40B4-BE49-F238E27FC236}">
                <a16:creationId xmlns:a16="http://schemas.microsoft.com/office/drawing/2014/main" id="{B02DACB1-E946-E049-B7A5-ABC80D43251E}"/>
              </a:ext>
            </a:extLst>
          </p:cNvPr>
          <p:cNvSpPr txBox="1"/>
          <p:nvPr/>
        </p:nvSpPr>
        <p:spPr>
          <a:xfrm>
            <a:off x="0" y="6472858"/>
            <a:ext cx="3570208"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What would be the purposes of the trip to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18EFD033-3DE4-BF46-B01E-C92D1CF55B2E}"/>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84EAA95A-2F3B-034A-997B-FFFEAB50FBFB}"/>
              </a:ext>
            </a:extLst>
          </p:cNvPr>
          <p:cNvSpPr txBox="1"/>
          <p:nvPr/>
        </p:nvSpPr>
        <p:spPr>
          <a:xfrm>
            <a:off x="1037716" y="1347332"/>
            <a:ext cx="10386905"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The vast majority of trips from Japan to California are for Leisure, and about one-quarter say they will be visiting friends or relatives.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E6220610-095B-F041-8360-49C596539CEC}"/>
              </a:ext>
            </a:extLst>
          </p:cNvPr>
          <p:cNvGraphicFramePr/>
          <p:nvPr/>
        </p:nvGraphicFramePr>
        <p:xfrm>
          <a:off x="2032000" y="2057400"/>
          <a:ext cx="8128000" cy="408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641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424AD4-6301-9D40-9453-EEF3B5883BC2}"/>
              </a:ext>
            </a:extLst>
          </p:cNvPr>
          <p:cNvSpPr>
            <a:spLocks noGrp="1"/>
          </p:cNvSpPr>
          <p:nvPr>
            <p:ph type="body" sz="quarter" idx="10"/>
          </p:nvPr>
        </p:nvSpPr>
        <p:spPr/>
        <p:txBody>
          <a:bodyPr/>
          <a:lstStyle/>
          <a:p>
            <a:r>
              <a:rPr lang="en-US" dirty="0"/>
              <a:t>Booking Methods</a:t>
            </a:r>
          </a:p>
        </p:txBody>
      </p:sp>
      <p:sp>
        <p:nvSpPr>
          <p:cNvPr id="3" name="TextBox 2">
            <a:extLst>
              <a:ext uri="{FF2B5EF4-FFF2-40B4-BE49-F238E27FC236}">
                <a16:creationId xmlns:a16="http://schemas.microsoft.com/office/drawing/2014/main" id="{42D430B7-82BF-1F4C-A5FC-7FFCDDBD74FD}"/>
              </a:ext>
            </a:extLst>
          </p:cNvPr>
          <p:cNvSpPr txBox="1"/>
          <p:nvPr/>
        </p:nvSpPr>
        <p:spPr>
          <a:xfrm>
            <a:off x="0" y="6472858"/>
            <a:ext cx="663034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a:t>
            </a:r>
            <a:r>
              <a:rPr lang="en-US" sz="1000" dirty="0">
                <a:latin typeface="Arial" panose="020B0604020202020204" pitchFamily="34" charset="0"/>
                <a:ea typeface="Times New Roman" panose="02020603050405020304" pitchFamily="18" charset="0"/>
              </a:rPr>
              <a:t>Which of the following are you likely to use make your travel arrangements for your upcoming trip to California</a:t>
            </a:r>
            <a:r>
              <a:rPr lang="en-US" sz="1000" dirty="0">
                <a:latin typeface="News Gothic MT" panose="020B0503020103020203" pitchFamily="34" charset="0"/>
              </a:rPr>
              <a:t>?</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70B767AF-122F-5641-ABD8-3890CE0931E6}"/>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A7A3BFBE-B556-904F-9E30-78D1304ADE5A}"/>
              </a:ext>
            </a:extLst>
          </p:cNvPr>
          <p:cNvSpPr txBox="1"/>
          <p:nvPr/>
        </p:nvSpPr>
        <p:spPr>
          <a:xfrm>
            <a:off x="1037716" y="1347332"/>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Top booking methods for Japanese are via online travel agencies or directly with the hotel or airline, followed by using a travel agency or travel advisor.</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74B6FF51-BAE0-F44B-86A9-BB6BF996F859}"/>
              </a:ext>
            </a:extLst>
          </p:cNvPr>
          <p:cNvGraphicFramePr/>
          <p:nvPr/>
        </p:nvGraphicFramePr>
        <p:xfrm>
          <a:off x="2032000" y="2057400"/>
          <a:ext cx="8128000" cy="408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554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r>
              <a:rPr lang="en-US" sz="3600" dirty="0"/>
              <a:t>Activities</a:t>
            </a:r>
          </a:p>
        </p:txBody>
      </p:sp>
      <p:sp>
        <p:nvSpPr>
          <p:cNvPr id="3" name="TextBox 2">
            <a:extLst>
              <a:ext uri="{FF2B5EF4-FFF2-40B4-BE49-F238E27FC236}">
                <a16:creationId xmlns:a16="http://schemas.microsoft.com/office/drawing/2014/main" id="{B4DA6FBE-A21F-E84D-B68B-37D9F19B33FE}"/>
              </a:ext>
            </a:extLst>
          </p:cNvPr>
          <p:cNvSpPr txBox="1"/>
          <p:nvPr/>
        </p:nvSpPr>
        <p:spPr>
          <a:xfrm>
            <a:off x="0" y="6472858"/>
            <a:ext cx="523733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7" name="Table 6">
            <a:extLst>
              <a:ext uri="{FF2B5EF4-FFF2-40B4-BE49-F238E27FC236}">
                <a16:creationId xmlns:a16="http://schemas.microsoft.com/office/drawing/2014/main" id="{876EA904-0A84-4540-8317-F2D46B30646E}"/>
              </a:ext>
            </a:extLst>
          </p:cNvPr>
          <p:cNvGraphicFramePr>
            <a:graphicFrameLocks noGrp="1"/>
          </p:cNvGraphicFramePr>
          <p:nvPr/>
        </p:nvGraphicFramePr>
        <p:xfrm>
          <a:off x="99393" y="1616545"/>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Japan</a:t>
                      </a:r>
                      <a:endParaRPr lang="en-US" sz="11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Index Across All Countries</a:t>
                      </a:r>
                      <a:endParaRPr lang="en-US" sz="11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0" i="0" u="none" strike="noStrike" dirty="0">
                          <a:solidFill>
                            <a:schemeClr val="accent3"/>
                          </a:solidFill>
                          <a:effectLst/>
                          <a:latin typeface="Calibri" panose="020F0502020204030204" pitchFamily="34" charset="0"/>
                        </a:rPr>
                        <a:t>Shopping at a mall</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44%</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105</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0" i="0" u="none" strike="noStrike">
                          <a:solidFill>
                            <a:schemeClr val="accent3"/>
                          </a:solidFill>
                          <a:effectLst/>
                          <a:latin typeface="Calibri" panose="020F0502020204030204" pitchFamily="34" charset="0"/>
                        </a:rPr>
                        <a:t>Exploring a city/urban area</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43%</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0" i="0" u="none" strike="noStrike">
                          <a:solidFill>
                            <a:schemeClr val="accent3"/>
                          </a:solidFill>
                          <a:effectLst/>
                          <a:latin typeface="Calibri" panose="020F0502020204030204" pitchFamily="34" charset="0"/>
                        </a:rPr>
                        <a:t>Dining at a unique local restaurant(s)</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43%</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105</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0" i="0" u="none" strike="noStrike">
                          <a:solidFill>
                            <a:schemeClr val="accent3"/>
                          </a:solidFill>
                          <a:effectLst/>
                          <a:latin typeface="Calibri" panose="020F0502020204030204" pitchFamily="34" charset="0"/>
                        </a:rPr>
                        <a:t>Visiting state or national parks</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41%</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90</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0" i="0" u="none" strike="noStrike">
                          <a:solidFill>
                            <a:schemeClr val="accent3"/>
                          </a:solidFill>
                          <a:effectLst/>
                          <a:latin typeface="Calibri" panose="020F0502020204030204" pitchFamily="34" charset="0"/>
                        </a:rPr>
                        <a:t>Viewing and enjoying natural scenery such as beaches, oceans, mountains, etc.</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41%</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80</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0" i="0" u="none" strike="noStrike">
                          <a:solidFill>
                            <a:schemeClr val="accent3"/>
                          </a:solidFill>
                          <a:effectLst/>
                          <a:latin typeface="Calibri" panose="020F0502020204030204" pitchFamily="34" charset="0"/>
                        </a:rPr>
                        <a:t>Going to the beach</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39%</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77</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0" i="0" u="none" strike="noStrike">
                          <a:solidFill>
                            <a:schemeClr val="accent3"/>
                          </a:solidFill>
                          <a:effectLst/>
                          <a:latin typeface="Calibri" panose="020F0502020204030204" pitchFamily="34" charset="0"/>
                        </a:rPr>
                        <a:t>Visiting a theme or amusement park</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38%</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a:solidFill>
                            <a:schemeClr val="accent3"/>
                          </a:solidFill>
                          <a:effectLst/>
                          <a:latin typeface="Calibri" panose="020F0502020204030204" pitchFamily="34" charset="0"/>
                        </a:rPr>
                        <a:t>Shopping at an outlet mall</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33%</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0" i="0" u="none" strike="noStrike">
                          <a:solidFill>
                            <a:schemeClr val="accent3"/>
                          </a:solidFill>
                          <a:effectLst/>
                          <a:latin typeface="Calibri" panose="020F0502020204030204" pitchFamily="34" charset="0"/>
                        </a:rPr>
                        <a:t>Shopping at a unique local shop or shopping district</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30%</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0" i="0" u="none" strike="noStrike">
                          <a:solidFill>
                            <a:schemeClr val="accent3"/>
                          </a:solidFill>
                          <a:effectLst/>
                          <a:latin typeface="Calibri" panose="020F0502020204030204" pitchFamily="34" charset="0"/>
                        </a:rPr>
                        <a:t>Visiting art museums or other visual arts venues</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29%</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105</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0" i="0" u="none" strike="noStrike">
                          <a:solidFill>
                            <a:schemeClr val="accent3"/>
                          </a:solidFill>
                          <a:effectLst/>
                          <a:latin typeface="Calibri" panose="020F0502020204030204" pitchFamily="34" charset="0"/>
                        </a:rPr>
                        <a:t>Visiting historical sites</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28%</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73</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0" i="0" u="none" strike="noStrike">
                          <a:solidFill>
                            <a:schemeClr val="accent3"/>
                          </a:solidFill>
                          <a:effectLst/>
                          <a:latin typeface="Calibri" panose="020F0502020204030204" pitchFamily="34" charset="0"/>
                        </a:rPr>
                        <a:t>Visiting museums, science centers or exploratoriums</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27%</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92</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0" i="0" u="none" strike="noStrike">
                          <a:solidFill>
                            <a:schemeClr val="accent3"/>
                          </a:solidFill>
                          <a:effectLst/>
                          <a:latin typeface="Calibri" panose="020F0502020204030204" pitchFamily="34" charset="0"/>
                        </a:rPr>
                        <a:t>Driving on scenic byways or roads</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27%</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89</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0" i="0" u="none" strike="noStrike">
                          <a:solidFill>
                            <a:schemeClr val="accent3"/>
                          </a:solidFill>
                          <a:effectLst/>
                          <a:latin typeface="Calibri" panose="020F0502020204030204" pitchFamily="34" charset="0"/>
                        </a:rPr>
                        <a:t>Exploring small towns</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26%</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83</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0" i="0" u="none" strike="noStrike">
                          <a:solidFill>
                            <a:schemeClr val="accent3"/>
                          </a:solidFill>
                          <a:effectLst/>
                          <a:latin typeface="Calibri" panose="020F0502020204030204" pitchFamily="34" charset="0"/>
                        </a:rPr>
                        <a:t>Visiting a winery or wine regions</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25%</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106</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1" i="0" u="none" strike="noStrike" dirty="0">
                          <a:solidFill>
                            <a:schemeClr val="accent5"/>
                          </a:solidFill>
                          <a:effectLst/>
                          <a:latin typeface="Calibri" panose="020F0502020204030204" pitchFamily="34" charset="0"/>
                        </a:rPr>
                        <a:t>Visiting a high-end resort</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24%</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138</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1" i="0" u="none" strike="noStrike">
                          <a:solidFill>
                            <a:schemeClr val="accent5"/>
                          </a:solidFill>
                          <a:effectLst/>
                          <a:latin typeface="Calibri" panose="020F0502020204030204" pitchFamily="34" charset="0"/>
                        </a:rPr>
                        <a:t>Going to a farmers’ market</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23%</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142</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0" i="0" u="none" strike="noStrike">
                          <a:solidFill>
                            <a:schemeClr val="accent3"/>
                          </a:solidFill>
                          <a:effectLst/>
                          <a:latin typeface="Calibri" panose="020F0502020204030204" pitchFamily="34" charset="0"/>
                        </a:rPr>
                        <a:t>Dining at a Michelin-starred or recommended restaurant</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23%</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118</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0" i="0" u="none" strike="noStrike">
                          <a:solidFill>
                            <a:schemeClr val="accent3"/>
                          </a:solidFill>
                          <a:effectLst/>
                          <a:latin typeface="Calibri" panose="020F0502020204030204" pitchFamily="34" charset="0"/>
                        </a:rPr>
                        <a:t>Luxury shopping</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21%</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0" i="0" u="none" strike="noStrike">
                          <a:solidFill>
                            <a:schemeClr val="accent3"/>
                          </a:solidFill>
                          <a:effectLst/>
                          <a:latin typeface="Calibri" panose="020F0502020204030204" pitchFamily="34" charset="0"/>
                        </a:rPr>
                        <a:t>Visiting a zoo or aquarium</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21%</a:t>
                      </a:r>
                    </a:p>
                  </a:txBody>
                  <a:tcPr marL="9525" marR="9525" marT="9525" marB="0" anchor="ctr"/>
                </a:tc>
                <a:tc>
                  <a:txBody>
                    <a:bodyPr/>
                    <a:lstStyle/>
                    <a:p>
                      <a:pPr algn="ctr" fontAlgn="ctr"/>
                      <a:r>
                        <a:rPr lang="en-US" sz="1100" b="0" i="0" u="none" strike="noStrike" dirty="0">
                          <a:solidFill>
                            <a:schemeClr val="accent3"/>
                          </a:solidFill>
                          <a:effectLst/>
                          <a:latin typeface="Calibri" panose="020F0502020204030204" pitchFamily="34" charset="0"/>
                        </a:rPr>
                        <a:t>74</a:t>
                      </a:r>
                    </a:p>
                  </a:txBody>
                  <a:tcPr marL="9525" marR="9525" marT="9525" marB="0" anchor="ctr"/>
                </a:tc>
                <a:extLst>
                  <a:ext uri="{0D108BD9-81ED-4DB2-BD59-A6C34878D82A}">
                    <a16:rowId xmlns:a16="http://schemas.microsoft.com/office/drawing/2014/main" val="2849612571"/>
                  </a:ext>
                </a:extLst>
              </a:tr>
            </a:tbl>
          </a:graphicData>
        </a:graphic>
      </p:graphicFrame>
      <p:graphicFrame>
        <p:nvGraphicFramePr>
          <p:cNvPr id="8" name="Table 7">
            <a:extLst>
              <a:ext uri="{FF2B5EF4-FFF2-40B4-BE49-F238E27FC236}">
                <a16:creationId xmlns:a16="http://schemas.microsoft.com/office/drawing/2014/main" id="{8B09D2B1-BB5C-49EB-95C0-5BE8677E61C1}"/>
              </a:ext>
            </a:extLst>
          </p:cNvPr>
          <p:cNvGraphicFramePr>
            <a:graphicFrameLocks noGrp="1"/>
          </p:cNvGraphicFramePr>
          <p:nvPr/>
        </p:nvGraphicFramePr>
        <p:xfrm>
          <a:off x="6145635" y="1616544"/>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Japan</a:t>
                      </a:r>
                      <a:endParaRPr lang="en-US" sz="11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a:solidFill>
                            <a:schemeClr val="tx2"/>
                          </a:solidFill>
                          <a:effectLst/>
                        </a:rPr>
                        <a:t>Index Across All Countries</a:t>
                      </a:r>
                      <a:endParaRPr lang="en-US" sz="1100" b="0" i="0" u="none" strike="noStrike">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0" i="0" u="none" strike="noStrike" dirty="0">
                          <a:solidFill>
                            <a:schemeClr val="accent3"/>
                          </a:solidFill>
                          <a:effectLst/>
                          <a:latin typeface="Calibri" panose="020F0502020204030204" pitchFamily="34" charset="0"/>
                        </a:rPr>
                        <a:t>Dining at a celebrity/notable chef's restaurant</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106</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0" i="0" u="none" strike="noStrike">
                          <a:solidFill>
                            <a:schemeClr val="accent3"/>
                          </a:solidFill>
                          <a:effectLst/>
                          <a:latin typeface="Calibri" panose="020F0502020204030204" pitchFamily="34" charset="0"/>
                        </a:rPr>
                        <a:t>Night life</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66</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0" i="0" u="none" strike="noStrike">
                          <a:solidFill>
                            <a:schemeClr val="accent3"/>
                          </a:solidFill>
                          <a:effectLst/>
                          <a:latin typeface="Calibri" panose="020F0502020204030204" pitchFamily="34" charset="0"/>
                        </a:rPr>
                        <a:t>Visiting a microbrewery</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16%</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145</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0" i="0" u="none" strike="noStrike">
                          <a:solidFill>
                            <a:schemeClr val="accent3"/>
                          </a:solidFill>
                          <a:effectLst/>
                          <a:latin typeface="Calibri" panose="020F0502020204030204" pitchFamily="34" charset="0"/>
                        </a:rPr>
                        <a:t>Attending a culinary festival or event</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15%</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87</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0" i="0" u="none" strike="noStrike">
                          <a:solidFill>
                            <a:schemeClr val="accent3"/>
                          </a:solidFill>
                          <a:effectLst/>
                          <a:latin typeface="Calibri" panose="020F0502020204030204" pitchFamily="34" charset="0"/>
                        </a:rPr>
                        <a:t>Hiking</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14%</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72</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0" i="0" u="none" strike="noStrike">
                          <a:solidFill>
                            <a:schemeClr val="accent3"/>
                          </a:solidFill>
                          <a:effectLst/>
                          <a:latin typeface="Calibri" panose="020F0502020204030204" pitchFamily="34" charset="0"/>
                        </a:rPr>
                        <a:t>Heritage/family history tours</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14%</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78</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0" i="0" u="none" strike="noStrike">
                          <a:solidFill>
                            <a:schemeClr val="accent3"/>
                          </a:solidFill>
                          <a:effectLst/>
                          <a:latin typeface="Calibri" panose="020F0502020204030204" pitchFamily="34" charset="0"/>
                        </a:rPr>
                        <a:t>Attending a live music event, concert or festival</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13%</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73</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a:solidFill>
                            <a:schemeClr val="accent3"/>
                          </a:solidFill>
                          <a:effectLst/>
                          <a:latin typeface="Calibri" panose="020F0502020204030204" pitchFamily="34" charset="0"/>
                        </a:rPr>
                        <a:t>Visiting famous movie/TV locations, studio tours, celebrity home tours</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13%</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39</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1" i="0" u="none" strike="noStrike" dirty="0">
                          <a:solidFill>
                            <a:schemeClr val="accent5"/>
                          </a:solidFill>
                          <a:effectLst/>
                          <a:latin typeface="Calibri" panose="020F0502020204030204" pitchFamily="34" charset="0"/>
                        </a:rPr>
                        <a:t>Golfing</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13%</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183</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0" i="0" u="none" strike="noStrike">
                          <a:solidFill>
                            <a:schemeClr val="accent3"/>
                          </a:solidFill>
                          <a:effectLst/>
                          <a:latin typeface="Calibri" panose="020F0502020204030204" pitchFamily="34" charset="0"/>
                        </a:rPr>
                        <a:t>Attending a live sporting event</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12%</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74</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0" i="0" u="none" strike="noStrike">
                          <a:solidFill>
                            <a:schemeClr val="accent3"/>
                          </a:solidFill>
                          <a:effectLst/>
                          <a:latin typeface="Calibri" panose="020F0502020204030204" pitchFamily="34" charset="0"/>
                        </a:rPr>
                        <a:t>Road/trail sports activities such as biking, cycling, running, etc.</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11%</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0" i="0" u="none" strike="noStrike">
                          <a:solidFill>
                            <a:schemeClr val="accent3"/>
                          </a:solidFill>
                          <a:effectLst/>
                          <a:latin typeface="Calibri" panose="020F0502020204030204" pitchFamily="34" charset="0"/>
                        </a:rPr>
                        <a:t>Visiting a spa or wellness center</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11%</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88</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0" i="0" u="none" strike="noStrike">
                          <a:solidFill>
                            <a:schemeClr val="accent3"/>
                          </a:solidFill>
                          <a:effectLst/>
                          <a:latin typeface="Calibri" panose="020F0502020204030204" pitchFamily="34" charset="0"/>
                        </a:rPr>
                        <a:t>Water sports activities such as surfing, paddleboarding, boating, etc.</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10%</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66</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0" i="0" u="none" strike="noStrike">
                          <a:solidFill>
                            <a:schemeClr val="accent3"/>
                          </a:solidFill>
                          <a:effectLst/>
                          <a:latin typeface="Calibri" panose="020F0502020204030204" pitchFamily="34" charset="0"/>
                        </a:rPr>
                        <a:t>Exploring farm tours or farm trails</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10%</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74</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0" i="0" u="none" strike="noStrike">
                          <a:solidFill>
                            <a:schemeClr val="accent3"/>
                          </a:solidFill>
                          <a:effectLst/>
                          <a:latin typeface="Calibri" panose="020F0502020204030204" pitchFamily="34" charset="0"/>
                        </a:rPr>
                        <a:t>Attending performing arts events (theater, dance, etc.)</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10%</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59</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0" i="0" u="none" strike="noStrike">
                          <a:solidFill>
                            <a:schemeClr val="accent3"/>
                          </a:solidFill>
                          <a:effectLst/>
                          <a:latin typeface="Calibri" panose="020F0502020204030204" pitchFamily="34" charset="0"/>
                        </a:rPr>
                        <a:t>Adventure activities such as whitewater rafting, ziplining, parasailing, etc.</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8%</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60</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0" i="0" u="none" strike="noStrike">
                          <a:solidFill>
                            <a:schemeClr val="accent3"/>
                          </a:solidFill>
                          <a:effectLst/>
                          <a:latin typeface="Calibri" panose="020F0502020204030204" pitchFamily="34" charset="0"/>
                        </a:rPr>
                        <a:t>Gambling</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8%</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90</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0" i="0" u="none" strike="noStrike">
                          <a:solidFill>
                            <a:schemeClr val="accent3"/>
                          </a:solidFill>
                          <a:effectLst/>
                          <a:latin typeface="Calibri" panose="020F0502020204030204" pitchFamily="34" charset="0"/>
                        </a:rPr>
                        <a:t>Snow sports activities such as skiing or snowboarding, etc.</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6%</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0" i="0" u="none" strike="noStrike">
                          <a:solidFill>
                            <a:schemeClr val="accent3"/>
                          </a:solidFill>
                          <a:effectLst/>
                          <a:latin typeface="Calibri" panose="020F0502020204030204" pitchFamily="34" charset="0"/>
                        </a:rPr>
                        <a:t>Attending a class or workshop on personal development</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5%</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109</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0" i="0" u="none" strike="noStrike">
                          <a:solidFill>
                            <a:schemeClr val="accent3"/>
                          </a:solidFill>
                          <a:effectLst/>
                          <a:latin typeface="Calibri" panose="020F0502020204030204" pitchFamily="34" charset="0"/>
                        </a:rPr>
                        <a:t>Participating in marijuana related activities or events</a:t>
                      </a:r>
                    </a:p>
                  </a:txBody>
                  <a:tcPr marL="9525" marR="9525" marT="9525" marB="0" anchor="ctr"/>
                </a:tc>
                <a:tc>
                  <a:txBody>
                    <a:bodyPr/>
                    <a:lstStyle/>
                    <a:p>
                      <a:pPr algn="ctr" fontAlgn="ctr"/>
                      <a:r>
                        <a:rPr lang="en-US" sz="1100" b="0" i="0" u="none" strike="noStrike">
                          <a:solidFill>
                            <a:schemeClr val="accent3"/>
                          </a:solidFill>
                          <a:effectLst/>
                          <a:latin typeface="Calibri" panose="020F0502020204030204" pitchFamily="34" charset="0"/>
                        </a:rPr>
                        <a:t>4%</a:t>
                      </a:r>
                    </a:p>
                  </a:txBody>
                  <a:tcPr marL="9525" marR="9525" marT="9525" marB="0" anchor="ctr"/>
                </a:tc>
                <a:tc>
                  <a:txBody>
                    <a:bodyPr/>
                    <a:lstStyle/>
                    <a:p>
                      <a:pPr algn="ctr" fontAlgn="ctr"/>
                      <a:r>
                        <a:rPr lang="en-US" sz="1100" b="0" i="0" u="none" strike="noStrike" dirty="0">
                          <a:solidFill>
                            <a:schemeClr val="accent3"/>
                          </a:solidFill>
                          <a:effectLst/>
                          <a:latin typeface="Calibri" panose="020F0502020204030204" pitchFamily="34" charset="0"/>
                        </a:rPr>
                        <a:t>77</a:t>
                      </a:r>
                    </a:p>
                  </a:txBody>
                  <a:tcPr marL="9525" marR="9525" marT="9525" marB="0" anchor="ctr"/>
                </a:tc>
                <a:extLst>
                  <a:ext uri="{0D108BD9-81ED-4DB2-BD59-A6C34878D82A}">
                    <a16:rowId xmlns:a16="http://schemas.microsoft.com/office/drawing/2014/main" val="2849612571"/>
                  </a:ext>
                </a:extLst>
              </a:tr>
            </a:tbl>
          </a:graphicData>
        </a:graphic>
      </p:graphicFrame>
      <p:pic>
        <p:nvPicPr>
          <p:cNvPr id="9" name="Picture 8" descr="Diagram&#10;&#10;Description automatically generated">
            <a:extLst>
              <a:ext uri="{FF2B5EF4-FFF2-40B4-BE49-F238E27FC236}">
                <a16:creationId xmlns:a16="http://schemas.microsoft.com/office/drawing/2014/main" id="{E346B488-7E9F-451F-842E-21E1264DA0C8}"/>
              </a:ext>
            </a:extLst>
          </p:cNvPr>
          <p:cNvPicPr>
            <a:picLocks noChangeAspect="1"/>
          </p:cNvPicPr>
          <p:nvPr/>
        </p:nvPicPr>
        <p:blipFill>
          <a:blip r:embed="rId2"/>
          <a:stretch>
            <a:fillRect/>
          </a:stretch>
        </p:blipFill>
        <p:spPr>
          <a:xfrm>
            <a:off x="4887819" y="177282"/>
            <a:ext cx="1445977" cy="1371600"/>
          </a:xfrm>
          <a:prstGeom prst="rect">
            <a:avLst/>
          </a:prstGeom>
        </p:spPr>
      </p:pic>
    </p:spTree>
    <p:extLst>
      <p:ext uri="{BB962C8B-B14F-4D97-AF65-F5344CB8AC3E}">
        <p14:creationId xmlns:p14="http://schemas.microsoft.com/office/powerpoint/2010/main" val="199389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pPr>
              <a:lnSpc>
                <a:spcPct val="100000"/>
              </a:lnSpc>
              <a:spcBef>
                <a:spcPts val="0"/>
              </a:spcBef>
            </a:pPr>
            <a:r>
              <a:rPr lang="en-US" sz="3600" dirty="0"/>
              <a:t>Activities </a:t>
            </a:r>
          </a:p>
          <a:p>
            <a:pPr>
              <a:lnSpc>
                <a:spcPct val="100000"/>
              </a:lnSpc>
              <a:spcBef>
                <a:spcPts val="0"/>
              </a:spcBef>
            </a:pPr>
            <a:r>
              <a:rPr lang="en-US" sz="3600" dirty="0"/>
              <a:t>(Top Activities Compared to Pre-Pandemic)</a:t>
            </a:r>
          </a:p>
        </p:txBody>
      </p:sp>
      <p:sp>
        <p:nvSpPr>
          <p:cNvPr id="3" name="TextBox 2">
            <a:extLst>
              <a:ext uri="{FF2B5EF4-FFF2-40B4-BE49-F238E27FC236}">
                <a16:creationId xmlns:a16="http://schemas.microsoft.com/office/drawing/2014/main" id="{B4DA6FBE-A21F-E84D-B68B-37D9F19B33FE}"/>
              </a:ext>
            </a:extLst>
          </p:cNvPr>
          <p:cNvSpPr txBox="1"/>
          <p:nvPr/>
        </p:nvSpPr>
        <p:spPr>
          <a:xfrm>
            <a:off x="-1" y="6286247"/>
            <a:ext cx="8192279" cy="707886"/>
          </a:xfrm>
          <a:prstGeom prst="rect">
            <a:avLst/>
          </a:prstGeom>
          <a:noFill/>
        </p:spPr>
        <p:txBody>
          <a:bodyPr wrap="square" rtlCol="0">
            <a:spAutoFit/>
          </a:bodyPr>
          <a:lstStyle/>
          <a:p>
            <a:pPr>
              <a:defRPr/>
            </a:pPr>
            <a:r>
              <a:rPr lang="en-US" sz="1000" dirty="0">
                <a:latin typeface="News Gothic MT" panose="020B0503020103020203" pitchFamily="34" charset="0"/>
              </a:rPr>
              <a:t>2019 Q: Based on what you have heard/seen/read, how strongly do you agree or disagree that </a:t>
            </a:r>
          </a:p>
          <a:p>
            <a:pPr>
              <a:defRPr/>
            </a:pPr>
            <a:r>
              <a:rPr lang="en-US" sz="1000" dirty="0">
                <a:latin typeface="News Gothic MT" panose="020B0503020103020203" pitchFamily="34" charset="0"/>
              </a:rPr>
              <a:t>California is a good place to experience each of the following while on a leisure trip?</a:t>
            </a:r>
          </a:p>
          <a:p>
            <a:pPr>
              <a:defRPr/>
            </a:pPr>
            <a:r>
              <a:rPr lang="en-US" sz="1000" dirty="0">
                <a:latin typeface="News Gothic MT" panose="020B0503020103020203" pitchFamily="34" charset="0"/>
              </a:rPr>
              <a:t>2022 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Table 4">
            <a:extLst>
              <a:ext uri="{FF2B5EF4-FFF2-40B4-BE49-F238E27FC236}">
                <a16:creationId xmlns:a16="http://schemas.microsoft.com/office/drawing/2014/main" id="{2C80C5D1-3319-4F77-8482-31F09B82C831}"/>
              </a:ext>
            </a:extLst>
          </p:cNvPr>
          <p:cNvGraphicFramePr>
            <a:graphicFrameLocks noGrp="1"/>
          </p:cNvGraphicFramePr>
          <p:nvPr/>
        </p:nvGraphicFramePr>
        <p:xfrm>
          <a:off x="171056" y="1796062"/>
          <a:ext cx="9144000" cy="4389123"/>
        </p:xfrm>
        <a:graphic>
          <a:graphicData uri="http://schemas.openxmlformats.org/drawingml/2006/table">
            <a:tbl>
              <a:tblPr>
                <a:tableStyleId>{3C2FFA5D-87B4-456A-9821-1D502468CF0F}</a:tableStyleId>
              </a:tblPr>
              <a:tblGrid>
                <a:gridCol w="5816085">
                  <a:extLst>
                    <a:ext uri="{9D8B030D-6E8A-4147-A177-3AD203B41FA5}">
                      <a16:colId xmlns:a16="http://schemas.microsoft.com/office/drawing/2014/main" val="2488189837"/>
                    </a:ext>
                  </a:extLst>
                </a:gridCol>
                <a:gridCol w="1109305">
                  <a:extLst>
                    <a:ext uri="{9D8B030D-6E8A-4147-A177-3AD203B41FA5}">
                      <a16:colId xmlns:a16="http://schemas.microsoft.com/office/drawing/2014/main" val="895212613"/>
                    </a:ext>
                  </a:extLst>
                </a:gridCol>
                <a:gridCol w="1109305">
                  <a:extLst>
                    <a:ext uri="{9D8B030D-6E8A-4147-A177-3AD203B41FA5}">
                      <a16:colId xmlns:a16="http://schemas.microsoft.com/office/drawing/2014/main" val="40945107"/>
                    </a:ext>
                  </a:extLst>
                </a:gridCol>
                <a:gridCol w="1109305">
                  <a:extLst>
                    <a:ext uri="{9D8B030D-6E8A-4147-A177-3AD203B41FA5}">
                      <a16:colId xmlns:a16="http://schemas.microsoft.com/office/drawing/2014/main" val="999509277"/>
                    </a:ext>
                  </a:extLst>
                </a:gridCol>
              </a:tblGrid>
              <a:tr h="896443">
                <a:tc>
                  <a:txBody>
                    <a:bodyPr/>
                    <a:lstStyle/>
                    <a:p>
                      <a:pPr algn="l" fontAlgn="ct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2019</a:t>
                      </a:r>
                      <a:br>
                        <a:rPr lang="en-US" sz="1400" u="none" strike="noStrike" dirty="0">
                          <a:solidFill>
                            <a:schemeClr val="tx2"/>
                          </a:solidFill>
                          <a:effectLst/>
                          <a:latin typeface="+mn-lt"/>
                        </a:rPr>
                      </a:br>
                      <a:r>
                        <a:rPr lang="en-US" sz="1400" u="none" strike="noStrike" dirty="0">
                          <a:solidFill>
                            <a:schemeClr val="tx2"/>
                          </a:solidFill>
                          <a:effectLst/>
                          <a:latin typeface="+mn-lt"/>
                        </a:rPr>
                        <a:t>Global </a:t>
                      </a:r>
                    </a:p>
                    <a:p>
                      <a:pPr algn="ctr" fontAlgn="ctr"/>
                      <a:r>
                        <a:rPr lang="en-US" sz="1400" u="none" strike="noStrike" dirty="0">
                          <a:solidFill>
                            <a:schemeClr val="tx2"/>
                          </a:solidFill>
                          <a:effectLst/>
                          <a:latin typeface="+mn-lt"/>
                        </a:rPr>
                        <a:t>Brand Health</a:t>
                      </a:r>
                    </a:p>
                    <a:p>
                      <a:pPr algn="ctr" fontAlgn="ctr"/>
                      <a:r>
                        <a:rPr lang="en-US" sz="1400" b="0" i="0" u="none" strike="noStrike" dirty="0">
                          <a:solidFill>
                            <a:schemeClr val="tx2"/>
                          </a:solidFill>
                          <a:effectLst/>
                          <a:latin typeface="+mn-lt"/>
                        </a:rPr>
                        <a:t>Rank</a:t>
                      </a:r>
                    </a:p>
                  </a:txBody>
                  <a:tcPr marL="9525" marR="9525" marT="9525" marB="0" anchor="ctr"/>
                </a:tc>
                <a:tc>
                  <a:txBody>
                    <a:bodyPr/>
                    <a:lstStyle/>
                    <a:p>
                      <a:pPr algn="ctr" fontAlgn="ctr"/>
                      <a:r>
                        <a:rPr lang="en-US" sz="1400" u="none" strike="noStrike" dirty="0">
                          <a:solidFill>
                            <a:schemeClr val="tx2"/>
                          </a:solidFill>
                          <a:effectLst/>
                          <a:latin typeface="+mn-lt"/>
                        </a:rPr>
                        <a:t>2022</a:t>
                      </a:r>
                      <a:br>
                        <a:rPr lang="en-US" sz="1400" u="none" strike="noStrike" dirty="0">
                          <a:solidFill>
                            <a:schemeClr val="tx2"/>
                          </a:solidFill>
                          <a:effectLst/>
                          <a:latin typeface="+mn-lt"/>
                        </a:rPr>
                      </a:br>
                      <a:r>
                        <a:rPr lang="en-US" sz="1400" u="none" strike="noStrike" dirty="0">
                          <a:solidFill>
                            <a:schemeClr val="tx2"/>
                          </a:solidFill>
                          <a:effectLst/>
                          <a:latin typeface="+mn-lt"/>
                        </a:rPr>
                        <a:t>International</a:t>
                      </a:r>
                      <a:br>
                        <a:rPr lang="en-US" sz="1400" u="none" strike="noStrike" dirty="0">
                          <a:solidFill>
                            <a:schemeClr val="tx2"/>
                          </a:solidFill>
                          <a:effectLst/>
                          <a:latin typeface="+mn-lt"/>
                        </a:rPr>
                      </a:br>
                      <a:r>
                        <a:rPr lang="en-US" sz="1400" u="none" strike="noStrike" dirty="0">
                          <a:solidFill>
                            <a:schemeClr val="tx2"/>
                          </a:solidFill>
                          <a:effectLst/>
                          <a:latin typeface="+mn-lt"/>
                        </a:rPr>
                        <a:t>Tracker</a:t>
                      </a:r>
                      <a:br>
                        <a:rPr lang="en-US" sz="1400" u="none" strike="noStrike" dirty="0">
                          <a:solidFill>
                            <a:schemeClr val="tx2"/>
                          </a:solidFill>
                          <a:effectLst/>
                          <a:latin typeface="+mn-lt"/>
                        </a:rPr>
                      </a:br>
                      <a:r>
                        <a:rPr lang="en-US" sz="1400" u="none" strike="noStrike" dirty="0">
                          <a:solidFill>
                            <a:schemeClr val="tx2"/>
                          </a:solidFill>
                          <a:effectLst/>
                          <a:latin typeface="+mn-lt"/>
                        </a:rPr>
                        <a:t>Rank</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Change in Ranking</a:t>
                      </a:r>
                      <a:endParaRPr lang="en-US" sz="1400" b="0" i="0" u="none" strike="noStrike">
                        <a:solidFill>
                          <a:schemeClr val="tx2"/>
                        </a:solidFill>
                        <a:effectLst/>
                        <a:latin typeface="+mn-lt"/>
                      </a:endParaRPr>
                    </a:p>
                  </a:txBody>
                  <a:tcPr marL="9525" marR="9525" marT="9525" marB="0" anchor="ctr"/>
                </a:tc>
                <a:extLst>
                  <a:ext uri="{0D108BD9-81ED-4DB2-BD59-A6C34878D82A}">
                    <a16:rowId xmlns:a16="http://schemas.microsoft.com/office/drawing/2014/main" val="1577895764"/>
                  </a:ext>
                </a:extLst>
              </a:tr>
              <a:tr h="349268">
                <a:tc>
                  <a:txBody>
                    <a:bodyPr/>
                    <a:lstStyle/>
                    <a:p>
                      <a:pPr algn="l" fontAlgn="ctr"/>
                      <a:r>
                        <a:rPr lang="en-US" sz="1400" b="0" i="0" u="none" strike="noStrike" dirty="0">
                          <a:solidFill>
                            <a:schemeClr val="tx2"/>
                          </a:solidFill>
                          <a:effectLst/>
                          <a:latin typeface="Calibri" panose="020F0502020204030204" pitchFamily="34" charset="0"/>
                        </a:rPr>
                        <a:t>Shopping at a mall</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5</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640291074"/>
                  </a:ext>
                </a:extLst>
              </a:tr>
              <a:tr h="349268">
                <a:tc>
                  <a:txBody>
                    <a:bodyPr/>
                    <a:lstStyle/>
                    <a:p>
                      <a:pPr algn="l" fontAlgn="ctr"/>
                      <a:r>
                        <a:rPr lang="en-US" sz="1400" b="0" i="0" u="none" strike="noStrike">
                          <a:solidFill>
                            <a:schemeClr val="tx2"/>
                          </a:solidFill>
                          <a:effectLst/>
                          <a:latin typeface="Calibri" panose="020F0502020204030204" pitchFamily="34" charset="0"/>
                        </a:rPr>
                        <a:t>Exploring a city/urban area</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3</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2</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539323079"/>
                  </a:ext>
                </a:extLst>
              </a:tr>
              <a:tr h="349268">
                <a:tc>
                  <a:txBody>
                    <a:bodyPr/>
                    <a:lstStyle/>
                    <a:p>
                      <a:pPr algn="l" fontAlgn="ctr"/>
                      <a:r>
                        <a:rPr lang="en-US" sz="1400" b="0" i="0" u="none" strike="noStrike">
                          <a:solidFill>
                            <a:schemeClr val="tx2"/>
                          </a:solidFill>
                          <a:effectLst/>
                          <a:latin typeface="Calibri" panose="020F0502020204030204" pitchFamily="34" charset="0"/>
                        </a:rPr>
                        <a:t>Dining at a unique local restaurant(s)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3</a:t>
                      </a:r>
                    </a:p>
                  </a:txBody>
                  <a:tcPr marL="9525" marR="9525" marT="9525" marB="0" anchor="ctr"/>
                </a:tc>
                <a:tc>
                  <a:txBody>
                    <a:bodyPr/>
                    <a:lstStyle/>
                    <a:p>
                      <a:pPr algn="ctr" fontAlgn="ctr"/>
                      <a:r>
                        <a:rPr lang="en-US" sz="1400" b="0" i="0" u="none" strike="noStrike" dirty="0">
                          <a:solidFill>
                            <a:schemeClr val="accent5"/>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111431077"/>
                  </a:ext>
                </a:extLst>
              </a:tr>
              <a:tr h="349268">
                <a:tc>
                  <a:txBody>
                    <a:bodyPr/>
                    <a:lstStyle/>
                    <a:p>
                      <a:pPr algn="l" fontAlgn="ctr"/>
                      <a:r>
                        <a:rPr lang="en-US" sz="1400" b="0" i="0" u="none" strike="noStrike">
                          <a:solidFill>
                            <a:schemeClr val="tx2"/>
                          </a:solidFill>
                          <a:effectLst/>
                          <a:latin typeface="Calibri" panose="020F0502020204030204" pitchFamily="34" charset="0"/>
                        </a:rPr>
                        <a:t>Visiting state or national parks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2</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400" b="0" i="0" u="none" strike="noStrike" dirty="0">
                          <a:solidFill>
                            <a:schemeClr val="accent5"/>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905008824"/>
                  </a:ext>
                </a:extLst>
              </a:tr>
              <a:tr h="349268">
                <a:tc>
                  <a:txBody>
                    <a:bodyPr/>
                    <a:lstStyle/>
                    <a:p>
                      <a:pPr algn="l" fontAlgn="ctr"/>
                      <a:r>
                        <a:rPr lang="en-US" sz="1400" b="0" i="0" u="none" strike="noStrike">
                          <a:solidFill>
                            <a:schemeClr val="tx2"/>
                          </a:solidFill>
                          <a:effectLst/>
                          <a:latin typeface="Calibri" panose="020F0502020204030204" pitchFamily="34" charset="0"/>
                        </a:rPr>
                        <a:t>Viewing and enjoying natural scenery such as beaches, oceans, mountains, etc.</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5</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89155205"/>
                  </a:ext>
                </a:extLst>
              </a:tr>
              <a:tr h="349268">
                <a:tc>
                  <a:txBody>
                    <a:bodyPr/>
                    <a:lstStyle/>
                    <a:p>
                      <a:pPr algn="l" fontAlgn="ctr"/>
                      <a:r>
                        <a:rPr lang="en-US" sz="1400" b="0" i="0" u="none" strike="noStrike">
                          <a:solidFill>
                            <a:schemeClr val="tx2"/>
                          </a:solidFill>
                          <a:effectLst/>
                          <a:latin typeface="Calibri" panose="020F0502020204030204" pitchFamily="34" charset="0"/>
                        </a:rPr>
                        <a:t>Going to the beach</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9</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2099918822"/>
                  </a:ext>
                </a:extLst>
              </a:tr>
              <a:tr h="349268">
                <a:tc>
                  <a:txBody>
                    <a:bodyPr/>
                    <a:lstStyle/>
                    <a:p>
                      <a:pPr algn="l" fontAlgn="ctr"/>
                      <a:r>
                        <a:rPr lang="en-US" sz="1400" b="0" i="0" u="none" strike="noStrike">
                          <a:solidFill>
                            <a:schemeClr val="tx2"/>
                          </a:solidFill>
                          <a:effectLst/>
                          <a:latin typeface="Calibri" panose="020F0502020204030204" pitchFamily="34" charset="0"/>
                        </a:rPr>
                        <a:t>Visiting a theme or amusement park</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7</a:t>
                      </a:r>
                    </a:p>
                  </a:txBody>
                  <a:tcPr marL="9525" marR="9525" marT="9525" marB="0" anchor="ctr"/>
                </a:tc>
                <a:tc>
                  <a:txBody>
                    <a:bodyPr/>
                    <a:lstStyle/>
                    <a:p>
                      <a:pPr algn="ctr" fontAlgn="ctr"/>
                      <a:r>
                        <a:rPr lang="en-US" sz="1400" b="0" i="0" u="none" strike="noStrike" dirty="0">
                          <a:solidFill>
                            <a:schemeClr val="accent5"/>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4155757797"/>
                  </a:ext>
                </a:extLst>
              </a:tr>
              <a:tr h="349268">
                <a:tc>
                  <a:txBody>
                    <a:bodyPr/>
                    <a:lstStyle/>
                    <a:p>
                      <a:pPr algn="l" fontAlgn="ctr"/>
                      <a:r>
                        <a:rPr lang="en-US" sz="1400" b="0" i="0" u="none" strike="noStrike">
                          <a:solidFill>
                            <a:schemeClr val="tx2"/>
                          </a:solidFill>
                          <a:effectLst/>
                          <a:latin typeface="Calibri" panose="020F0502020204030204" pitchFamily="34" charset="0"/>
                        </a:rPr>
                        <a:t>Shopping at an outlet mall</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8</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003718447"/>
                  </a:ext>
                </a:extLst>
              </a:tr>
              <a:tr h="349268">
                <a:tc>
                  <a:txBody>
                    <a:bodyPr/>
                    <a:lstStyle/>
                    <a:p>
                      <a:pPr algn="l" fontAlgn="ctr"/>
                      <a:r>
                        <a:rPr lang="en-US" sz="1400" b="0" i="0" u="none" strike="noStrike">
                          <a:solidFill>
                            <a:schemeClr val="tx2"/>
                          </a:solidFill>
                          <a:effectLst/>
                          <a:latin typeface="Calibri" panose="020F0502020204030204" pitchFamily="34" charset="0"/>
                        </a:rPr>
                        <a:t>Shopping at a unique local shop or shopping district</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8</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9</a:t>
                      </a:r>
                    </a:p>
                  </a:txBody>
                  <a:tcPr marL="9525" marR="9525" marT="9525" marB="0" anchor="ctr"/>
                </a:tc>
                <a:tc>
                  <a:txBody>
                    <a:bodyPr/>
                    <a:lstStyle/>
                    <a:p>
                      <a:pPr algn="ctr" fontAlgn="ctr"/>
                      <a:r>
                        <a:rPr lang="en-US" sz="1400" b="0" i="0" u="none" strike="noStrike" dirty="0">
                          <a:solidFill>
                            <a:schemeClr val="accent5"/>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234338064"/>
                  </a:ext>
                </a:extLst>
              </a:tr>
              <a:tr h="349268">
                <a:tc>
                  <a:txBody>
                    <a:bodyPr/>
                    <a:lstStyle/>
                    <a:p>
                      <a:pPr algn="l" fontAlgn="ctr"/>
                      <a:r>
                        <a:rPr lang="en-US" sz="1400" b="0" i="0" u="none" strike="noStrike">
                          <a:solidFill>
                            <a:schemeClr val="tx2"/>
                          </a:solidFill>
                          <a:effectLst/>
                          <a:latin typeface="Calibri" panose="020F0502020204030204" pitchFamily="34" charset="0"/>
                        </a:rPr>
                        <a:t>Visiting art museums or other visual arts venues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13</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4069843311"/>
                  </a:ext>
                </a:extLst>
              </a:tr>
            </a:tbl>
          </a:graphicData>
        </a:graphic>
      </p:graphicFrame>
      <p:graphicFrame>
        <p:nvGraphicFramePr>
          <p:cNvPr id="6" name="Table 6">
            <a:extLst>
              <a:ext uri="{FF2B5EF4-FFF2-40B4-BE49-F238E27FC236}">
                <a16:creationId xmlns:a16="http://schemas.microsoft.com/office/drawing/2014/main" id="{8FCB3CA4-1DAB-4DA5-9111-CA7D1FF368CE}"/>
              </a:ext>
            </a:extLst>
          </p:cNvPr>
          <p:cNvGraphicFramePr>
            <a:graphicFrameLocks noGrp="1"/>
          </p:cNvGraphicFramePr>
          <p:nvPr>
            <p:extLst>
              <p:ext uri="{D42A27DB-BD31-4B8C-83A1-F6EECF244321}">
                <p14:modId xmlns:p14="http://schemas.microsoft.com/office/powerpoint/2010/main" val="96113085"/>
              </p:ext>
            </p:extLst>
          </p:nvPr>
        </p:nvGraphicFramePr>
        <p:xfrm>
          <a:off x="9479622" y="5164105"/>
          <a:ext cx="2468879" cy="1021080"/>
        </p:xfrm>
        <a:graphic>
          <a:graphicData uri="http://schemas.openxmlformats.org/drawingml/2006/table">
            <a:tbl>
              <a:tblPr firstRow="1" bandRow="1">
                <a:tableStyleId>{5C22544A-7EE6-4342-B048-85BDC9FD1C3A}</a:tableStyleId>
              </a:tblPr>
              <a:tblGrid>
                <a:gridCol w="1350629">
                  <a:extLst>
                    <a:ext uri="{9D8B030D-6E8A-4147-A177-3AD203B41FA5}">
                      <a16:colId xmlns:a16="http://schemas.microsoft.com/office/drawing/2014/main" val="827205577"/>
                    </a:ext>
                  </a:extLst>
                </a:gridCol>
                <a:gridCol w="559125">
                  <a:extLst>
                    <a:ext uri="{9D8B030D-6E8A-4147-A177-3AD203B41FA5}">
                      <a16:colId xmlns:a16="http://schemas.microsoft.com/office/drawing/2014/main" val="2886143399"/>
                    </a:ext>
                  </a:extLst>
                </a:gridCol>
                <a:gridCol w="559125">
                  <a:extLst>
                    <a:ext uri="{9D8B030D-6E8A-4147-A177-3AD203B41FA5}">
                      <a16:colId xmlns:a16="http://schemas.microsoft.com/office/drawing/2014/main" val="3808092428"/>
                    </a:ext>
                  </a:extLst>
                </a:gridCol>
              </a:tblGrid>
              <a:tr h="388620">
                <a:tc>
                  <a:txBody>
                    <a:bodyPr/>
                    <a:lstStyle/>
                    <a:p>
                      <a:pPr algn="ctr"/>
                      <a:r>
                        <a:rPr lang="en-US" sz="1100" dirty="0">
                          <a:solidFill>
                            <a:schemeClr val="tx2"/>
                          </a:solidFill>
                        </a:rPr>
                        <a:t>Activities that moved out of the top 10 </a:t>
                      </a:r>
                    </a:p>
                  </a:txBody>
                  <a:tcPr anchor="ctr"/>
                </a:tc>
                <a:tc>
                  <a:txBody>
                    <a:bodyPr/>
                    <a:lstStyle/>
                    <a:p>
                      <a:pPr algn="ctr"/>
                      <a:r>
                        <a:rPr lang="en-US" sz="1100" dirty="0">
                          <a:solidFill>
                            <a:schemeClr val="tx2"/>
                          </a:solidFill>
                        </a:rPr>
                        <a:t>2019 Rank</a:t>
                      </a:r>
                    </a:p>
                  </a:txBody>
                  <a:tcPr anchor="ctr"/>
                </a:tc>
                <a:tc>
                  <a:txBody>
                    <a:bodyPr/>
                    <a:lstStyle/>
                    <a:p>
                      <a:pPr algn="ctr"/>
                      <a:r>
                        <a:rPr lang="en-US" sz="1100" dirty="0">
                          <a:solidFill>
                            <a:schemeClr val="tx2"/>
                          </a:solidFill>
                        </a:rPr>
                        <a:t>2022 Rank</a:t>
                      </a:r>
                    </a:p>
                  </a:txBody>
                  <a:tcPr anchor="ctr"/>
                </a:tc>
                <a:extLst>
                  <a:ext uri="{0D108BD9-81ED-4DB2-BD59-A6C34878D82A}">
                    <a16:rowId xmlns:a16="http://schemas.microsoft.com/office/drawing/2014/main" val="1951506937"/>
                  </a:ext>
                </a:extLst>
              </a:tr>
              <a:tr h="388620">
                <a:tc>
                  <a:txBody>
                    <a:bodyPr/>
                    <a:lstStyle/>
                    <a:p>
                      <a:r>
                        <a:rPr lang="en-US" sz="1100" dirty="0">
                          <a:solidFill>
                            <a:schemeClr val="tx2"/>
                          </a:solidFill>
                        </a:rPr>
                        <a:t>Driving on scenic byways or roads</a:t>
                      </a:r>
                    </a:p>
                  </a:txBody>
                  <a:tcPr anchor="ctr"/>
                </a:tc>
                <a:tc>
                  <a:txBody>
                    <a:bodyPr/>
                    <a:lstStyle/>
                    <a:p>
                      <a:pPr algn="ctr"/>
                      <a:r>
                        <a:rPr lang="en-US" sz="1100" dirty="0">
                          <a:solidFill>
                            <a:schemeClr val="tx2"/>
                          </a:solidFill>
                        </a:rPr>
                        <a:t>7</a:t>
                      </a:r>
                    </a:p>
                  </a:txBody>
                  <a:tcPr anchor="ctr"/>
                </a:tc>
                <a:tc>
                  <a:txBody>
                    <a:bodyPr/>
                    <a:lstStyle/>
                    <a:p>
                      <a:pPr algn="ctr"/>
                      <a:r>
                        <a:rPr lang="en-US" sz="1100" dirty="0">
                          <a:solidFill>
                            <a:schemeClr val="tx2"/>
                          </a:solidFill>
                        </a:rPr>
                        <a:t>13</a:t>
                      </a:r>
                    </a:p>
                  </a:txBody>
                  <a:tcPr anchor="ctr"/>
                </a:tc>
                <a:extLst>
                  <a:ext uri="{0D108BD9-81ED-4DB2-BD59-A6C34878D82A}">
                    <a16:rowId xmlns:a16="http://schemas.microsoft.com/office/drawing/2014/main" val="663316845"/>
                  </a:ext>
                </a:extLst>
              </a:tr>
            </a:tbl>
          </a:graphicData>
        </a:graphic>
      </p:graphicFrame>
      <p:sp>
        <p:nvSpPr>
          <p:cNvPr id="7" name="TextBox 6">
            <a:extLst>
              <a:ext uri="{FF2B5EF4-FFF2-40B4-BE49-F238E27FC236}">
                <a16:creationId xmlns:a16="http://schemas.microsoft.com/office/drawing/2014/main" id="{C5263D3F-2FBB-4B40-8CFF-7A5BDC7C4D49}"/>
              </a:ext>
            </a:extLst>
          </p:cNvPr>
          <p:cNvSpPr txBox="1"/>
          <p:nvPr/>
        </p:nvSpPr>
        <p:spPr>
          <a:xfrm>
            <a:off x="9259079" y="1834663"/>
            <a:ext cx="2932922"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Most top 10 activities were unchanged among Japanese travelers, but visiting art museums broke the top 10, while driving on scenic byways feel out of the top 10.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343223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7BE554-9FC1-BC4B-9052-81788EA67E31}"/>
              </a:ext>
            </a:extLst>
          </p:cNvPr>
          <p:cNvSpPr>
            <a:spLocks noGrp="1"/>
          </p:cNvSpPr>
          <p:nvPr>
            <p:ph type="body" sz="quarter" idx="10"/>
          </p:nvPr>
        </p:nvSpPr>
        <p:spPr/>
        <p:txBody>
          <a:bodyPr/>
          <a:lstStyle/>
          <a:p>
            <a:pPr>
              <a:lnSpc>
                <a:spcPct val="100000"/>
              </a:lnSpc>
            </a:pPr>
            <a:r>
              <a:rPr lang="en-US" sz="3600" dirty="0"/>
              <a:t>Awareness of U.S. Vaccination Policy and Confidence in Ability to Show Vax Status</a:t>
            </a:r>
          </a:p>
        </p:txBody>
      </p:sp>
      <p:sp>
        <p:nvSpPr>
          <p:cNvPr id="3" name="TextBox 2">
            <a:extLst>
              <a:ext uri="{FF2B5EF4-FFF2-40B4-BE49-F238E27FC236}">
                <a16:creationId xmlns:a16="http://schemas.microsoft.com/office/drawing/2014/main" id="{8A7A1929-CEF7-D247-98FE-D6007D748537}"/>
              </a:ext>
            </a:extLst>
          </p:cNvPr>
          <p:cNvSpPr txBox="1"/>
          <p:nvPr/>
        </p:nvSpPr>
        <p:spPr>
          <a:xfrm>
            <a:off x="0" y="6472858"/>
            <a:ext cx="5484194" cy="400110"/>
          </a:xfrm>
          <a:prstGeom prst="rect">
            <a:avLst/>
          </a:prstGeom>
          <a:noFill/>
        </p:spPr>
        <p:txBody>
          <a:bodyPr wrap="none" rtlCol="0">
            <a:spAutoFit/>
          </a:bodyPr>
          <a:lstStyle/>
          <a:p>
            <a:pPr>
              <a:defRPr/>
            </a:pPr>
            <a:r>
              <a:rPr lang="en-US" sz="1000" dirty="0">
                <a:latin typeface="News Gothic MT" panose="020B0503020103020203" pitchFamily="34" charset="0"/>
              </a:rPr>
              <a:t>Q: Were you aware of this policy in order to travel to the United States? </a:t>
            </a:r>
            <a:br>
              <a:rPr lang="en-US" sz="1000" dirty="0">
                <a:latin typeface="News Gothic MT" panose="020B0503020103020203" pitchFamily="34" charset="0"/>
              </a:rPr>
            </a:br>
            <a:r>
              <a:rPr lang="en-US" sz="1000" dirty="0">
                <a:latin typeface="News Gothic MT" panose="020B0503020103020203" pitchFamily="34" charset="0"/>
              </a:rPr>
              <a:t>Q. How confident are you that you will be able to show proof of your vaccination status? </a:t>
            </a:r>
          </a:p>
        </p:txBody>
      </p:sp>
      <p:sp>
        <p:nvSpPr>
          <p:cNvPr id="4" name="TextBox 3">
            <a:extLst>
              <a:ext uri="{FF2B5EF4-FFF2-40B4-BE49-F238E27FC236}">
                <a16:creationId xmlns:a16="http://schemas.microsoft.com/office/drawing/2014/main" id="{ECA96DAE-3364-4D4D-BE94-40561F040D4D}"/>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E35BF290-835E-EF47-8058-F5F18696F638}"/>
              </a:ext>
            </a:extLst>
          </p:cNvPr>
          <p:cNvSpPr txBox="1"/>
          <p:nvPr/>
        </p:nvSpPr>
        <p:spPr>
          <a:xfrm>
            <a:off x="1037716" y="1827825"/>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More than two-thirds of Japanese travelers said they were aware of the U.S. policy for international visitors to show proof of vaccinations. Although 56% feel fairly confident they will be able to show proof, overall confidence is lowest among this market.</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94EDC725-BCD0-AC48-8143-64FAB43D74DC}"/>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E0B342B0-D9C4-804B-8C71-818E77E556E9}"/>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190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4DF3E7-1BBB-CA41-A59A-6B12360E1AA0}"/>
              </a:ext>
            </a:extLst>
          </p:cNvPr>
          <p:cNvSpPr>
            <a:spLocks noGrp="1"/>
          </p:cNvSpPr>
          <p:nvPr>
            <p:ph type="body" sz="quarter" idx="10"/>
          </p:nvPr>
        </p:nvSpPr>
        <p:spPr/>
        <p:txBody>
          <a:bodyPr/>
          <a:lstStyle/>
          <a:p>
            <a:pPr lvl="0">
              <a:lnSpc>
                <a:spcPct val="100000"/>
              </a:lnSpc>
            </a:pPr>
            <a:r>
              <a:rPr lang="en-US" sz="3600" dirty="0">
                <a:solidFill>
                  <a:srgbClr val="00558C"/>
                </a:solidFill>
              </a:rPr>
              <a:t>Awareness of Own Country’s Travel Regulations and Impact on Travel Planning</a:t>
            </a:r>
          </a:p>
        </p:txBody>
      </p:sp>
      <p:sp>
        <p:nvSpPr>
          <p:cNvPr id="3" name="TextBox 2">
            <a:extLst>
              <a:ext uri="{FF2B5EF4-FFF2-40B4-BE49-F238E27FC236}">
                <a16:creationId xmlns:a16="http://schemas.microsoft.com/office/drawing/2014/main" id="{E888B9A0-EBB1-9444-AB54-AB0CFEACF900}"/>
              </a:ext>
            </a:extLst>
          </p:cNvPr>
          <p:cNvSpPr txBox="1"/>
          <p:nvPr/>
        </p:nvSpPr>
        <p:spPr>
          <a:xfrm>
            <a:off x="0" y="6472858"/>
            <a:ext cx="7962436" cy="400110"/>
          </a:xfrm>
          <a:prstGeom prst="rect">
            <a:avLst/>
          </a:prstGeom>
          <a:noFill/>
        </p:spPr>
        <p:txBody>
          <a:bodyPr wrap="none" rtlCol="0">
            <a:spAutoFit/>
          </a:bodyPr>
          <a:lstStyle/>
          <a:p>
            <a:pPr>
              <a:defRPr/>
            </a:pPr>
            <a:r>
              <a:rPr lang="en-US" sz="1000" dirty="0">
                <a:latin typeface="News Gothic MT" panose="020B0503020103020203" pitchFamily="34" charset="0"/>
              </a:rPr>
              <a:t>Q: Are you familiar with the current regulations regarding international travel for your country, related to Covid-19?</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Given what you know of those regulations what impact does that have on your likelihood to plan an international trip in 2022?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CCC4E9EB-78E3-A84E-92FC-C0ED5433653F}"/>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562A506-EA56-AF49-96C8-CBF5E4A261C6}"/>
              </a:ext>
            </a:extLst>
          </p:cNvPr>
          <p:cNvSpPr txBox="1"/>
          <p:nvPr/>
        </p:nvSpPr>
        <p:spPr>
          <a:xfrm>
            <a:off x="1037716" y="1827825"/>
            <a:ext cx="10386905"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Seven out of ten Japanese say there are aware of their own country’s travel regulations, and most feel those regulations are still stopping them from planning a trip, or making them less likely to plan a trip.</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BC87637C-F725-444D-8912-62F3DB59E4F6}"/>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B8EC81ED-3C75-CD44-A704-7D7A814549B7}"/>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629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5026C-6A95-A944-A8E8-0069D3A04E63}"/>
              </a:ext>
            </a:extLst>
          </p:cNvPr>
          <p:cNvSpPr>
            <a:spLocks noGrp="1"/>
          </p:cNvSpPr>
          <p:nvPr>
            <p:ph type="body" sz="quarter" idx="10"/>
          </p:nvPr>
        </p:nvSpPr>
        <p:spPr/>
        <p:txBody>
          <a:bodyPr/>
          <a:lstStyle/>
          <a:p>
            <a:r>
              <a:rPr lang="en-US" sz="3600" dirty="0"/>
              <a:t>Travel Credits and Available Vacation Time</a:t>
            </a:r>
          </a:p>
        </p:txBody>
      </p:sp>
      <p:sp>
        <p:nvSpPr>
          <p:cNvPr id="3" name="TextBox 2">
            <a:extLst>
              <a:ext uri="{FF2B5EF4-FFF2-40B4-BE49-F238E27FC236}">
                <a16:creationId xmlns:a16="http://schemas.microsoft.com/office/drawing/2014/main" id="{C54FAE86-C8E3-E64B-946B-7AD5513955AC}"/>
              </a:ext>
            </a:extLst>
          </p:cNvPr>
          <p:cNvSpPr txBox="1"/>
          <p:nvPr/>
        </p:nvSpPr>
        <p:spPr>
          <a:xfrm>
            <a:off x="0" y="6472858"/>
            <a:ext cx="7478329"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unused travel credits (either for air or hotel) from travel that was cancelled in 2020 due to the pandemic?</a:t>
            </a:r>
            <a:br>
              <a:rPr lang="en-US" sz="1000" dirty="0">
                <a:latin typeface="News Gothic MT" panose="020B0503020103020203" pitchFamily="34" charset="0"/>
              </a:rPr>
            </a:br>
            <a:r>
              <a:rPr lang="en-US" sz="1000" dirty="0">
                <a:latin typeface="News Gothic MT" panose="020B0503020103020203" pitchFamily="34" charset="0"/>
              </a:rPr>
              <a:t>Q. Which of these best describes your balance of vacation time available for travel?</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E6661CD4-848A-644E-872F-9FE550FB8594}"/>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5CDE852A-5B7B-FE40-9F7C-C877C5B26114}"/>
              </a:ext>
            </a:extLst>
          </p:cNvPr>
          <p:cNvSpPr txBox="1"/>
          <p:nvPr/>
        </p:nvSpPr>
        <p:spPr>
          <a:xfrm>
            <a:off x="1037716" y="1347332"/>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About one-third of Japanese travelers say they have unused travel credits to use for upcoming travel. Only 15% say they have more vacation days than pre-pandemic.</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A33DDE92-1279-9540-BD7E-251C0D7AFAD3}"/>
              </a:ext>
            </a:extLst>
          </p:cNvPr>
          <p:cNvGraphicFramePr/>
          <p:nvPr/>
        </p:nvGraphicFramePr>
        <p:xfrm>
          <a:off x="364435" y="2539720"/>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9133767-4801-5F48-BF20-34722D96E028}"/>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329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2589F5-BCD9-D34B-9F44-C2DB6ADDFD6B}"/>
              </a:ext>
            </a:extLst>
          </p:cNvPr>
          <p:cNvSpPr>
            <a:spLocks noGrp="1"/>
          </p:cNvSpPr>
          <p:nvPr>
            <p:ph type="body" sz="quarter" idx="10"/>
          </p:nvPr>
        </p:nvSpPr>
        <p:spPr/>
        <p:txBody>
          <a:bodyPr/>
          <a:lstStyle/>
          <a:p>
            <a:pPr>
              <a:lnSpc>
                <a:spcPct val="100000"/>
              </a:lnSpc>
            </a:pPr>
            <a:r>
              <a:rPr lang="en-US" sz="3200" dirty="0"/>
              <a:t>U.S. Vax Policy and Confidence to Show Proof</a:t>
            </a:r>
          </a:p>
        </p:txBody>
      </p:sp>
      <p:graphicFrame>
        <p:nvGraphicFramePr>
          <p:cNvPr id="4" name="Chart 3">
            <a:extLst>
              <a:ext uri="{FF2B5EF4-FFF2-40B4-BE49-F238E27FC236}">
                <a16:creationId xmlns:a16="http://schemas.microsoft.com/office/drawing/2014/main" id="{5B9E47EA-6AA7-7A40-A254-77C12EDA6A4D}"/>
              </a:ext>
            </a:extLst>
          </p:cNvPr>
          <p:cNvGraphicFramePr/>
          <p:nvPr>
            <p:extLst>
              <p:ext uri="{D42A27DB-BD31-4B8C-83A1-F6EECF244321}">
                <p14:modId xmlns:p14="http://schemas.microsoft.com/office/powerpoint/2010/main" val="2794658189"/>
              </p:ext>
            </p:extLst>
          </p:nvPr>
        </p:nvGraphicFramePr>
        <p:xfrm>
          <a:off x="942475" y="2142349"/>
          <a:ext cx="11215687" cy="38488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D55680F-19B6-6340-BA09-4948E1198E3B}"/>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6" name="TextBox 5">
            <a:extLst>
              <a:ext uri="{FF2B5EF4-FFF2-40B4-BE49-F238E27FC236}">
                <a16:creationId xmlns:a16="http://schemas.microsoft.com/office/drawing/2014/main" id="{BD5BB775-6482-4B46-85E6-E6C74FBE23B3}"/>
              </a:ext>
            </a:extLst>
          </p:cNvPr>
          <p:cNvSpPr txBox="1"/>
          <p:nvPr/>
        </p:nvSpPr>
        <p:spPr>
          <a:xfrm>
            <a:off x="1037716" y="1389716"/>
            <a:ext cx="11025206" cy="646331"/>
          </a:xfrm>
          <a:prstGeom prst="rect">
            <a:avLst/>
          </a:prstGeom>
          <a:noFill/>
        </p:spPr>
        <p:txBody>
          <a:bodyPr wrap="square" rtlCol="0">
            <a:spAutoFit/>
          </a:bodyPr>
          <a:lstStyle/>
          <a:p>
            <a:pPr marL="285750" lvl="0" indent="-285750">
              <a:buFont typeface="Wingdings" pitchFamily="2" charset="2"/>
              <a:buChar char="§"/>
              <a:defRPr/>
            </a:pPr>
            <a:r>
              <a:rPr lang="en-US" sz="1200" dirty="0">
                <a:latin typeface="News Gothic MT" panose="020B0503020103020203" pitchFamily="34" charset="0"/>
              </a:rPr>
              <a:t>The vast majority of International travelers say they are either fairly or very confident they will be able to show proof of their vaccination in order to travel to the U.S. </a:t>
            </a:r>
          </a:p>
          <a:p>
            <a:pPr marL="285750" lvl="0" indent="-285750">
              <a:buFont typeface="Wingdings" pitchFamily="2" charset="2"/>
              <a:buChar char="§"/>
              <a:defRPr/>
            </a:pPr>
            <a:r>
              <a:rPr lang="en-US" sz="1200" dirty="0">
                <a:latin typeface="News Gothic MT" panose="020B0503020103020203" pitchFamily="34" charset="0"/>
              </a:rPr>
              <a:t>Travelers from Asian countries – China, Japan, South Korea – were more likely to say they were only “fairly” confident vs. “very” confident. </a:t>
            </a:r>
          </a:p>
        </p:txBody>
      </p:sp>
      <p:graphicFrame>
        <p:nvGraphicFramePr>
          <p:cNvPr id="7" name="Table 5">
            <a:extLst>
              <a:ext uri="{FF2B5EF4-FFF2-40B4-BE49-F238E27FC236}">
                <a16:creationId xmlns:a16="http://schemas.microsoft.com/office/drawing/2014/main" id="{C1898E9F-9305-C641-B86F-8BDEBB4A9564}"/>
              </a:ext>
            </a:extLst>
          </p:cNvPr>
          <p:cNvGraphicFramePr>
            <a:graphicFrameLocks noGrp="1"/>
          </p:cNvGraphicFramePr>
          <p:nvPr>
            <p:extLst>
              <p:ext uri="{D42A27DB-BD31-4B8C-83A1-F6EECF244321}">
                <p14:modId xmlns:p14="http://schemas.microsoft.com/office/powerpoint/2010/main" val="2390764371"/>
              </p:ext>
            </p:extLst>
          </p:nvPr>
        </p:nvGraphicFramePr>
        <p:xfrm>
          <a:off x="176715" y="5991192"/>
          <a:ext cx="9509760" cy="45720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2066915333"/>
                    </a:ext>
                  </a:extLst>
                </a:gridCol>
                <a:gridCol w="914400">
                  <a:extLst>
                    <a:ext uri="{9D8B030D-6E8A-4147-A177-3AD203B41FA5}">
                      <a16:colId xmlns:a16="http://schemas.microsoft.com/office/drawing/2014/main" val="4083246039"/>
                    </a:ext>
                  </a:extLst>
                </a:gridCol>
                <a:gridCol w="914400">
                  <a:extLst>
                    <a:ext uri="{9D8B030D-6E8A-4147-A177-3AD203B41FA5}">
                      <a16:colId xmlns:a16="http://schemas.microsoft.com/office/drawing/2014/main" val="542333515"/>
                    </a:ext>
                  </a:extLst>
                </a:gridCol>
                <a:gridCol w="914400">
                  <a:extLst>
                    <a:ext uri="{9D8B030D-6E8A-4147-A177-3AD203B41FA5}">
                      <a16:colId xmlns:a16="http://schemas.microsoft.com/office/drawing/2014/main" val="2471462776"/>
                    </a:ext>
                  </a:extLst>
                </a:gridCol>
                <a:gridCol w="914400">
                  <a:extLst>
                    <a:ext uri="{9D8B030D-6E8A-4147-A177-3AD203B41FA5}">
                      <a16:colId xmlns:a16="http://schemas.microsoft.com/office/drawing/2014/main" val="1352815405"/>
                    </a:ext>
                  </a:extLst>
                </a:gridCol>
                <a:gridCol w="914400">
                  <a:extLst>
                    <a:ext uri="{9D8B030D-6E8A-4147-A177-3AD203B41FA5}">
                      <a16:colId xmlns:a16="http://schemas.microsoft.com/office/drawing/2014/main" val="1694868409"/>
                    </a:ext>
                  </a:extLst>
                </a:gridCol>
                <a:gridCol w="914400">
                  <a:extLst>
                    <a:ext uri="{9D8B030D-6E8A-4147-A177-3AD203B41FA5}">
                      <a16:colId xmlns:a16="http://schemas.microsoft.com/office/drawing/2014/main" val="84544781"/>
                    </a:ext>
                  </a:extLst>
                </a:gridCol>
                <a:gridCol w="914400">
                  <a:extLst>
                    <a:ext uri="{9D8B030D-6E8A-4147-A177-3AD203B41FA5}">
                      <a16:colId xmlns:a16="http://schemas.microsoft.com/office/drawing/2014/main" val="2808990852"/>
                    </a:ext>
                  </a:extLst>
                </a:gridCol>
                <a:gridCol w="914400">
                  <a:extLst>
                    <a:ext uri="{9D8B030D-6E8A-4147-A177-3AD203B41FA5}">
                      <a16:colId xmlns:a16="http://schemas.microsoft.com/office/drawing/2014/main" val="2120142080"/>
                    </a:ext>
                  </a:extLst>
                </a:gridCol>
                <a:gridCol w="914400">
                  <a:extLst>
                    <a:ext uri="{9D8B030D-6E8A-4147-A177-3AD203B41FA5}">
                      <a16:colId xmlns:a16="http://schemas.microsoft.com/office/drawing/2014/main" val="1926447031"/>
                    </a:ext>
                  </a:extLst>
                </a:gridCol>
              </a:tblGrid>
              <a:tr h="370840">
                <a:tc>
                  <a:txBody>
                    <a:bodyPr/>
                    <a:lstStyle/>
                    <a:p>
                      <a:r>
                        <a:rPr lang="en-US" sz="1200" b="0" dirty="0">
                          <a:solidFill>
                            <a:schemeClr val="tx1"/>
                          </a:solidFill>
                          <a:latin typeface="News Gothic MT" panose="020B0503020103020203" pitchFamily="34" charset="0"/>
                        </a:rPr>
                        <a:t>Aware of U.S. Policy?</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93%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bl>
          </a:graphicData>
        </a:graphic>
      </p:graphicFrame>
      <p:sp>
        <p:nvSpPr>
          <p:cNvPr id="8" name="TextBox 7">
            <a:extLst>
              <a:ext uri="{FF2B5EF4-FFF2-40B4-BE49-F238E27FC236}">
                <a16:creationId xmlns:a16="http://schemas.microsoft.com/office/drawing/2014/main" id="{9B48996D-27F2-1841-B235-E4D7BE98E36B}"/>
              </a:ext>
            </a:extLst>
          </p:cNvPr>
          <p:cNvSpPr txBox="1"/>
          <p:nvPr/>
        </p:nvSpPr>
        <p:spPr>
          <a:xfrm>
            <a:off x="0" y="6472858"/>
            <a:ext cx="5484194" cy="400110"/>
          </a:xfrm>
          <a:prstGeom prst="rect">
            <a:avLst/>
          </a:prstGeom>
          <a:noFill/>
        </p:spPr>
        <p:txBody>
          <a:bodyPr wrap="none" rtlCol="0">
            <a:spAutoFit/>
          </a:bodyPr>
          <a:lstStyle/>
          <a:p>
            <a:pPr>
              <a:defRPr/>
            </a:pPr>
            <a:r>
              <a:rPr lang="en-US" sz="1000" dirty="0">
                <a:latin typeface="News Gothic MT" panose="020B0503020103020203" pitchFamily="34" charset="0"/>
              </a:rPr>
              <a:t>Q: Were you aware of this policy in order to travel to the United States? </a:t>
            </a:r>
            <a:br>
              <a:rPr lang="en-US" sz="1000" dirty="0">
                <a:latin typeface="News Gothic MT" panose="020B0503020103020203" pitchFamily="34" charset="0"/>
              </a:rPr>
            </a:br>
            <a:r>
              <a:rPr lang="en-US" sz="1000" dirty="0">
                <a:latin typeface="News Gothic MT" panose="020B0503020103020203" pitchFamily="34" charset="0"/>
              </a:rPr>
              <a:t>Q. How confident are you that you will be able to show proof of your vaccination status? </a:t>
            </a:r>
          </a:p>
        </p:txBody>
      </p:sp>
    </p:spTree>
    <p:extLst>
      <p:ext uri="{BB962C8B-B14F-4D97-AF65-F5344CB8AC3E}">
        <p14:creationId xmlns:p14="http://schemas.microsoft.com/office/powerpoint/2010/main" val="71070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756B2-05A0-034C-89C2-A614586570A2}"/>
              </a:ext>
            </a:extLst>
          </p:cNvPr>
          <p:cNvSpPr>
            <a:spLocks noGrp="1"/>
          </p:cNvSpPr>
          <p:nvPr>
            <p:ph type="body" sz="quarter" idx="10"/>
          </p:nvPr>
        </p:nvSpPr>
        <p:spPr/>
        <p:txBody>
          <a:bodyPr/>
          <a:lstStyle/>
          <a:p>
            <a:r>
              <a:rPr lang="en-US" dirty="0"/>
              <a:t>Importance of Safety Protocols and Infection/Vaccination Rates</a:t>
            </a:r>
          </a:p>
        </p:txBody>
      </p:sp>
      <p:sp>
        <p:nvSpPr>
          <p:cNvPr id="4" name="TextBox 3">
            <a:extLst>
              <a:ext uri="{FF2B5EF4-FFF2-40B4-BE49-F238E27FC236}">
                <a16:creationId xmlns:a16="http://schemas.microsoft.com/office/drawing/2014/main" id="{6D79146A-DE61-814F-9575-EE10BFD3E170}"/>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1D395479-81A8-6141-A23E-CCA57ED9F4E6}"/>
              </a:ext>
            </a:extLst>
          </p:cNvPr>
          <p:cNvSpPr txBox="1"/>
          <p:nvPr/>
        </p:nvSpPr>
        <p:spPr>
          <a:xfrm>
            <a:off x="1037716" y="1827825"/>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Nearly nine out of ten Japanese travelers say they would want to know there are some safety protocols in place when selecting a destination. High infection rates or “surges” in new cases in a destination would cause eight out of ten to avoid that destination.</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E99FD0D0-8D62-7147-A3E6-4B470B6E5045}"/>
              </a:ext>
            </a:extLst>
          </p:cNvPr>
          <p:cNvGraphicFramePr/>
          <p:nvPr/>
        </p:nvGraphicFramePr>
        <p:xfrm>
          <a:off x="330161" y="2530929"/>
          <a:ext cx="5765840" cy="36086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A8F02F0-A21C-7740-B69C-51152DBBE37F}"/>
              </a:ext>
            </a:extLst>
          </p:cNvPr>
          <p:cNvGraphicFramePr/>
          <p:nvPr/>
        </p:nvGraphicFramePr>
        <p:xfrm>
          <a:off x="6208447" y="2530929"/>
          <a:ext cx="5765840" cy="36086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0572AF1-082A-064B-AA06-D21B40A967F1}"/>
              </a:ext>
            </a:extLst>
          </p:cNvPr>
          <p:cNvSpPr txBox="1"/>
          <p:nvPr/>
        </p:nvSpPr>
        <p:spPr>
          <a:xfrm>
            <a:off x="0" y="6472858"/>
            <a:ext cx="8299067" cy="400110"/>
          </a:xfrm>
          <a:prstGeom prst="rect">
            <a:avLst/>
          </a:prstGeom>
          <a:noFill/>
        </p:spPr>
        <p:txBody>
          <a:bodyPr wrap="none" rtlCol="0">
            <a:spAutoFit/>
          </a:bodyPr>
          <a:lstStyle/>
          <a:p>
            <a:pPr>
              <a:defRPr/>
            </a:pPr>
            <a:r>
              <a:rPr lang="en-US" sz="1000" dirty="0">
                <a:latin typeface="News Gothic MT" panose="020B0503020103020203" pitchFamily="34" charset="0"/>
              </a:rPr>
              <a:t>Q: Does the presence or absence of safety protocols matter to you when selecting a destination to visit?</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Does the amount of COVID-19 infection or the rate of vaccination in a destination matter to you when selecting a destination to visit?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89274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4F5C-4D56-2C42-A6FE-3C1526018B43}"/>
              </a:ext>
            </a:extLst>
          </p:cNvPr>
          <p:cNvSpPr>
            <a:spLocks noGrp="1"/>
          </p:cNvSpPr>
          <p:nvPr>
            <p:ph type="body" sz="quarter" idx="10"/>
          </p:nvPr>
        </p:nvSpPr>
        <p:spPr/>
        <p:txBody>
          <a:bodyPr/>
          <a:lstStyle/>
          <a:p>
            <a:r>
              <a:rPr lang="en-US" dirty="0"/>
              <a:t>Perceptions of U.S. States on Safety Protocols</a:t>
            </a:r>
          </a:p>
        </p:txBody>
      </p:sp>
      <p:sp>
        <p:nvSpPr>
          <p:cNvPr id="3" name="TextBox 2">
            <a:extLst>
              <a:ext uri="{FF2B5EF4-FFF2-40B4-BE49-F238E27FC236}">
                <a16:creationId xmlns:a16="http://schemas.microsoft.com/office/drawing/2014/main" id="{00BEC39E-6DD5-BA47-8CE6-F78E13593D2E}"/>
              </a:ext>
            </a:extLst>
          </p:cNvPr>
          <p:cNvSpPr txBox="1"/>
          <p:nvPr/>
        </p:nvSpPr>
        <p:spPr>
          <a:xfrm>
            <a:off x="0" y="6472858"/>
            <a:ext cx="6492483"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an idea of which parts of the United States would be more likely to have safety protocols </a:t>
            </a:r>
            <a:br>
              <a:rPr lang="en-US" sz="1000" dirty="0">
                <a:latin typeface="News Gothic MT" panose="020B0503020103020203" pitchFamily="34" charset="0"/>
              </a:rPr>
            </a:br>
            <a:r>
              <a:rPr lang="en-US" sz="1000" dirty="0">
                <a:latin typeface="News Gothic MT" panose="020B0503020103020203" pitchFamily="34" charset="0"/>
              </a:rPr>
              <a:t>and which would be least likely to have safety protocols?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9D32059F-6DB8-5849-A9E1-C99728ACDFF1}"/>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2D17DAB-1E70-5341-9560-4E7667489D48}"/>
              </a:ext>
            </a:extLst>
          </p:cNvPr>
          <p:cNvSpPr txBox="1"/>
          <p:nvPr/>
        </p:nvSpPr>
        <p:spPr>
          <a:xfrm>
            <a:off x="1037716" y="1827825"/>
            <a:ext cx="1038690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66% of Japanese travelers say they have an idea about which parts of the U.S. would have more or less safety protocols.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a:latin typeface="News Gothic MT" panose="020B0503020103020203" pitchFamily="34" charset="0"/>
              </a:rPr>
              <a:t>Among key states, Hawaii, New York and California get the nod for safety above the other states.</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C12376FE-39E2-994E-AC77-5445589D8500}"/>
              </a:ext>
            </a:extLst>
          </p:cNvPr>
          <p:cNvGraphicFramePr/>
          <p:nvPr/>
        </p:nvGraphicFramePr>
        <p:xfrm>
          <a:off x="1616529" y="2645229"/>
          <a:ext cx="9095014" cy="3493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57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19F2DF-D296-CE4C-A04A-564503B0F620}"/>
              </a:ext>
            </a:extLst>
          </p:cNvPr>
          <p:cNvSpPr>
            <a:spLocks noGrp="1"/>
          </p:cNvSpPr>
          <p:nvPr>
            <p:ph type="body" sz="quarter" idx="10"/>
          </p:nvPr>
        </p:nvSpPr>
        <p:spPr>
          <a:xfrm>
            <a:off x="679316" y="274997"/>
            <a:ext cx="3580083" cy="1799548"/>
          </a:xfrm>
        </p:spPr>
        <p:txBody>
          <a:bodyPr/>
          <a:lstStyle/>
          <a:p>
            <a:r>
              <a:rPr lang="en-US" dirty="0"/>
              <a:t>Barriers </a:t>
            </a:r>
            <a:br>
              <a:rPr lang="en-US" dirty="0"/>
            </a:br>
            <a:r>
              <a:rPr lang="en-US" dirty="0"/>
              <a:t>to Visitation</a:t>
            </a:r>
          </a:p>
        </p:txBody>
      </p:sp>
      <p:graphicFrame>
        <p:nvGraphicFramePr>
          <p:cNvPr id="3" name="Chart 2">
            <a:extLst>
              <a:ext uri="{FF2B5EF4-FFF2-40B4-BE49-F238E27FC236}">
                <a16:creationId xmlns:a16="http://schemas.microsoft.com/office/drawing/2014/main" id="{80231C85-2A22-8745-BE30-193AC4013F15}"/>
              </a:ext>
            </a:extLst>
          </p:cNvPr>
          <p:cNvGraphicFramePr/>
          <p:nvPr>
            <p:extLst>
              <p:ext uri="{D42A27DB-BD31-4B8C-83A1-F6EECF244321}">
                <p14:modId xmlns:p14="http://schemas.microsoft.com/office/powerpoint/2010/main" val="3756297857"/>
              </p:ext>
            </p:extLst>
          </p:nvPr>
        </p:nvGraphicFramePr>
        <p:xfrm>
          <a:off x="3104150" y="973455"/>
          <a:ext cx="8631989"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7953A229-BDB6-6447-88EF-F4335EB7A811}"/>
              </a:ext>
            </a:extLst>
          </p:cNvPr>
          <p:cNvGraphicFramePr>
            <a:graphicFrameLocks noGrp="1"/>
          </p:cNvGraphicFramePr>
          <p:nvPr>
            <p:extLst>
              <p:ext uri="{D42A27DB-BD31-4B8C-83A1-F6EECF244321}">
                <p14:modId xmlns:p14="http://schemas.microsoft.com/office/powerpoint/2010/main" val="1437352387"/>
              </p:ext>
            </p:extLst>
          </p:nvPr>
        </p:nvGraphicFramePr>
        <p:xfrm>
          <a:off x="11124531" y="2074545"/>
          <a:ext cx="838200" cy="4145780"/>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232832778"/>
                    </a:ext>
                  </a:extLst>
                </a:gridCol>
              </a:tblGrid>
              <a:tr h="207289">
                <a:tc>
                  <a:txBody>
                    <a:bodyPr/>
                    <a:lstStyle/>
                    <a:p>
                      <a:pPr algn="ctr" fontAlgn="b"/>
                      <a:r>
                        <a:rPr lang="en-US" sz="1100" u="none" strike="noStrike" dirty="0">
                          <a:effectLst/>
                          <a:latin typeface="News Gothic MT" panose="020B0503020103020203" pitchFamily="34" charset="0"/>
                        </a:rPr>
                        <a:t>102</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498443740"/>
                  </a:ext>
                </a:extLst>
              </a:tr>
              <a:tr h="207289">
                <a:tc>
                  <a:txBody>
                    <a:bodyPr/>
                    <a:lstStyle/>
                    <a:p>
                      <a:pPr algn="ctr" fontAlgn="b"/>
                      <a:r>
                        <a:rPr lang="en-US" sz="1100" u="none" strike="noStrike" dirty="0">
                          <a:effectLst/>
                          <a:latin typeface="News Gothic MT" panose="020B0503020103020203" pitchFamily="34" charset="0"/>
                        </a:rPr>
                        <a:t>102</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342126953"/>
                  </a:ext>
                </a:extLst>
              </a:tr>
              <a:tr h="207289">
                <a:tc>
                  <a:txBody>
                    <a:bodyPr/>
                    <a:lstStyle/>
                    <a:p>
                      <a:pPr algn="ctr" fontAlgn="b"/>
                      <a:r>
                        <a:rPr lang="en-US" sz="1100" u="none" strike="noStrike" dirty="0">
                          <a:effectLst/>
                          <a:latin typeface="News Gothic MT" panose="020B0503020103020203" pitchFamily="34" charset="0"/>
                        </a:rPr>
                        <a:t>104</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158011629"/>
                  </a:ext>
                </a:extLst>
              </a:tr>
              <a:tr h="207289">
                <a:tc>
                  <a:txBody>
                    <a:bodyPr/>
                    <a:lstStyle/>
                    <a:p>
                      <a:pPr algn="ctr" fontAlgn="b"/>
                      <a:r>
                        <a:rPr lang="en-US" sz="1100" u="none" strike="noStrike" dirty="0">
                          <a:effectLst/>
                          <a:latin typeface="News Gothic MT" panose="020B0503020103020203" pitchFamily="34" charset="0"/>
                        </a:rPr>
                        <a:t>104</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535284164"/>
                  </a:ext>
                </a:extLst>
              </a:tr>
              <a:tr h="207289">
                <a:tc>
                  <a:txBody>
                    <a:bodyPr/>
                    <a:lstStyle/>
                    <a:p>
                      <a:pPr algn="ctr" fontAlgn="b"/>
                      <a:r>
                        <a:rPr lang="en-US" sz="1100" u="none" strike="noStrike" dirty="0">
                          <a:effectLst/>
                          <a:latin typeface="News Gothic MT" panose="020B0503020103020203" pitchFamily="34" charset="0"/>
                        </a:rPr>
                        <a:t>102</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243790046"/>
                  </a:ext>
                </a:extLst>
              </a:tr>
              <a:tr h="207289">
                <a:tc>
                  <a:txBody>
                    <a:bodyPr/>
                    <a:lstStyle/>
                    <a:p>
                      <a:pPr algn="ctr" fontAlgn="b"/>
                      <a:r>
                        <a:rPr lang="en-US" sz="1100" u="none" strike="noStrike" dirty="0">
                          <a:effectLst/>
                          <a:latin typeface="News Gothic MT" panose="020B0503020103020203" pitchFamily="34" charset="0"/>
                        </a:rPr>
                        <a:t>105</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718115216"/>
                  </a:ext>
                </a:extLst>
              </a:tr>
              <a:tr h="207289">
                <a:tc>
                  <a:txBody>
                    <a:bodyPr/>
                    <a:lstStyle/>
                    <a:p>
                      <a:pPr algn="ctr" fontAlgn="b"/>
                      <a:r>
                        <a:rPr lang="en-US" sz="1100" u="none" strike="noStrike">
                          <a:effectLst/>
                          <a:latin typeface="News Gothic MT" panose="020B0503020103020203" pitchFamily="34" charset="0"/>
                        </a:rPr>
                        <a:t>103</a:t>
                      </a:r>
                      <a:endParaRPr lang="en-US" sz="1100" b="0" i="0" u="none" strike="noStrike">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919884646"/>
                  </a:ext>
                </a:extLst>
              </a:tr>
              <a:tr h="207289">
                <a:tc>
                  <a:txBody>
                    <a:bodyPr/>
                    <a:lstStyle/>
                    <a:p>
                      <a:pPr algn="ctr" fontAlgn="b"/>
                      <a:r>
                        <a:rPr lang="en-US" sz="1100" u="none" strike="noStrike" dirty="0">
                          <a:effectLst/>
                          <a:latin typeface="News Gothic MT" panose="020B0503020103020203" pitchFamily="34" charset="0"/>
                        </a:rPr>
                        <a:t>100</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4243211164"/>
                  </a:ext>
                </a:extLst>
              </a:tr>
              <a:tr h="207289">
                <a:tc>
                  <a:txBody>
                    <a:bodyPr/>
                    <a:lstStyle/>
                    <a:p>
                      <a:pPr algn="ctr" fontAlgn="b"/>
                      <a:r>
                        <a:rPr lang="en-US" sz="1100" u="none" strike="noStrike" dirty="0">
                          <a:effectLst/>
                          <a:latin typeface="News Gothic MT" panose="020B0503020103020203" pitchFamily="34" charset="0"/>
                        </a:rPr>
                        <a:t>99</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240467174"/>
                  </a:ext>
                </a:extLst>
              </a:tr>
              <a:tr h="207289">
                <a:tc>
                  <a:txBody>
                    <a:bodyPr/>
                    <a:lstStyle/>
                    <a:p>
                      <a:pPr algn="ctr" fontAlgn="b"/>
                      <a:r>
                        <a:rPr lang="en-US" sz="1100" u="none" strike="noStrike" dirty="0">
                          <a:effectLst/>
                          <a:latin typeface="News Gothic MT" panose="020B0503020103020203" pitchFamily="34" charset="0"/>
                        </a:rPr>
                        <a:t>101</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28497609"/>
                  </a:ext>
                </a:extLst>
              </a:tr>
              <a:tr h="207289">
                <a:tc>
                  <a:txBody>
                    <a:bodyPr/>
                    <a:lstStyle/>
                    <a:p>
                      <a:pPr algn="ctr" fontAlgn="b"/>
                      <a:r>
                        <a:rPr lang="en-US" sz="1100" u="none" strike="noStrike" dirty="0">
                          <a:effectLst/>
                          <a:latin typeface="News Gothic MT" panose="020B0503020103020203" pitchFamily="34" charset="0"/>
                        </a:rPr>
                        <a:t>101</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830456952"/>
                  </a:ext>
                </a:extLst>
              </a:tr>
              <a:tr h="207289">
                <a:tc>
                  <a:txBody>
                    <a:bodyPr/>
                    <a:lstStyle/>
                    <a:p>
                      <a:pPr algn="ctr" fontAlgn="b"/>
                      <a:r>
                        <a:rPr lang="en-US" sz="1100" u="none" strike="noStrike" dirty="0">
                          <a:effectLst/>
                          <a:latin typeface="News Gothic MT" panose="020B0503020103020203" pitchFamily="34" charset="0"/>
                        </a:rPr>
                        <a:t>99</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07940359"/>
                  </a:ext>
                </a:extLst>
              </a:tr>
              <a:tr h="207289">
                <a:tc>
                  <a:txBody>
                    <a:bodyPr/>
                    <a:lstStyle/>
                    <a:p>
                      <a:pPr algn="ctr" fontAlgn="b"/>
                      <a:r>
                        <a:rPr lang="en-US" sz="1100" u="none" strike="noStrike" dirty="0">
                          <a:effectLst/>
                          <a:latin typeface="News Gothic MT" panose="020B0503020103020203" pitchFamily="34" charset="0"/>
                        </a:rPr>
                        <a:t>100</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493652327"/>
                  </a:ext>
                </a:extLst>
              </a:tr>
              <a:tr h="207289">
                <a:tc>
                  <a:txBody>
                    <a:bodyPr/>
                    <a:lstStyle/>
                    <a:p>
                      <a:pPr algn="ctr" fontAlgn="b"/>
                      <a:r>
                        <a:rPr lang="en-US" sz="1100" u="none" strike="noStrike" dirty="0">
                          <a:effectLst/>
                          <a:latin typeface="News Gothic MT" panose="020B0503020103020203" pitchFamily="34" charset="0"/>
                        </a:rPr>
                        <a:t>100</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364079395"/>
                  </a:ext>
                </a:extLst>
              </a:tr>
              <a:tr h="207289">
                <a:tc>
                  <a:txBody>
                    <a:bodyPr/>
                    <a:lstStyle/>
                    <a:p>
                      <a:pPr algn="ctr" fontAlgn="b"/>
                      <a:r>
                        <a:rPr lang="en-US" sz="1100" u="none" strike="noStrike" dirty="0">
                          <a:effectLst/>
                          <a:latin typeface="News Gothic MT" panose="020B0503020103020203" pitchFamily="34" charset="0"/>
                        </a:rPr>
                        <a:t>100</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94411322"/>
                  </a:ext>
                </a:extLst>
              </a:tr>
              <a:tr h="207289">
                <a:tc>
                  <a:txBody>
                    <a:bodyPr/>
                    <a:lstStyle/>
                    <a:p>
                      <a:pPr algn="ctr" fontAlgn="b"/>
                      <a:r>
                        <a:rPr lang="en-US" sz="1100" u="none" strike="noStrike" dirty="0">
                          <a:effectLst/>
                          <a:latin typeface="News Gothic MT" panose="020B0503020103020203" pitchFamily="34" charset="0"/>
                        </a:rPr>
                        <a:t>100</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753095380"/>
                  </a:ext>
                </a:extLst>
              </a:tr>
              <a:tr h="207289">
                <a:tc>
                  <a:txBody>
                    <a:bodyPr/>
                    <a:lstStyle/>
                    <a:p>
                      <a:pPr algn="ctr" fontAlgn="b"/>
                      <a:r>
                        <a:rPr lang="en-US" sz="1100" u="none" strike="noStrike" dirty="0">
                          <a:effectLst/>
                          <a:latin typeface="News Gothic MT" panose="020B0503020103020203" pitchFamily="34" charset="0"/>
                        </a:rPr>
                        <a:t>98</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372095676"/>
                  </a:ext>
                </a:extLst>
              </a:tr>
              <a:tr h="207289">
                <a:tc>
                  <a:txBody>
                    <a:bodyPr/>
                    <a:lstStyle/>
                    <a:p>
                      <a:pPr algn="ctr" fontAlgn="b"/>
                      <a:r>
                        <a:rPr lang="en-US" sz="1100" u="none" strike="noStrike" dirty="0">
                          <a:effectLst/>
                          <a:latin typeface="News Gothic MT" panose="020B0503020103020203" pitchFamily="34" charset="0"/>
                        </a:rPr>
                        <a:t>99</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575248775"/>
                  </a:ext>
                </a:extLst>
              </a:tr>
              <a:tr h="207289">
                <a:tc>
                  <a:txBody>
                    <a:bodyPr/>
                    <a:lstStyle/>
                    <a:p>
                      <a:pPr algn="ctr" fontAlgn="b"/>
                      <a:r>
                        <a:rPr lang="en-US" sz="1100" u="none" strike="noStrike" dirty="0">
                          <a:effectLst/>
                          <a:latin typeface="News Gothic MT" panose="020B0503020103020203" pitchFamily="34" charset="0"/>
                        </a:rPr>
                        <a:t>98</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505998794"/>
                  </a:ext>
                </a:extLst>
              </a:tr>
              <a:tr h="207289">
                <a:tc>
                  <a:txBody>
                    <a:bodyPr/>
                    <a:lstStyle/>
                    <a:p>
                      <a:pPr algn="ctr" fontAlgn="b"/>
                      <a:r>
                        <a:rPr lang="en-US" sz="1100" u="none" strike="noStrike" dirty="0">
                          <a:effectLst/>
                          <a:latin typeface="News Gothic MT" panose="020B0503020103020203" pitchFamily="34" charset="0"/>
                        </a:rPr>
                        <a:t>96</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860168478"/>
                  </a:ext>
                </a:extLst>
              </a:tr>
            </a:tbl>
          </a:graphicData>
        </a:graphic>
      </p:graphicFrame>
      <p:sp>
        <p:nvSpPr>
          <p:cNvPr id="5" name="TextBox 4">
            <a:extLst>
              <a:ext uri="{FF2B5EF4-FFF2-40B4-BE49-F238E27FC236}">
                <a16:creationId xmlns:a16="http://schemas.microsoft.com/office/drawing/2014/main" id="{D6E2542D-05D6-F741-9EAD-22FD4740522A}"/>
              </a:ext>
            </a:extLst>
          </p:cNvPr>
          <p:cNvSpPr txBox="1"/>
          <p:nvPr/>
        </p:nvSpPr>
        <p:spPr>
          <a:xfrm>
            <a:off x="11000052" y="1527064"/>
            <a:ext cx="108715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Competitive </a:t>
            </a:r>
            <a:b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br>
            <a:r>
              <a:rPr kumimoji="0" lang="en-US" sz="1200" b="0" i="0" u="sng"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Index</a:t>
            </a:r>
          </a:p>
        </p:txBody>
      </p:sp>
      <p:sp>
        <p:nvSpPr>
          <p:cNvPr id="7" name="TextBox 6">
            <a:extLst>
              <a:ext uri="{FF2B5EF4-FFF2-40B4-BE49-F238E27FC236}">
                <a16:creationId xmlns:a16="http://schemas.microsoft.com/office/drawing/2014/main" id="{91CCB5D4-ACA7-AA48-90EB-BED923CCD997}"/>
              </a:ext>
            </a:extLst>
          </p:cNvPr>
          <p:cNvSpPr txBox="1"/>
          <p:nvPr/>
        </p:nvSpPr>
        <p:spPr>
          <a:xfrm>
            <a:off x="1040043" y="3038270"/>
            <a:ext cx="2405684" cy="1384995"/>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Barriers at the top are the items most likely to be cited as a reason for not considering travel to California, among those who are not likely to visit. </a:t>
            </a:r>
          </a:p>
          <a:p>
            <a:endParaRPr lang="en-US" sz="1200" b="1" dirty="0">
              <a:solidFill>
                <a:schemeClr val="tx2"/>
              </a:solidFill>
              <a:latin typeface="News Gothic MT" panose="020B0503020103020203" pitchFamily="34" charset="0"/>
            </a:endParaRPr>
          </a:p>
        </p:txBody>
      </p:sp>
      <p:sp>
        <p:nvSpPr>
          <p:cNvPr id="9" name="TextBox 8">
            <a:extLst>
              <a:ext uri="{FF2B5EF4-FFF2-40B4-BE49-F238E27FC236}">
                <a16:creationId xmlns:a16="http://schemas.microsoft.com/office/drawing/2014/main" id="{095C92EE-B1FE-BB4C-9118-B15A427CA3FF}"/>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10" name="TextBox 9">
            <a:extLst>
              <a:ext uri="{FF2B5EF4-FFF2-40B4-BE49-F238E27FC236}">
                <a16:creationId xmlns:a16="http://schemas.microsoft.com/office/drawing/2014/main" id="{56BFECA1-D66B-7D4C-BF33-C6A66CA2E4F3}"/>
              </a:ext>
            </a:extLst>
          </p:cNvPr>
          <p:cNvSpPr txBox="1"/>
          <p:nvPr/>
        </p:nvSpPr>
        <p:spPr>
          <a:xfrm>
            <a:off x="0" y="6626747"/>
            <a:ext cx="8133958" cy="400110"/>
          </a:xfrm>
          <a:prstGeom prst="rect">
            <a:avLst/>
          </a:prstGeom>
          <a:noFill/>
        </p:spPr>
        <p:txBody>
          <a:bodyPr wrap="none" rtlCol="0">
            <a:spAutoFit/>
          </a:bodyPr>
          <a:lstStyle/>
          <a:p>
            <a:pPr>
              <a:defRPr/>
            </a:pPr>
            <a:r>
              <a:rPr lang="en-US" sz="1000" dirty="0">
                <a:latin typeface="News Gothic MT" panose="020B0503020103020203" pitchFamily="34" charset="0"/>
              </a:rPr>
              <a:t>Q: Earlier you mentioned that you are </a:t>
            </a:r>
            <a:r>
              <a:rPr lang="en-US" sz="1000" b="1" u="sng" dirty="0">
                <a:latin typeface="News Gothic MT" panose="020B0503020103020203" pitchFamily="34" charset="0"/>
              </a:rPr>
              <a:t>not</a:t>
            </a:r>
            <a:r>
              <a:rPr lang="en-US" sz="1000" dirty="0">
                <a:latin typeface="News Gothic MT" panose="020B0503020103020203" pitchFamily="34" charset="0"/>
              </a:rPr>
              <a:t> likely to visit DESTINATION. To what degree are each of these an influence for not visiting?</a:t>
            </a:r>
          </a:p>
          <a:p>
            <a:pPr lvl="0">
              <a:defRPr/>
            </a:pPr>
            <a:endParaRPr kumimoji="0" lang="en-US" sz="1000" b="0" i="0" u="none" strike="noStrike" kern="1200" cap="none" spc="0" normalizeH="0" baseline="0" noProof="0" dirty="0">
              <a:ln>
                <a:noFill/>
              </a:ln>
              <a:effectLst/>
              <a:uLnTx/>
              <a:uFillTx/>
              <a:latin typeface="News Gothic MT" panose="020B0503020103020203" pitchFamily="34" charset="0"/>
            </a:endParaRPr>
          </a:p>
        </p:txBody>
      </p:sp>
    </p:spTree>
    <p:extLst>
      <p:ext uri="{BB962C8B-B14F-4D97-AF65-F5344CB8AC3E}">
        <p14:creationId xmlns:p14="http://schemas.microsoft.com/office/powerpoint/2010/main" val="154397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F9B7-66A7-C043-A7C8-DDE54F733827}"/>
              </a:ext>
            </a:extLst>
          </p:cNvPr>
          <p:cNvSpPr>
            <a:spLocks noGrp="1"/>
          </p:cNvSpPr>
          <p:nvPr>
            <p:ph type="title"/>
          </p:nvPr>
        </p:nvSpPr>
        <p:spPr/>
        <p:txBody>
          <a:bodyPr/>
          <a:lstStyle/>
          <a:p>
            <a:r>
              <a:rPr lang="en-US" dirty="0"/>
              <a:t>Mexico</a:t>
            </a:r>
          </a:p>
        </p:txBody>
      </p:sp>
    </p:spTree>
    <p:extLst>
      <p:ext uri="{BB962C8B-B14F-4D97-AF65-F5344CB8AC3E}">
        <p14:creationId xmlns:p14="http://schemas.microsoft.com/office/powerpoint/2010/main" val="43578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0D3A14-9875-8147-A73A-A79729A326E2}"/>
              </a:ext>
            </a:extLst>
          </p:cNvPr>
          <p:cNvSpPr>
            <a:spLocks noGrp="1"/>
          </p:cNvSpPr>
          <p:nvPr>
            <p:ph type="body" sz="quarter" idx="10"/>
          </p:nvPr>
        </p:nvSpPr>
        <p:spPr/>
        <p:txBody>
          <a:bodyPr/>
          <a:lstStyle/>
          <a:p>
            <a:r>
              <a:rPr lang="en-US" dirty="0"/>
              <a:t>Likelihood to Visit (Trend)</a:t>
            </a:r>
          </a:p>
        </p:txBody>
      </p:sp>
      <p:sp>
        <p:nvSpPr>
          <p:cNvPr id="4" name="TextBox 3">
            <a:extLst>
              <a:ext uri="{FF2B5EF4-FFF2-40B4-BE49-F238E27FC236}">
                <a16:creationId xmlns:a16="http://schemas.microsoft.com/office/drawing/2014/main" id="{6919CCF1-9B61-3C40-B482-712E844ED371}"/>
              </a:ext>
            </a:extLst>
          </p:cNvPr>
          <p:cNvSpPr txBox="1"/>
          <p:nvPr/>
        </p:nvSpPr>
        <p:spPr>
          <a:xfrm>
            <a:off x="0" y="6472858"/>
            <a:ext cx="4926349"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*vs. Pre-Pandemic Baseline from 2019; </a:t>
            </a:r>
            <a:b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b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Q: How likely are you to visit each of the following places in the next two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endParaRPr>
          </a:p>
        </p:txBody>
      </p:sp>
      <p:sp>
        <p:nvSpPr>
          <p:cNvPr id="5" name="TextBox 4">
            <a:extLst>
              <a:ext uri="{FF2B5EF4-FFF2-40B4-BE49-F238E27FC236}">
                <a16:creationId xmlns:a16="http://schemas.microsoft.com/office/drawing/2014/main" id="{E90CB7F3-C941-CE48-B717-2A17832CA62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(Jan 2022)</a:t>
            </a:r>
          </a:p>
        </p:txBody>
      </p:sp>
      <p:graphicFrame>
        <p:nvGraphicFramePr>
          <p:cNvPr id="2" name="Chart 1">
            <a:extLst>
              <a:ext uri="{FF2B5EF4-FFF2-40B4-BE49-F238E27FC236}">
                <a16:creationId xmlns:a16="http://schemas.microsoft.com/office/drawing/2014/main" id="{5F7AF4D2-8A6F-954F-A770-12CA222CE053}"/>
              </a:ext>
            </a:extLst>
          </p:cNvPr>
          <p:cNvGraphicFramePr/>
          <p:nvPr/>
        </p:nvGraphicFramePr>
        <p:xfrm>
          <a:off x="2032000" y="2289490"/>
          <a:ext cx="8128000" cy="341281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22D5805-5A59-C045-81FE-7012263024F7}"/>
              </a:ext>
            </a:extLst>
          </p:cNvPr>
          <p:cNvSpPr txBox="1"/>
          <p:nvPr/>
        </p:nvSpPr>
        <p:spPr>
          <a:xfrm>
            <a:off x="1037716" y="1347332"/>
            <a:ext cx="10386905"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Mexicans continue to express stronger likelihood to visit California now, compared to the  pre-pandemic baseline. </a:t>
            </a:r>
          </a:p>
          <a:p>
            <a:pPr marL="285750" indent="-285750">
              <a:buFont typeface="Wingdings" pitchFamily="2" charset="2"/>
              <a:buChar char="§"/>
              <a:defRPr/>
            </a:pPr>
            <a:r>
              <a:rPr lang="en-US" sz="1200" dirty="0">
                <a:latin typeface="News Gothic MT" panose="020B0503020103020203" pitchFamily="34" charset="0"/>
              </a:rPr>
              <a:t>Likelihood has remained strong, despite the negative impacts of Delta and Omicron in other international markets.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cxnSp>
        <p:nvCxnSpPr>
          <p:cNvPr id="7" name="Straight Connector 6">
            <a:extLst>
              <a:ext uri="{FF2B5EF4-FFF2-40B4-BE49-F238E27FC236}">
                <a16:creationId xmlns:a16="http://schemas.microsoft.com/office/drawing/2014/main" id="{0EDF3857-5D67-6949-9C64-0047E36EE3A7}"/>
              </a:ext>
            </a:extLst>
          </p:cNvPr>
          <p:cNvCxnSpPr>
            <a:cxnSpLocks/>
          </p:cNvCxnSpPr>
          <p:nvPr/>
        </p:nvCxnSpPr>
        <p:spPr>
          <a:xfrm>
            <a:off x="2956697" y="3837362"/>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45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Domestic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461665"/>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Among Mexicans, California is the clear competitive favorite, with most of the other competitors clustered well behind.</a:t>
            </a:r>
          </a:p>
          <a:p>
            <a:pPr marL="285750" indent="-285750">
              <a:buFont typeface="Wingdings" pitchFamily="2" charset="2"/>
              <a:buChar char="§"/>
              <a:defRPr/>
            </a:pPr>
            <a:r>
              <a:rPr lang="en-US" sz="1200" dirty="0">
                <a:latin typeface="News Gothic MT" panose="020B0503020103020203" pitchFamily="34" charset="0"/>
              </a:rPr>
              <a:t>California maintained the competitive lead over these competitors, which grew further in the January 2022 wave.</a:t>
            </a: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nvGraphicFramePr>
        <p:xfrm>
          <a:off x="1728558" y="5381550"/>
          <a:ext cx="7827264" cy="1013968"/>
        </p:xfrm>
        <a:graphic>
          <a:graphicData uri="http://schemas.openxmlformats.org/drawingml/2006/table">
            <a:tbl>
              <a:tblPr firstRow="1" bandRow="1">
                <a:tableStyleId>{5C22544A-7EE6-4342-B048-85BDC9FD1C3A}</a:tableStyleId>
              </a:tblPr>
              <a:tblGrid>
                <a:gridCol w="1956816">
                  <a:extLst>
                    <a:ext uri="{9D8B030D-6E8A-4147-A177-3AD203B41FA5}">
                      <a16:colId xmlns:a16="http://schemas.microsoft.com/office/drawing/2014/main" val="2066915333"/>
                    </a:ext>
                  </a:extLst>
                </a:gridCol>
                <a:gridCol w="1956816">
                  <a:extLst>
                    <a:ext uri="{9D8B030D-6E8A-4147-A177-3AD203B41FA5}">
                      <a16:colId xmlns:a16="http://schemas.microsoft.com/office/drawing/2014/main" val="4083246039"/>
                    </a:ext>
                  </a:extLst>
                </a:gridCol>
                <a:gridCol w="1956816">
                  <a:extLst>
                    <a:ext uri="{9D8B030D-6E8A-4147-A177-3AD203B41FA5}">
                      <a16:colId xmlns:a16="http://schemas.microsoft.com/office/drawing/2014/main" val="542333515"/>
                    </a:ext>
                  </a:extLst>
                </a:gridCol>
                <a:gridCol w="1956816">
                  <a:extLst>
                    <a:ext uri="{9D8B030D-6E8A-4147-A177-3AD203B41FA5}">
                      <a16:colId xmlns:a16="http://schemas.microsoft.com/office/drawing/2014/main" val="1352815405"/>
                    </a:ext>
                  </a:extLst>
                </a:gridCol>
              </a:tblGrid>
              <a:tr h="0">
                <a:tc rowSpan="2">
                  <a:txBody>
                    <a:bodyPr/>
                    <a:lstStyle/>
                    <a:p>
                      <a:r>
                        <a:rPr lang="en-US" sz="1600" b="0" dirty="0">
                          <a:solidFill>
                            <a:schemeClr val="tx1"/>
                          </a:solidFill>
                          <a:latin typeface="News Gothic MT" panose="020B0503020103020203" pitchFamily="34" charset="0"/>
                        </a:rPr>
                        <a:t>Point difference and % change*: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+10.5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+10.8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+12.2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+22.5%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+23.5%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+27.2%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560099194"/>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News Gothic MT" panose="020B0503020103020203" pitchFamily="34" charset="0"/>
                          <a:ea typeface="+mn-ea"/>
                          <a:cs typeface="+mn-cs"/>
                        </a:rPr>
                        <a:t>(vs. FL, NY, TX)</a:t>
                      </a:r>
                    </a:p>
                  </a:txBody>
                  <a:tcPr anchor="ctr">
                    <a:lnR w="12700" cap="flat" cmpd="sng" algn="ctr">
                      <a:solidFill>
                        <a:schemeClr val="bg1"/>
                      </a:solidFill>
                      <a:prstDash val="solid"/>
                      <a:round/>
                      <a:headEnd type="none" w="med" len="med"/>
                      <a:tailEnd type="none" w="med" len="med"/>
                    </a:lnR>
                    <a:noFill/>
                  </a:tcPr>
                </a:tc>
                <a:tc>
                  <a:txBody>
                    <a:bodyPr/>
                    <a:lstStyle/>
                    <a:p>
                      <a:pPr algn="ctr"/>
                      <a:r>
                        <a:rPr lang="en-US" sz="1400" b="1" dirty="0">
                          <a:solidFill>
                            <a:schemeClr val="tx1"/>
                          </a:solidFill>
                          <a:latin typeface="News Gothic MT" panose="020B0503020103020203" pitchFamily="34" charset="0"/>
                        </a:rPr>
                        <a:t>Wave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algn="ctr"/>
                      <a:r>
                        <a:rPr lang="en-US" sz="1400" b="1" dirty="0">
                          <a:solidFill>
                            <a:schemeClr val="tx1"/>
                          </a:solidFill>
                          <a:latin typeface="News Gothic MT" panose="020B0503020103020203" pitchFamily="34" charset="0"/>
                        </a:rPr>
                        <a:t>Wave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algn="ctr"/>
                      <a:r>
                        <a:rPr lang="en-US" sz="1400" b="1" dirty="0">
                          <a:solidFill>
                            <a:schemeClr val="tx1"/>
                          </a:solidFill>
                          <a:latin typeface="News Gothic MT" panose="020B0503020103020203" pitchFamily="34" charset="0"/>
                        </a:rPr>
                        <a:t>Wave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780244670"/>
                  </a:ext>
                </a:extLst>
              </a:tr>
            </a:tbl>
          </a:graphicData>
        </a:graphic>
      </p:graphicFrame>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Sept</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2021)</a:t>
            </a:r>
          </a:p>
        </p:txBody>
      </p:sp>
      <p:graphicFrame>
        <p:nvGraphicFramePr>
          <p:cNvPr id="12" name="Chart 11">
            <a:extLst>
              <a:ext uri="{FF2B5EF4-FFF2-40B4-BE49-F238E27FC236}">
                <a16:creationId xmlns:a16="http://schemas.microsoft.com/office/drawing/2014/main" id="{964EFDC3-6BF8-2346-9503-5733FA74DE83}"/>
              </a:ext>
            </a:extLst>
          </p:cNvPr>
          <p:cNvGraphicFramePr/>
          <p:nvPr/>
        </p:nvGraphicFramePr>
        <p:xfrm>
          <a:off x="2373701" y="2031941"/>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a:extLst>
              <a:ext uri="{FF2B5EF4-FFF2-40B4-BE49-F238E27FC236}">
                <a16:creationId xmlns:a16="http://schemas.microsoft.com/office/drawing/2014/main" id="{2EA59C78-129A-C94F-B875-E5B349019C69}"/>
              </a:ext>
            </a:extLst>
          </p:cNvPr>
          <p:cNvCxnSpPr>
            <a:cxnSpLocks/>
          </p:cNvCxnSpPr>
          <p:nvPr/>
        </p:nvCxnSpPr>
        <p:spPr>
          <a:xfrm>
            <a:off x="3277216" y="3158720"/>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008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International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461665"/>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California also has a strong competitive edge compared to other international destinations.  Europe is the closest competitor – but well behind California.  The competitive edge has continued to grow and is stronger in this wave. </a:t>
            </a: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nvGraphicFramePr>
        <p:xfrm>
          <a:off x="1728558" y="5381550"/>
          <a:ext cx="7827264" cy="1013968"/>
        </p:xfrm>
        <a:graphic>
          <a:graphicData uri="http://schemas.openxmlformats.org/drawingml/2006/table">
            <a:tbl>
              <a:tblPr firstRow="1" bandRow="1">
                <a:tableStyleId>{5C22544A-7EE6-4342-B048-85BDC9FD1C3A}</a:tableStyleId>
              </a:tblPr>
              <a:tblGrid>
                <a:gridCol w="1956816">
                  <a:extLst>
                    <a:ext uri="{9D8B030D-6E8A-4147-A177-3AD203B41FA5}">
                      <a16:colId xmlns:a16="http://schemas.microsoft.com/office/drawing/2014/main" val="2066915333"/>
                    </a:ext>
                  </a:extLst>
                </a:gridCol>
                <a:gridCol w="1956816">
                  <a:extLst>
                    <a:ext uri="{9D8B030D-6E8A-4147-A177-3AD203B41FA5}">
                      <a16:colId xmlns:a16="http://schemas.microsoft.com/office/drawing/2014/main" val="4083246039"/>
                    </a:ext>
                  </a:extLst>
                </a:gridCol>
                <a:gridCol w="1956816">
                  <a:extLst>
                    <a:ext uri="{9D8B030D-6E8A-4147-A177-3AD203B41FA5}">
                      <a16:colId xmlns:a16="http://schemas.microsoft.com/office/drawing/2014/main" val="542333515"/>
                    </a:ext>
                  </a:extLst>
                </a:gridCol>
                <a:gridCol w="1956816">
                  <a:extLst>
                    <a:ext uri="{9D8B030D-6E8A-4147-A177-3AD203B41FA5}">
                      <a16:colId xmlns:a16="http://schemas.microsoft.com/office/drawing/2014/main" val="1352815405"/>
                    </a:ext>
                  </a:extLst>
                </a:gridCol>
              </a:tblGrid>
              <a:tr h="0">
                <a:tc rowSpan="2">
                  <a:txBody>
                    <a:bodyPr/>
                    <a:lstStyle/>
                    <a:p>
                      <a:r>
                        <a:rPr lang="en-US" sz="1600" b="0" dirty="0">
                          <a:solidFill>
                            <a:schemeClr val="tx1"/>
                          </a:solidFill>
                          <a:latin typeface="News Gothic MT" panose="020B0503020103020203" pitchFamily="34" charset="0"/>
                        </a:rPr>
                        <a:t>Point difference and % change*: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+16.2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+15.5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+15.4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+28.3%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+27.1%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+37.1%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560099194"/>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News Gothic MT" panose="020B0503020103020203" pitchFamily="34" charset="0"/>
                          <a:ea typeface="+mn-ea"/>
                          <a:cs typeface="+mn-cs"/>
                        </a:rPr>
                        <a:t>(vs. MEX, EUR, CAR)</a:t>
                      </a:r>
                    </a:p>
                  </a:txBody>
                  <a:tcPr anchor="ctr">
                    <a:lnR w="12700" cap="flat" cmpd="sng" algn="ctr">
                      <a:solidFill>
                        <a:schemeClr val="bg1"/>
                      </a:solidFill>
                      <a:prstDash val="solid"/>
                      <a:round/>
                      <a:headEnd type="none" w="med" len="med"/>
                      <a:tailEnd type="none" w="med" len="med"/>
                    </a:lnR>
                    <a:noFill/>
                  </a:tcPr>
                </a:tc>
                <a:tc>
                  <a:txBody>
                    <a:bodyPr/>
                    <a:lstStyle/>
                    <a:p>
                      <a:pPr algn="ctr"/>
                      <a:r>
                        <a:rPr lang="en-US" sz="1400" b="1" dirty="0">
                          <a:solidFill>
                            <a:schemeClr val="tx1"/>
                          </a:solidFill>
                          <a:latin typeface="News Gothic MT" panose="020B0503020103020203" pitchFamily="34" charset="0"/>
                        </a:rPr>
                        <a:t>Wave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algn="ctr"/>
                      <a:r>
                        <a:rPr lang="en-US" sz="1400" b="1" dirty="0">
                          <a:solidFill>
                            <a:schemeClr val="tx1"/>
                          </a:solidFill>
                          <a:latin typeface="News Gothic MT" panose="020B0503020103020203" pitchFamily="34" charset="0"/>
                        </a:rPr>
                        <a:t>Wave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algn="ctr"/>
                      <a:r>
                        <a:rPr lang="en-US" sz="1400" b="1" dirty="0">
                          <a:solidFill>
                            <a:schemeClr val="tx1"/>
                          </a:solidFill>
                          <a:latin typeface="News Gothic MT" panose="020B0503020103020203" pitchFamily="34" charset="0"/>
                        </a:rPr>
                        <a:t>Wave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780244670"/>
                  </a:ext>
                </a:extLst>
              </a:tr>
            </a:tbl>
          </a:graphicData>
        </a:graphic>
      </p:graphicFrame>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Sept</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2021)</a:t>
            </a:r>
          </a:p>
        </p:txBody>
      </p:sp>
      <p:graphicFrame>
        <p:nvGraphicFramePr>
          <p:cNvPr id="12" name="Chart 11">
            <a:extLst>
              <a:ext uri="{FF2B5EF4-FFF2-40B4-BE49-F238E27FC236}">
                <a16:creationId xmlns:a16="http://schemas.microsoft.com/office/drawing/2014/main" id="{964EFDC3-6BF8-2346-9503-5733FA74DE83}"/>
              </a:ext>
            </a:extLst>
          </p:cNvPr>
          <p:cNvGraphicFramePr/>
          <p:nvPr/>
        </p:nvGraphicFramePr>
        <p:xfrm>
          <a:off x="2373701" y="2031941"/>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a:extLst>
              <a:ext uri="{FF2B5EF4-FFF2-40B4-BE49-F238E27FC236}">
                <a16:creationId xmlns:a16="http://schemas.microsoft.com/office/drawing/2014/main" id="{2EA59C78-129A-C94F-B875-E5B349019C69}"/>
              </a:ext>
            </a:extLst>
          </p:cNvPr>
          <p:cNvCxnSpPr>
            <a:cxnSpLocks/>
          </p:cNvCxnSpPr>
          <p:nvPr/>
        </p:nvCxnSpPr>
        <p:spPr>
          <a:xfrm>
            <a:off x="3251698" y="3158487"/>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2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14E92-6CCD-1E4E-9B94-C9A1594F79D3}"/>
              </a:ext>
            </a:extLst>
          </p:cNvPr>
          <p:cNvSpPr>
            <a:spLocks noGrp="1"/>
          </p:cNvSpPr>
          <p:nvPr>
            <p:ph type="body" sz="quarter" idx="10"/>
          </p:nvPr>
        </p:nvSpPr>
        <p:spPr/>
        <p:txBody>
          <a:bodyPr/>
          <a:lstStyle/>
          <a:p>
            <a:r>
              <a:rPr lang="en-US" dirty="0"/>
              <a:t>Anticipated Trip Timing</a:t>
            </a:r>
          </a:p>
        </p:txBody>
      </p:sp>
      <p:sp>
        <p:nvSpPr>
          <p:cNvPr id="5" name="TextBox 4">
            <a:extLst>
              <a:ext uri="{FF2B5EF4-FFF2-40B4-BE49-F238E27FC236}">
                <a16:creationId xmlns:a16="http://schemas.microsoft.com/office/drawing/2014/main" id="{D848D158-630E-4043-BC1D-2C8EF1B9D66C}"/>
              </a:ext>
            </a:extLst>
          </p:cNvPr>
          <p:cNvSpPr txBox="1"/>
          <p:nvPr/>
        </p:nvSpPr>
        <p:spPr>
          <a:xfrm>
            <a:off x="1037716" y="1402761"/>
            <a:ext cx="9626138" cy="276999"/>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Uncertainty about visiting is waning, with many planning a trips the second and third quarter of 2022.</a:t>
            </a:r>
          </a:p>
        </p:txBody>
      </p:sp>
      <p:sp>
        <p:nvSpPr>
          <p:cNvPr id="6" name="TextBox 5">
            <a:extLst>
              <a:ext uri="{FF2B5EF4-FFF2-40B4-BE49-F238E27FC236}">
                <a16:creationId xmlns:a16="http://schemas.microsoft.com/office/drawing/2014/main" id="{E75D8D3F-8115-0B4D-A062-96B0C1A22F2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(Sept 2021)</a:t>
            </a:r>
          </a:p>
        </p:txBody>
      </p:sp>
      <p:graphicFrame>
        <p:nvGraphicFramePr>
          <p:cNvPr id="4" name="Chart 3">
            <a:extLst>
              <a:ext uri="{FF2B5EF4-FFF2-40B4-BE49-F238E27FC236}">
                <a16:creationId xmlns:a16="http://schemas.microsoft.com/office/drawing/2014/main" id="{C97DF55F-DEFB-3F4F-B465-D2A3359BBEA1}"/>
              </a:ext>
            </a:extLst>
          </p:cNvPr>
          <p:cNvGraphicFramePr/>
          <p:nvPr>
            <p:extLst>
              <p:ext uri="{D42A27DB-BD31-4B8C-83A1-F6EECF244321}">
                <p14:modId xmlns:p14="http://schemas.microsoft.com/office/powerpoint/2010/main" val="1433625875"/>
              </p:ext>
            </p:extLst>
          </p:nvPr>
        </p:nvGraphicFramePr>
        <p:xfrm>
          <a:off x="1037716" y="2129883"/>
          <a:ext cx="10358830" cy="4411592"/>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Arrow 6">
            <a:extLst>
              <a:ext uri="{FF2B5EF4-FFF2-40B4-BE49-F238E27FC236}">
                <a16:creationId xmlns:a16="http://schemas.microsoft.com/office/drawing/2014/main" id="{76B5C760-2D30-154C-9D55-AF02196B2FAA}"/>
              </a:ext>
            </a:extLst>
          </p:cNvPr>
          <p:cNvSpPr/>
          <p:nvPr/>
        </p:nvSpPr>
        <p:spPr>
          <a:xfrm rot="3354973">
            <a:off x="10533438" y="4893399"/>
            <a:ext cx="386499" cy="193998"/>
          </a:xfrm>
          <a:prstGeom prst="rightArrow">
            <a:avLst>
              <a:gd name="adj1" fmla="val 43333"/>
              <a:gd name="adj2" fmla="val 6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a:extLst>
              <a:ext uri="{FF2B5EF4-FFF2-40B4-BE49-F238E27FC236}">
                <a16:creationId xmlns:a16="http://schemas.microsoft.com/office/drawing/2014/main" id="{516E1C31-8F19-B249-A4B3-000AA3C707DA}"/>
              </a:ext>
            </a:extLst>
          </p:cNvPr>
          <p:cNvSpPr/>
          <p:nvPr/>
        </p:nvSpPr>
        <p:spPr>
          <a:xfrm rot="1807935">
            <a:off x="2142852" y="4471513"/>
            <a:ext cx="386499" cy="193998"/>
          </a:xfrm>
          <a:prstGeom prst="rightArrow">
            <a:avLst>
              <a:gd name="adj1" fmla="val 43333"/>
              <a:gd name="adj2" fmla="val 6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641B328A-D4DF-854E-9A71-DF6B8753A981}"/>
              </a:ext>
            </a:extLst>
          </p:cNvPr>
          <p:cNvSpPr/>
          <p:nvPr/>
        </p:nvSpPr>
        <p:spPr>
          <a:xfrm rot="1807935">
            <a:off x="7138403" y="4799469"/>
            <a:ext cx="386499" cy="193998"/>
          </a:xfrm>
          <a:prstGeom prst="rightArrow">
            <a:avLst>
              <a:gd name="adj1" fmla="val 43333"/>
              <a:gd name="adj2" fmla="val 6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3D2A1A1-AEDE-4540-91DE-E617DC5EF87D}"/>
              </a:ext>
            </a:extLst>
          </p:cNvPr>
          <p:cNvSpPr txBox="1"/>
          <p:nvPr/>
        </p:nvSpPr>
        <p:spPr>
          <a:xfrm>
            <a:off x="0" y="6641081"/>
            <a:ext cx="515237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 When are you likely to visit California (among those who will visit in next 2 years)</a:t>
            </a:r>
          </a:p>
        </p:txBody>
      </p:sp>
      <p:sp>
        <p:nvSpPr>
          <p:cNvPr id="12" name="Right Arrow 9">
            <a:extLst>
              <a:ext uri="{FF2B5EF4-FFF2-40B4-BE49-F238E27FC236}">
                <a16:creationId xmlns:a16="http://schemas.microsoft.com/office/drawing/2014/main" id="{976928EB-917B-4FC0-89A2-A6C3D492FC27}"/>
              </a:ext>
            </a:extLst>
          </p:cNvPr>
          <p:cNvSpPr/>
          <p:nvPr/>
        </p:nvSpPr>
        <p:spPr>
          <a:xfrm rot="19580609">
            <a:off x="5228307" y="4893400"/>
            <a:ext cx="386499" cy="193998"/>
          </a:xfrm>
          <a:prstGeom prst="rightArrow">
            <a:avLst>
              <a:gd name="adj1" fmla="val 43333"/>
              <a:gd name="adj2" fmla="val 6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9">
            <a:extLst>
              <a:ext uri="{FF2B5EF4-FFF2-40B4-BE49-F238E27FC236}">
                <a16:creationId xmlns:a16="http://schemas.microsoft.com/office/drawing/2014/main" id="{074A5AB0-1967-4476-90E7-EFCBE893CCD8}"/>
              </a:ext>
            </a:extLst>
          </p:cNvPr>
          <p:cNvSpPr/>
          <p:nvPr/>
        </p:nvSpPr>
        <p:spPr>
          <a:xfrm rot="18576754">
            <a:off x="3356793" y="4517719"/>
            <a:ext cx="386499" cy="193998"/>
          </a:xfrm>
          <a:prstGeom prst="rightArrow">
            <a:avLst>
              <a:gd name="adj1" fmla="val 43333"/>
              <a:gd name="adj2" fmla="val 6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79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8038D5-A3F0-6D42-BC6F-F80B5C08201A}"/>
              </a:ext>
            </a:extLst>
          </p:cNvPr>
          <p:cNvSpPr>
            <a:spLocks noGrp="1"/>
          </p:cNvSpPr>
          <p:nvPr>
            <p:ph type="body" sz="quarter" idx="10"/>
          </p:nvPr>
        </p:nvSpPr>
        <p:spPr/>
        <p:txBody>
          <a:bodyPr/>
          <a:lstStyle/>
          <a:p>
            <a:r>
              <a:rPr lang="en-US" dirty="0"/>
              <a:t>Interest in Gateways (Trend)</a:t>
            </a:r>
          </a:p>
        </p:txBody>
      </p:sp>
      <p:sp>
        <p:nvSpPr>
          <p:cNvPr id="4" name="TextBox 3">
            <a:extLst>
              <a:ext uri="{FF2B5EF4-FFF2-40B4-BE49-F238E27FC236}">
                <a16:creationId xmlns:a16="http://schemas.microsoft.com/office/drawing/2014/main" id="{AC5F4440-2CEB-B744-B9CB-6A4FBC96BA62}"/>
              </a:ext>
            </a:extLst>
          </p:cNvPr>
          <p:cNvSpPr txBox="1"/>
          <p:nvPr/>
        </p:nvSpPr>
        <p:spPr>
          <a:xfrm>
            <a:off x="1037716" y="1314499"/>
            <a:ext cx="9983585"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a:latin typeface="News Gothic MT" panose="020B0503020103020203" pitchFamily="34" charset="0"/>
              </a:rPr>
              <a:t>Interest in visiting the gateways remains high among the Mexican audience.  Likelihood to visit San Diego rebounded this wave from the Sept wave.</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12" name="TextBox 11">
            <a:extLst>
              <a:ext uri="{FF2B5EF4-FFF2-40B4-BE49-F238E27FC236}">
                <a16:creationId xmlns:a16="http://schemas.microsoft.com/office/drawing/2014/main" id="{9E4A66C2-F886-4B47-91C7-4AD97F5F2FBE}"/>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11" name="TextBox 10">
            <a:extLst>
              <a:ext uri="{FF2B5EF4-FFF2-40B4-BE49-F238E27FC236}">
                <a16:creationId xmlns:a16="http://schemas.microsoft.com/office/drawing/2014/main" id="{BE04CD47-CF12-8741-8846-95E411FBF7D2}"/>
              </a:ext>
            </a:extLst>
          </p:cNvPr>
          <p:cNvSpPr txBox="1"/>
          <p:nvPr/>
        </p:nvSpPr>
        <p:spPr>
          <a:xfrm>
            <a:off x="0" y="6641081"/>
            <a:ext cx="4405373" cy="246221"/>
          </a:xfrm>
          <a:prstGeom prst="rect">
            <a:avLst/>
          </a:prstGeom>
          <a:noFill/>
        </p:spPr>
        <p:txBody>
          <a:bodyPr wrap="none" rtlCol="0">
            <a:spAutoFit/>
          </a:bodyPr>
          <a:lstStyle/>
          <a:p>
            <a:pPr lvl="0">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kumimoji="0" lang="en-US" sz="1000" b="0" i="0" u="none" strike="noStrike" kern="1200" cap="none" spc="0" normalizeH="0" baseline="0" noProof="0" dirty="0">
                <a:ln>
                  <a:noFill/>
                </a:ln>
                <a:effectLst/>
                <a:uLnTx/>
                <a:uFillTx/>
                <a:latin typeface="News Gothic MT" panose="020B0503020103020203" pitchFamily="34" charset="0"/>
              </a:rPr>
              <a:t>. </a:t>
            </a:r>
            <a:r>
              <a:rPr lang="en-US" sz="1000" dirty="0">
                <a:latin typeface="News Gothic MT" panose="020B0503020103020203" pitchFamily="34" charset="0"/>
              </a:rPr>
              <a:t>How likely are you to visit the following cities in the next two years? </a:t>
            </a:r>
            <a:endParaRPr kumimoji="0" lang="en-US" sz="1000" b="0" i="0" u="none" strike="noStrike" kern="1200" cap="none" spc="0" normalizeH="0" baseline="0" noProof="0" dirty="0">
              <a:ln>
                <a:noFill/>
              </a:ln>
              <a:effectLst/>
              <a:uLnTx/>
              <a:uFillTx/>
              <a:latin typeface="News Gothic MT" panose="020B0503020103020203" pitchFamily="34" charset="0"/>
            </a:endParaRPr>
          </a:p>
        </p:txBody>
      </p:sp>
      <p:graphicFrame>
        <p:nvGraphicFramePr>
          <p:cNvPr id="13" name="Chart 12">
            <a:extLst>
              <a:ext uri="{FF2B5EF4-FFF2-40B4-BE49-F238E27FC236}">
                <a16:creationId xmlns:a16="http://schemas.microsoft.com/office/drawing/2014/main" id="{1BB0FE92-B9F8-3C4A-A0CE-813ABB3E35D9}"/>
              </a:ext>
            </a:extLst>
          </p:cNvPr>
          <p:cNvGraphicFramePr/>
          <p:nvPr>
            <p:extLst>
              <p:ext uri="{D42A27DB-BD31-4B8C-83A1-F6EECF244321}">
                <p14:modId xmlns:p14="http://schemas.microsoft.com/office/powerpoint/2010/main" val="2822334121"/>
              </p:ext>
            </p:extLst>
          </p:nvPr>
        </p:nvGraphicFramePr>
        <p:xfrm>
          <a:off x="1862666" y="2289490"/>
          <a:ext cx="8466667" cy="38488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769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14E92-6CCD-1E4E-9B94-C9A1594F79D3}"/>
              </a:ext>
            </a:extLst>
          </p:cNvPr>
          <p:cNvSpPr>
            <a:spLocks noGrp="1"/>
          </p:cNvSpPr>
          <p:nvPr>
            <p:ph type="body" sz="quarter" idx="10"/>
          </p:nvPr>
        </p:nvSpPr>
        <p:spPr/>
        <p:txBody>
          <a:bodyPr/>
          <a:lstStyle/>
          <a:p>
            <a:r>
              <a:rPr lang="en-US" dirty="0"/>
              <a:t>Trip Purpose (Trend)</a:t>
            </a:r>
          </a:p>
        </p:txBody>
      </p:sp>
      <p:sp>
        <p:nvSpPr>
          <p:cNvPr id="5" name="TextBox 4">
            <a:extLst>
              <a:ext uri="{FF2B5EF4-FFF2-40B4-BE49-F238E27FC236}">
                <a16:creationId xmlns:a16="http://schemas.microsoft.com/office/drawing/2014/main" id="{D848D158-630E-4043-BC1D-2C8EF1B9D66C}"/>
              </a:ext>
            </a:extLst>
          </p:cNvPr>
          <p:cNvSpPr txBox="1"/>
          <p:nvPr/>
        </p:nvSpPr>
        <p:spPr>
          <a:xfrm>
            <a:off x="1037716" y="1332047"/>
            <a:ext cx="9626138" cy="461665"/>
          </a:xfrm>
          <a:prstGeom prst="rect">
            <a:avLst/>
          </a:prstGeom>
          <a:noFill/>
        </p:spPr>
        <p:txBody>
          <a:bodyPr wrap="square" rtlCol="0">
            <a:spAutoFit/>
          </a:bodyPr>
          <a:lstStyle/>
          <a:p>
            <a:pPr marL="285750" indent="-285750">
              <a:buFont typeface="Wingdings" pitchFamily="2" charset="2"/>
              <a:buChar char="§"/>
            </a:pPr>
            <a:r>
              <a:rPr lang="en-US" sz="1200" dirty="0">
                <a:latin typeface="News Gothic MT" panose="020B0503020103020203" pitchFamily="34" charset="0"/>
              </a:rPr>
              <a:t>Leisure visitation from Mexico continues to strengthen, with fewer respondents indicating trips would be to visit friends and relatives.</a:t>
            </a:r>
          </a:p>
        </p:txBody>
      </p:sp>
      <p:sp>
        <p:nvSpPr>
          <p:cNvPr id="6" name="TextBox 5">
            <a:extLst>
              <a:ext uri="{FF2B5EF4-FFF2-40B4-BE49-F238E27FC236}">
                <a16:creationId xmlns:a16="http://schemas.microsoft.com/office/drawing/2014/main" id="{ACC6AF4F-331F-5B43-BEE3-AF4052C613D3}"/>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(Sept 2021)</a:t>
            </a:r>
          </a:p>
        </p:txBody>
      </p:sp>
      <p:sp>
        <p:nvSpPr>
          <p:cNvPr id="8" name="TextBox 7">
            <a:extLst>
              <a:ext uri="{FF2B5EF4-FFF2-40B4-BE49-F238E27FC236}">
                <a16:creationId xmlns:a16="http://schemas.microsoft.com/office/drawing/2014/main" id="{F0562E53-EBD3-894A-A3E9-2F5333D3B3CB}"/>
              </a:ext>
            </a:extLst>
          </p:cNvPr>
          <p:cNvSpPr txBox="1"/>
          <p:nvPr/>
        </p:nvSpPr>
        <p:spPr>
          <a:xfrm>
            <a:off x="0" y="6641081"/>
            <a:ext cx="2791149" cy="246221"/>
          </a:xfrm>
          <a:prstGeom prst="rect">
            <a:avLst/>
          </a:prstGeom>
          <a:noFill/>
        </p:spPr>
        <p:txBody>
          <a:bodyPr wrap="none" rtlCol="0">
            <a:spAutoFit/>
          </a:bodyPr>
          <a:lstStyle/>
          <a:p>
            <a:pPr lvl="0">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kumimoji="0" lang="en-US" sz="1000" b="0" i="0" u="none" strike="noStrike" kern="1200" cap="none" spc="0" normalizeH="0" baseline="0" noProof="0" dirty="0">
                <a:ln>
                  <a:noFill/>
                </a:ln>
                <a:effectLst/>
                <a:uLnTx/>
                <a:uFillTx/>
                <a:latin typeface="News Gothic MT" panose="020B0503020103020203" pitchFamily="34" charset="0"/>
              </a:rPr>
              <a:t>. </a:t>
            </a:r>
            <a:r>
              <a:rPr lang="en-US" sz="1000" dirty="0">
                <a:latin typeface="News Gothic MT" panose="020B0503020103020203" pitchFamily="34" charset="0"/>
              </a:rPr>
              <a:t>What would be the purposes of the trip? </a:t>
            </a:r>
            <a:endParaRPr kumimoji="0" lang="en-US" sz="1000" b="0" i="0" u="none" strike="noStrike" kern="1200" cap="none" spc="0" normalizeH="0" baseline="0" noProof="0" dirty="0">
              <a:ln>
                <a:noFill/>
              </a:ln>
              <a:effectLst/>
              <a:uLnTx/>
              <a:uFillTx/>
              <a:latin typeface="News Gothic MT" panose="020B0503020103020203" pitchFamily="34" charset="0"/>
            </a:endParaRPr>
          </a:p>
        </p:txBody>
      </p:sp>
      <p:graphicFrame>
        <p:nvGraphicFramePr>
          <p:cNvPr id="9" name="Chart 8">
            <a:extLst>
              <a:ext uri="{FF2B5EF4-FFF2-40B4-BE49-F238E27FC236}">
                <a16:creationId xmlns:a16="http://schemas.microsoft.com/office/drawing/2014/main" id="{443E93D0-482F-C04E-8C67-23A7EF526653}"/>
              </a:ext>
            </a:extLst>
          </p:cNvPr>
          <p:cNvGraphicFramePr/>
          <p:nvPr/>
        </p:nvGraphicFramePr>
        <p:xfrm>
          <a:off x="1862666" y="2289490"/>
          <a:ext cx="8466667" cy="38488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388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4CAF6E-03C6-2149-977A-2E9CE9BC2DA8}"/>
              </a:ext>
            </a:extLst>
          </p:cNvPr>
          <p:cNvSpPr>
            <a:spLocks noGrp="1"/>
          </p:cNvSpPr>
          <p:nvPr>
            <p:ph type="body" sz="quarter" idx="10"/>
          </p:nvPr>
        </p:nvSpPr>
        <p:spPr>
          <a:xfrm>
            <a:off x="1040042" y="493430"/>
            <a:ext cx="9509760" cy="1799548"/>
          </a:xfrm>
        </p:spPr>
        <p:txBody>
          <a:bodyPr/>
          <a:lstStyle/>
          <a:p>
            <a:pPr>
              <a:lnSpc>
                <a:spcPct val="100000"/>
              </a:lnSpc>
            </a:pPr>
            <a:r>
              <a:rPr lang="en-US" sz="3200" dirty="0"/>
              <a:t>Own Country’s Regulations and Impact on Trip Planning</a:t>
            </a:r>
          </a:p>
        </p:txBody>
      </p:sp>
      <p:sp>
        <p:nvSpPr>
          <p:cNvPr id="3" name="TextBox 2">
            <a:extLst>
              <a:ext uri="{FF2B5EF4-FFF2-40B4-BE49-F238E27FC236}">
                <a16:creationId xmlns:a16="http://schemas.microsoft.com/office/drawing/2014/main" id="{3E93DDB3-9AD2-F244-8E24-641CADCFA73E}"/>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graphicFrame>
        <p:nvGraphicFramePr>
          <p:cNvPr id="4" name="Table 5">
            <a:extLst>
              <a:ext uri="{FF2B5EF4-FFF2-40B4-BE49-F238E27FC236}">
                <a16:creationId xmlns:a16="http://schemas.microsoft.com/office/drawing/2014/main" id="{D979D1A8-6861-5B40-904E-B3DA9FFAA0A0}"/>
              </a:ext>
            </a:extLst>
          </p:cNvPr>
          <p:cNvGraphicFramePr>
            <a:graphicFrameLocks noGrp="1"/>
          </p:cNvGraphicFramePr>
          <p:nvPr>
            <p:extLst>
              <p:ext uri="{D42A27DB-BD31-4B8C-83A1-F6EECF244321}">
                <p14:modId xmlns:p14="http://schemas.microsoft.com/office/powerpoint/2010/main" val="2011094877"/>
              </p:ext>
            </p:extLst>
          </p:nvPr>
        </p:nvGraphicFramePr>
        <p:xfrm>
          <a:off x="176715" y="5980682"/>
          <a:ext cx="9509760" cy="45720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2066915333"/>
                    </a:ext>
                  </a:extLst>
                </a:gridCol>
                <a:gridCol w="914400">
                  <a:extLst>
                    <a:ext uri="{9D8B030D-6E8A-4147-A177-3AD203B41FA5}">
                      <a16:colId xmlns:a16="http://schemas.microsoft.com/office/drawing/2014/main" val="4083246039"/>
                    </a:ext>
                  </a:extLst>
                </a:gridCol>
                <a:gridCol w="914400">
                  <a:extLst>
                    <a:ext uri="{9D8B030D-6E8A-4147-A177-3AD203B41FA5}">
                      <a16:colId xmlns:a16="http://schemas.microsoft.com/office/drawing/2014/main" val="542333515"/>
                    </a:ext>
                  </a:extLst>
                </a:gridCol>
                <a:gridCol w="914400">
                  <a:extLst>
                    <a:ext uri="{9D8B030D-6E8A-4147-A177-3AD203B41FA5}">
                      <a16:colId xmlns:a16="http://schemas.microsoft.com/office/drawing/2014/main" val="2471462776"/>
                    </a:ext>
                  </a:extLst>
                </a:gridCol>
                <a:gridCol w="914400">
                  <a:extLst>
                    <a:ext uri="{9D8B030D-6E8A-4147-A177-3AD203B41FA5}">
                      <a16:colId xmlns:a16="http://schemas.microsoft.com/office/drawing/2014/main" val="1352815405"/>
                    </a:ext>
                  </a:extLst>
                </a:gridCol>
                <a:gridCol w="914400">
                  <a:extLst>
                    <a:ext uri="{9D8B030D-6E8A-4147-A177-3AD203B41FA5}">
                      <a16:colId xmlns:a16="http://schemas.microsoft.com/office/drawing/2014/main" val="1694868409"/>
                    </a:ext>
                  </a:extLst>
                </a:gridCol>
                <a:gridCol w="914400">
                  <a:extLst>
                    <a:ext uri="{9D8B030D-6E8A-4147-A177-3AD203B41FA5}">
                      <a16:colId xmlns:a16="http://schemas.microsoft.com/office/drawing/2014/main" val="84544781"/>
                    </a:ext>
                  </a:extLst>
                </a:gridCol>
                <a:gridCol w="914400">
                  <a:extLst>
                    <a:ext uri="{9D8B030D-6E8A-4147-A177-3AD203B41FA5}">
                      <a16:colId xmlns:a16="http://schemas.microsoft.com/office/drawing/2014/main" val="2808990852"/>
                    </a:ext>
                  </a:extLst>
                </a:gridCol>
                <a:gridCol w="914400">
                  <a:extLst>
                    <a:ext uri="{9D8B030D-6E8A-4147-A177-3AD203B41FA5}">
                      <a16:colId xmlns:a16="http://schemas.microsoft.com/office/drawing/2014/main" val="2120142080"/>
                    </a:ext>
                  </a:extLst>
                </a:gridCol>
                <a:gridCol w="914400">
                  <a:extLst>
                    <a:ext uri="{9D8B030D-6E8A-4147-A177-3AD203B41FA5}">
                      <a16:colId xmlns:a16="http://schemas.microsoft.com/office/drawing/2014/main" val="1926447031"/>
                    </a:ext>
                  </a:extLst>
                </a:gridCol>
              </a:tblGrid>
              <a:tr h="370840">
                <a:tc>
                  <a:txBody>
                    <a:bodyPr/>
                    <a:lstStyle/>
                    <a:p>
                      <a:r>
                        <a:rPr lang="en-US" sz="1200" b="0" dirty="0">
                          <a:solidFill>
                            <a:schemeClr val="tx1"/>
                          </a:solidFill>
                          <a:latin typeface="News Gothic MT" panose="020B0503020103020203" pitchFamily="34" charset="0"/>
                        </a:rPr>
                        <a:t>Aware of Own Policy?</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tx1"/>
                          </a:solidFill>
                          <a:latin typeface="News Gothic MT" panose="020B0503020103020203" pitchFamily="34" charset="0"/>
                          <a:ea typeface="+mn-ea"/>
                          <a:cs typeface="+mn-cs"/>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bl>
          </a:graphicData>
        </a:graphic>
      </p:graphicFrame>
      <p:graphicFrame>
        <p:nvGraphicFramePr>
          <p:cNvPr id="5" name="Chart 4">
            <a:extLst>
              <a:ext uri="{FF2B5EF4-FFF2-40B4-BE49-F238E27FC236}">
                <a16:creationId xmlns:a16="http://schemas.microsoft.com/office/drawing/2014/main" id="{E3D33CFB-F7B6-8C43-8504-BEADFF671D45}"/>
              </a:ext>
            </a:extLst>
          </p:cNvPr>
          <p:cNvGraphicFramePr/>
          <p:nvPr>
            <p:extLst>
              <p:ext uri="{D42A27DB-BD31-4B8C-83A1-F6EECF244321}">
                <p14:modId xmlns:p14="http://schemas.microsoft.com/office/powerpoint/2010/main" val="3578499984"/>
              </p:ext>
            </p:extLst>
          </p:nvPr>
        </p:nvGraphicFramePr>
        <p:xfrm>
          <a:off x="942475" y="2469854"/>
          <a:ext cx="11215687" cy="351082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C81BA8D-E86C-1848-93F3-CC13440D878A}"/>
              </a:ext>
            </a:extLst>
          </p:cNvPr>
          <p:cNvSpPr txBox="1"/>
          <p:nvPr/>
        </p:nvSpPr>
        <p:spPr>
          <a:xfrm>
            <a:off x="1037716" y="1522620"/>
            <a:ext cx="11025206" cy="830997"/>
          </a:xfrm>
          <a:prstGeom prst="rect">
            <a:avLst/>
          </a:prstGeom>
          <a:noFill/>
        </p:spPr>
        <p:txBody>
          <a:bodyPr wrap="square" rtlCol="0">
            <a:spAutoFit/>
          </a:bodyPr>
          <a:lstStyle/>
          <a:p>
            <a:pPr marL="285750" lvl="0" indent="-285750">
              <a:buFont typeface="Wingdings" pitchFamily="2" charset="2"/>
              <a:buChar char="§"/>
              <a:defRPr/>
            </a:pPr>
            <a:r>
              <a:rPr lang="en-US" sz="1200" dirty="0">
                <a:latin typeface="News Gothic MT" panose="020B0503020103020203" pitchFamily="34" charset="0"/>
              </a:rPr>
              <a:t>The majority of International travelers say that their own country’s travel restrictions are either stopping them from planning a trip, or making it less likely for them to plan a trip. </a:t>
            </a:r>
          </a:p>
          <a:p>
            <a:pPr marL="285750" lvl="0" indent="-285750">
              <a:buFont typeface="Wingdings" pitchFamily="2" charset="2"/>
              <a:buChar char="§"/>
              <a:defRPr/>
            </a:pPr>
            <a:r>
              <a:rPr lang="en-US" sz="1200" dirty="0">
                <a:latin typeface="News Gothic MT" panose="020B0503020103020203" pitchFamily="34" charset="0"/>
              </a:rPr>
              <a:t>Countries that have more travelers saying their country’s regulations are having NO impact on their trip planning include Mexico and France, and to a lesser extent, Germany, Australia and the UK.</a:t>
            </a:r>
          </a:p>
        </p:txBody>
      </p:sp>
      <p:sp>
        <p:nvSpPr>
          <p:cNvPr id="7" name="TextBox 6">
            <a:extLst>
              <a:ext uri="{FF2B5EF4-FFF2-40B4-BE49-F238E27FC236}">
                <a16:creationId xmlns:a16="http://schemas.microsoft.com/office/drawing/2014/main" id="{219232F0-98F0-6740-B0CD-4819896469CC}"/>
              </a:ext>
            </a:extLst>
          </p:cNvPr>
          <p:cNvSpPr txBox="1"/>
          <p:nvPr/>
        </p:nvSpPr>
        <p:spPr>
          <a:xfrm>
            <a:off x="0" y="6472858"/>
            <a:ext cx="7962436" cy="400110"/>
          </a:xfrm>
          <a:prstGeom prst="rect">
            <a:avLst/>
          </a:prstGeom>
          <a:noFill/>
        </p:spPr>
        <p:txBody>
          <a:bodyPr wrap="none" rtlCol="0">
            <a:spAutoFit/>
          </a:bodyPr>
          <a:lstStyle/>
          <a:p>
            <a:pPr>
              <a:defRPr/>
            </a:pPr>
            <a:r>
              <a:rPr lang="en-US" sz="1000" dirty="0">
                <a:latin typeface="News Gothic MT" panose="020B0503020103020203" pitchFamily="34" charset="0"/>
              </a:rPr>
              <a:t>Q: Are you familiar with the current regulations regarding international travel for your country, related to Covid-19?</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Given what you know of those regulations what impact does that have on your likelihood to plan an international trip in 2022?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81444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424AD4-6301-9D40-9453-EEF3B5883BC2}"/>
              </a:ext>
            </a:extLst>
          </p:cNvPr>
          <p:cNvSpPr>
            <a:spLocks noGrp="1"/>
          </p:cNvSpPr>
          <p:nvPr>
            <p:ph type="body" sz="quarter" idx="10"/>
          </p:nvPr>
        </p:nvSpPr>
        <p:spPr/>
        <p:txBody>
          <a:bodyPr/>
          <a:lstStyle/>
          <a:p>
            <a:r>
              <a:rPr lang="en-US" dirty="0"/>
              <a:t>Booking Methods</a:t>
            </a:r>
          </a:p>
        </p:txBody>
      </p:sp>
      <p:sp>
        <p:nvSpPr>
          <p:cNvPr id="3" name="TextBox 2">
            <a:extLst>
              <a:ext uri="{FF2B5EF4-FFF2-40B4-BE49-F238E27FC236}">
                <a16:creationId xmlns:a16="http://schemas.microsoft.com/office/drawing/2014/main" id="{42D430B7-82BF-1F4C-A5FC-7FFCDDBD74FD}"/>
              </a:ext>
            </a:extLst>
          </p:cNvPr>
          <p:cNvSpPr txBox="1"/>
          <p:nvPr/>
        </p:nvSpPr>
        <p:spPr>
          <a:xfrm>
            <a:off x="0" y="6472858"/>
            <a:ext cx="663034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a:t>
            </a:r>
            <a:r>
              <a:rPr lang="en-US" sz="1000" dirty="0">
                <a:latin typeface="Arial" panose="020B0604020202020204" pitchFamily="34" charset="0"/>
                <a:ea typeface="Times New Roman" panose="02020603050405020304" pitchFamily="18" charset="0"/>
              </a:rPr>
              <a:t>Which of the following are you likely to use make your travel arrangements for your upcoming trip to California</a:t>
            </a:r>
            <a:r>
              <a:rPr lang="en-US" sz="1000" dirty="0">
                <a:latin typeface="News Gothic MT" panose="020B0503020103020203" pitchFamily="34" charset="0"/>
              </a:rPr>
              <a:t>?</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70B767AF-122F-5641-ABD8-3890CE0931E6}"/>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A7A3BFBE-B556-904F-9E30-78D1304ADE5A}"/>
              </a:ext>
            </a:extLst>
          </p:cNvPr>
          <p:cNvSpPr txBox="1"/>
          <p:nvPr/>
        </p:nvSpPr>
        <p:spPr>
          <a:xfrm>
            <a:off x="1037716" y="1347332"/>
            <a:ext cx="10386905"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Top booking methods for Mexican travelers are via online travel agencies or directly with the hotel, airline or vacation rental network.</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74B6FF51-BAE0-F44B-86A9-BB6BF996F859}"/>
              </a:ext>
            </a:extLst>
          </p:cNvPr>
          <p:cNvGraphicFramePr/>
          <p:nvPr/>
        </p:nvGraphicFramePr>
        <p:xfrm>
          <a:off x="2032000" y="2057400"/>
          <a:ext cx="8128000" cy="408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9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r>
              <a:rPr lang="en-US" sz="3600" dirty="0"/>
              <a:t>Activities</a:t>
            </a:r>
          </a:p>
        </p:txBody>
      </p:sp>
      <p:sp>
        <p:nvSpPr>
          <p:cNvPr id="3" name="TextBox 2">
            <a:extLst>
              <a:ext uri="{FF2B5EF4-FFF2-40B4-BE49-F238E27FC236}">
                <a16:creationId xmlns:a16="http://schemas.microsoft.com/office/drawing/2014/main" id="{B4DA6FBE-A21F-E84D-B68B-37D9F19B33FE}"/>
              </a:ext>
            </a:extLst>
          </p:cNvPr>
          <p:cNvSpPr txBox="1"/>
          <p:nvPr/>
        </p:nvSpPr>
        <p:spPr>
          <a:xfrm>
            <a:off x="0" y="6472858"/>
            <a:ext cx="523733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7" name="Table 6">
            <a:extLst>
              <a:ext uri="{FF2B5EF4-FFF2-40B4-BE49-F238E27FC236}">
                <a16:creationId xmlns:a16="http://schemas.microsoft.com/office/drawing/2014/main" id="{876EA904-0A84-4540-8317-F2D46B30646E}"/>
              </a:ext>
            </a:extLst>
          </p:cNvPr>
          <p:cNvGraphicFramePr>
            <a:graphicFrameLocks noGrp="1"/>
          </p:cNvGraphicFramePr>
          <p:nvPr/>
        </p:nvGraphicFramePr>
        <p:xfrm>
          <a:off x="99393" y="1616545"/>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Mexico</a:t>
                      </a:r>
                      <a:endParaRPr lang="en-US" sz="11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Index Across All Countries</a:t>
                      </a:r>
                      <a:endParaRPr lang="en-US" sz="11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0" i="0" u="none" strike="noStrike" dirty="0">
                          <a:solidFill>
                            <a:schemeClr val="tx2"/>
                          </a:solidFill>
                          <a:effectLst/>
                          <a:latin typeface="Calibri" panose="020F0502020204030204" pitchFamily="34" charset="0"/>
                        </a:rPr>
                        <a:t>Shopping at a mall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52%</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123</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0" i="0" u="none" strike="noStrike">
                          <a:solidFill>
                            <a:schemeClr val="tx2"/>
                          </a:solidFill>
                          <a:effectLst/>
                          <a:latin typeface="Calibri" panose="020F0502020204030204" pitchFamily="34" charset="0"/>
                        </a:rPr>
                        <a:t>Visiting a theme or amusement park</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117</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0" i="0" u="none" strike="noStrike">
                          <a:solidFill>
                            <a:schemeClr val="tx2"/>
                          </a:solidFill>
                          <a:effectLst/>
                          <a:latin typeface="Calibri" panose="020F0502020204030204" pitchFamily="34" charset="0"/>
                        </a:rPr>
                        <a:t>Viewing and enjoying natural scenery such as beaches, oceans, mountains,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0" i="0" u="none" strike="noStrike">
                          <a:solidFill>
                            <a:schemeClr val="tx2"/>
                          </a:solidFill>
                          <a:effectLst/>
                          <a:latin typeface="Calibri" panose="020F0502020204030204" pitchFamily="34" charset="0"/>
                        </a:rPr>
                        <a:t>Going to the beach</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0" i="0" u="none" strike="noStrike">
                          <a:solidFill>
                            <a:schemeClr val="tx2"/>
                          </a:solidFill>
                          <a:effectLst/>
                          <a:latin typeface="Calibri" panose="020F0502020204030204" pitchFamily="34" charset="0"/>
                        </a:rPr>
                        <a:t>Exploring a city/urban area</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99</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unique local restaurant(s)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108</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0" i="0" u="none" strike="noStrike">
                          <a:solidFill>
                            <a:schemeClr val="tx2"/>
                          </a:solidFill>
                          <a:effectLst/>
                          <a:latin typeface="Calibri" panose="020F0502020204030204" pitchFamily="34" charset="0"/>
                        </a:rPr>
                        <a:t>Visiting state or national parks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95</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a:solidFill>
                            <a:schemeClr val="tx2"/>
                          </a:solidFill>
                          <a:effectLst/>
                          <a:latin typeface="Calibri" panose="020F0502020204030204" pitchFamily="34" charset="0"/>
                        </a:rPr>
                        <a:t>Visiting historical sites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110</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1" i="0" u="none" strike="noStrike" dirty="0">
                          <a:solidFill>
                            <a:schemeClr val="accent5"/>
                          </a:solidFill>
                          <a:effectLst/>
                          <a:latin typeface="Calibri" panose="020F0502020204030204" pitchFamily="34" charset="0"/>
                        </a:rPr>
                        <a:t>Night life</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43%</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149</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an outlet mall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115</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1" i="0" u="none" strike="noStrike" dirty="0">
                          <a:solidFill>
                            <a:schemeClr val="accent5"/>
                          </a:solidFill>
                          <a:effectLst/>
                          <a:latin typeface="Calibri" panose="020F0502020204030204" pitchFamily="34" charset="0"/>
                        </a:rPr>
                        <a:t>Visiting a zoo or aquarium</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38%</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134</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0" i="0" u="none" strike="noStrike">
                          <a:solidFill>
                            <a:schemeClr val="tx2"/>
                          </a:solidFill>
                          <a:effectLst/>
                          <a:latin typeface="Calibri" panose="020F0502020204030204" pitchFamily="34" charset="0"/>
                        </a:rPr>
                        <a:t>Visiting famous movie/TV locations, studio tours, celebrity home tours</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36%</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111</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0" i="0" u="none" strike="noStrike">
                          <a:solidFill>
                            <a:schemeClr val="tx2"/>
                          </a:solidFill>
                          <a:effectLst/>
                          <a:latin typeface="Calibri" panose="020F0502020204030204" pitchFamily="34" charset="0"/>
                        </a:rPr>
                        <a:t>Visiting museums, science centers or exploratoriums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124</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 unique local shop or shopping district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104</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0" i="0" u="none" strike="noStrike">
                          <a:solidFill>
                            <a:schemeClr val="tx2"/>
                          </a:solidFill>
                          <a:effectLst/>
                          <a:latin typeface="Calibri" panose="020F0502020204030204" pitchFamily="34" charset="0"/>
                        </a:rPr>
                        <a:t>Visiting art museums or other visual arts venues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0" i="0" u="none" strike="noStrike">
                          <a:solidFill>
                            <a:schemeClr val="tx2"/>
                          </a:solidFill>
                          <a:effectLst/>
                          <a:latin typeface="Calibri" panose="020F0502020204030204" pitchFamily="34" charset="0"/>
                        </a:rPr>
                        <a:t>Exploring small towns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92</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1" i="0" u="none" strike="noStrike" dirty="0">
                          <a:solidFill>
                            <a:schemeClr val="accent5"/>
                          </a:solidFill>
                          <a:effectLst/>
                          <a:latin typeface="Calibri" panose="020F0502020204030204" pitchFamily="34" charset="0"/>
                        </a:rPr>
                        <a:t>Attending a live music event, concert or festival</a:t>
                      </a:r>
                    </a:p>
                  </a:txBody>
                  <a:tcPr marL="9525" marR="9525" marT="9525" marB="0" anchor="ctr"/>
                </a:tc>
                <a:tc>
                  <a:txBody>
                    <a:bodyPr/>
                    <a:lstStyle/>
                    <a:p>
                      <a:pPr algn="ctr" fontAlgn="ctr"/>
                      <a:r>
                        <a:rPr lang="en-US" sz="1100" b="1" i="0" u="none" strike="noStrike">
                          <a:solidFill>
                            <a:schemeClr val="accent5"/>
                          </a:solidFill>
                          <a:effectLst/>
                          <a:latin typeface="Calibri" panose="020F0502020204030204" pitchFamily="34" charset="0"/>
                        </a:rPr>
                        <a:t>26%</a:t>
                      </a:r>
                    </a:p>
                  </a:txBody>
                  <a:tcPr marL="9525" marR="9525" marT="9525" marB="0" anchor="ctr"/>
                </a:tc>
                <a:tc>
                  <a:txBody>
                    <a:bodyPr/>
                    <a:lstStyle/>
                    <a:p>
                      <a:pPr algn="ctr" fontAlgn="ctr"/>
                      <a:r>
                        <a:rPr lang="en-US" sz="1100" b="1" i="0" u="none" strike="noStrike">
                          <a:solidFill>
                            <a:schemeClr val="accent5"/>
                          </a:solidFill>
                          <a:effectLst/>
                          <a:latin typeface="Calibri" panose="020F0502020204030204" pitchFamily="34" charset="0"/>
                        </a:rPr>
                        <a:t>145</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1" i="0" u="none" strike="noStrike">
                          <a:solidFill>
                            <a:schemeClr val="accent5"/>
                          </a:solidFill>
                          <a:effectLst/>
                          <a:latin typeface="Calibri" panose="020F0502020204030204" pitchFamily="34" charset="0"/>
                        </a:rPr>
                        <a:t>Attending a live sporting event</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21%</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134</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Michelin-starred or recommended restaurant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103</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0" i="0" u="none" strike="noStrike">
                          <a:solidFill>
                            <a:schemeClr val="tx2"/>
                          </a:solidFill>
                          <a:effectLst/>
                          <a:latin typeface="Calibri" panose="020F0502020204030204" pitchFamily="34" charset="0"/>
                        </a:rPr>
                        <a:t>Heritage/family history tours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104</a:t>
                      </a:r>
                    </a:p>
                  </a:txBody>
                  <a:tcPr marL="9525" marR="9525" marT="9525" marB="0" anchor="ctr"/>
                </a:tc>
                <a:extLst>
                  <a:ext uri="{0D108BD9-81ED-4DB2-BD59-A6C34878D82A}">
                    <a16:rowId xmlns:a16="http://schemas.microsoft.com/office/drawing/2014/main" val="2849612571"/>
                  </a:ext>
                </a:extLst>
              </a:tr>
            </a:tbl>
          </a:graphicData>
        </a:graphic>
      </p:graphicFrame>
      <p:graphicFrame>
        <p:nvGraphicFramePr>
          <p:cNvPr id="8" name="Table 7">
            <a:extLst>
              <a:ext uri="{FF2B5EF4-FFF2-40B4-BE49-F238E27FC236}">
                <a16:creationId xmlns:a16="http://schemas.microsoft.com/office/drawing/2014/main" id="{8B09D2B1-BB5C-49EB-95C0-5BE8677E61C1}"/>
              </a:ext>
            </a:extLst>
          </p:cNvPr>
          <p:cNvGraphicFramePr>
            <a:graphicFrameLocks noGrp="1"/>
          </p:cNvGraphicFramePr>
          <p:nvPr/>
        </p:nvGraphicFramePr>
        <p:xfrm>
          <a:off x="6145635" y="1616544"/>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Mexico</a:t>
                      </a:r>
                      <a:endParaRPr lang="en-US" sz="11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a:solidFill>
                            <a:schemeClr val="tx2"/>
                          </a:solidFill>
                          <a:effectLst/>
                        </a:rPr>
                        <a:t>Index Across All Countries</a:t>
                      </a:r>
                      <a:endParaRPr lang="en-US" sz="1100" b="0" i="0" u="none" strike="noStrike">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0" i="0" u="none" strike="noStrike" dirty="0">
                          <a:solidFill>
                            <a:schemeClr val="tx2"/>
                          </a:solidFill>
                          <a:effectLst/>
                          <a:latin typeface="Calibri" panose="020F0502020204030204" pitchFamily="34" charset="0"/>
                        </a:rPr>
                        <a:t>Visiting a winery or wine regions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79</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0" i="0" u="none" strike="noStrike">
                          <a:solidFill>
                            <a:schemeClr val="tx2"/>
                          </a:solidFill>
                          <a:effectLst/>
                          <a:latin typeface="Calibri" panose="020F0502020204030204" pitchFamily="34" charset="0"/>
                        </a:rPr>
                        <a:t>Luxury shopping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95</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celebrity/notable chef's restaurant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0" i="0" u="none" strike="noStrike">
                          <a:solidFill>
                            <a:schemeClr val="tx2"/>
                          </a:solidFill>
                          <a:effectLst/>
                          <a:latin typeface="Calibri" panose="020F0502020204030204" pitchFamily="34" charset="0"/>
                        </a:rPr>
                        <a:t>Hiking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83</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culinary festival or event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0" i="0" u="none" strike="noStrike">
                          <a:solidFill>
                            <a:schemeClr val="tx2"/>
                          </a:solidFill>
                          <a:effectLst/>
                          <a:latin typeface="Calibri" panose="020F0502020204030204" pitchFamily="34" charset="0"/>
                        </a:rPr>
                        <a:t>Attending performing arts events (theater, dance,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99</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1" i="0" u="none" strike="noStrike" dirty="0">
                          <a:solidFill>
                            <a:schemeClr val="accent5"/>
                          </a:solidFill>
                          <a:effectLst/>
                          <a:latin typeface="Calibri" panose="020F0502020204030204" pitchFamily="34" charset="0"/>
                        </a:rPr>
                        <a:t>Visiting a spa or wellness center</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16%</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130</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dirty="0">
                          <a:solidFill>
                            <a:schemeClr val="tx2"/>
                          </a:solidFill>
                          <a:effectLst/>
                          <a:latin typeface="Calibri" panose="020F0502020204030204" pitchFamily="34" charset="0"/>
                        </a:rPr>
                        <a:t>Visiting a high-end resort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88</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1" i="0" u="none" strike="noStrike" dirty="0">
                          <a:solidFill>
                            <a:schemeClr val="accent5"/>
                          </a:solidFill>
                          <a:effectLst/>
                          <a:latin typeface="Calibri" panose="020F0502020204030204" pitchFamily="34" charset="0"/>
                        </a:rPr>
                        <a:t>Visiting a microbrewery</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15%</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133</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0" i="0" u="none" strike="noStrike">
                          <a:solidFill>
                            <a:schemeClr val="tx2"/>
                          </a:solidFill>
                          <a:effectLst/>
                          <a:latin typeface="Calibri" panose="020F0502020204030204" pitchFamily="34" charset="0"/>
                        </a:rPr>
                        <a:t>Water sports activities such as surfing, paddleboarding, boating,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87</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0" i="0" u="none" strike="noStrike">
                          <a:solidFill>
                            <a:schemeClr val="tx2"/>
                          </a:solidFill>
                          <a:effectLst/>
                          <a:latin typeface="Calibri" panose="020F0502020204030204" pitchFamily="34" charset="0"/>
                        </a:rPr>
                        <a:t>Road/trail sports activities such as biking, cycling, running,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110</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0" i="0" u="none" strike="noStrike">
                          <a:solidFill>
                            <a:schemeClr val="tx2"/>
                          </a:solidFill>
                          <a:effectLst/>
                          <a:latin typeface="Calibri" panose="020F0502020204030204" pitchFamily="34" charset="0"/>
                        </a:rPr>
                        <a:t>Adventure activities such as whitewater rafting, ziplining, parasailing,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84</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0" i="0" u="none" strike="noStrike">
                          <a:solidFill>
                            <a:schemeClr val="tx2"/>
                          </a:solidFill>
                          <a:effectLst/>
                          <a:latin typeface="Calibri" panose="020F0502020204030204" pitchFamily="34" charset="0"/>
                        </a:rPr>
                        <a:t>Going to a farmers’ market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65</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0" i="0" u="none" strike="noStrike">
                          <a:solidFill>
                            <a:schemeClr val="tx2"/>
                          </a:solidFill>
                          <a:effectLst/>
                          <a:latin typeface="Calibri" panose="020F0502020204030204" pitchFamily="34" charset="0"/>
                        </a:rPr>
                        <a:t>Driving on scenic byways or roads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34</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0" i="0" u="none" strike="noStrike">
                          <a:solidFill>
                            <a:schemeClr val="tx2"/>
                          </a:solidFill>
                          <a:effectLst/>
                          <a:latin typeface="Calibri" panose="020F0502020204030204" pitchFamily="34" charset="0"/>
                        </a:rPr>
                        <a:t>Exploring farm tours or farm trails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74</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0" i="0" u="none" strike="noStrike">
                          <a:solidFill>
                            <a:schemeClr val="tx2"/>
                          </a:solidFill>
                          <a:effectLst/>
                          <a:latin typeface="Calibri" panose="020F0502020204030204" pitchFamily="34" charset="0"/>
                        </a:rPr>
                        <a:t>Gambling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110</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1" i="0" u="none" strike="noStrike" dirty="0">
                          <a:solidFill>
                            <a:schemeClr val="accent5"/>
                          </a:solidFill>
                          <a:effectLst/>
                          <a:latin typeface="Calibri" panose="020F0502020204030204" pitchFamily="34" charset="0"/>
                        </a:rPr>
                        <a:t>Snow sports activities such as skiing or snowboarding, etc.</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9%</a:t>
                      </a:r>
                    </a:p>
                  </a:txBody>
                  <a:tcPr marL="9525" marR="9525" marT="9525" marB="0" anchor="ctr"/>
                </a:tc>
                <a:tc>
                  <a:txBody>
                    <a:bodyPr/>
                    <a:lstStyle/>
                    <a:p>
                      <a:pPr algn="ctr" fontAlgn="ctr"/>
                      <a:r>
                        <a:rPr lang="en-US" sz="1100" b="1" i="0" u="none" strike="noStrike">
                          <a:solidFill>
                            <a:schemeClr val="accent5"/>
                          </a:solidFill>
                          <a:effectLst/>
                          <a:latin typeface="Calibri" panose="020F0502020204030204" pitchFamily="34" charset="0"/>
                        </a:rPr>
                        <a:t>160</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1" i="0" u="none" strike="noStrike">
                          <a:solidFill>
                            <a:schemeClr val="accent5"/>
                          </a:solidFill>
                          <a:effectLst/>
                          <a:latin typeface="Calibri" panose="020F0502020204030204" pitchFamily="34" charset="0"/>
                        </a:rPr>
                        <a:t>Participating in marijuana related activities or events</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6%</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136</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class or workshop on personal development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111</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0" i="0" u="none" strike="noStrike">
                          <a:solidFill>
                            <a:schemeClr val="tx2"/>
                          </a:solidFill>
                          <a:effectLst/>
                          <a:latin typeface="Calibri" panose="020F0502020204030204" pitchFamily="34" charset="0"/>
                        </a:rPr>
                        <a:t>Golfing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52</a:t>
                      </a:r>
                    </a:p>
                  </a:txBody>
                  <a:tcPr marL="9525" marR="9525" marT="9525" marB="0" anchor="ctr"/>
                </a:tc>
                <a:extLst>
                  <a:ext uri="{0D108BD9-81ED-4DB2-BD59-A6C34878D82A}">
                    <a16:rowId xmlns:a16="http://schemas.microsoft.com/office/drawing/2014/main" val="2849612571"/>
                  </a:ext>
                </a:extLst>
              </a:tr>
            </a:tbl>
          </a:graphicData>
        </a:graphic>
      </p:graphicFrame>
      <p:pic>
        <p:nvPicPr>
          <p:cNvPr id="9" name="Picture 8" descr="Diagram&#10;&#10;Description automatically generated">
            <a:extLst>
              <a:ext uri="{FF2B5EF4-FFF2-40B4-BE49-F238E27FC236}">
                <a16:creationId xmlns:a16="http://schemas.microsoft.com/office/drawing/2014/main" id="{1D8C30F4-EA8A-43C8-AEFA-1570E673A84D}"/>
              </a:ext>
            </a:extLst>
          </p:cNvPr>
          <p:cNvPicPr>
            <a:picLocks noChangeAspect="1"/>
          </p:cNvPicPr>
          <p:nvPr/>
        </p:nvPicPr>
        <p:blipFill>
          <a:blip r:embed="rId2"/>
          <a:stretch>
            <a:fillRect/>
          </a:stretch>
        </p:blipFill>
        <p:spPr>
          <a:xfrm>
            <a:off x="4887819" y="177282"/>
            <a:ext cx="1445977" cy="1371600"/>
          </a:xfrm>
          <a:prstGeom prst="rect">
            <a:avLst/>
          </a:prstGeom>
        </p:spPr>
      </p:pic>
    </p:spTree>
    <p:extLst>
      <p:ext uri="{BB962C8B-B14F-4D97-AF65-F5344CB8AC3E}">
        <p14:creationId xmlns:p14="http://schemas.microsoft.com/office/powerpoint/2010/main" val="52429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pPr>
              <a:lnSpc>
                <a:spcPct val="100000"/>
              </a:lnSpc>
              <a:spcBef>
                <a:spcPts val="0"/>
              </a:spcBef>
            </a:pPr>
            <a:r>
              <a:rPr lang="en-US" sz="3600" dirty="0"/>
              <a:t>Activities </a:t>
            </a:r>
          </a:p>
          <a:p>
            <a:pPr>
              <a:lnSpc>
                <a:spcPct val="100000"/>
              </a:lnSpc>
              <a:spcBef>
                <a:spcPts val="0"/>
              </a:spcBef>
            </a:pPr>
            <a:r>
              <a:rPr lang="en-US" sz="3600" dirty="0"/>
              <a:t>(Top Activities Compared to Pre-Pandemic)</a:t>
            </a:r>
          </a:p>
        </p:txBody>
      </p:sp>
      <p:sp>
        <p:nvSpPr>
          <p:cNvPr id="3" name="TextBox 2">
            <a:extLst>
              <a:ext uri="{FF2B5EF4-FFF2-40B4-BE49-F238E27FC236}">
                <a16:creationId xmlns:a16="http://schemas.microsoft.com/office/drawing/2014/main" id="{B4DA6FBE-A21F-E84D-B68B-37D9F19B33FE}"/>
              </a:ext>
            </a:extLst>
          </p:cNvPr>
          <p:cNvSpPr txBox="1"/>
          <p:nvPr/>
        </p:nvSpPr>
        <p:spPr>
          <a:xfrm>
            <a:off x="0" y="6472858"/>
            <a:ext cx="5561138" cy="553998"/>
          </a:xfrm>
          <a:prstGeom prst="rect">
            <a:avLst/>
          </a:prstGeom>
          <a:noFill/>
        </p:spPr>
        <p:txBody>
          <a:bodyPr wrap="none" rtlCol="0">
            <a:spAutoFit/>
          </a:bodyPr>
          <a:lstStyle/>
          <a:p>
            <a:pPr>
              <a:defRPr/>
            </a:pPr>
            <a:r>
              <a:rPr lang="en-US" sz="1000" dirty="0">
                <a:latin typeface="News Gothic MT" panose="020B0503020103020203" pitchFamily="34" charset="0"/>
              </a:rPr>
              <a:t>2019 Q: Which of the following did you do as part of your most recent California trip? </a:t>
            </a:r>
          </a:p>
          <a:p>
            <a:pPr>
              <a:defRPr/>
            </a:pPr>
            <a:r>
              <a:rPr lang="en-US" sz="1000" dirty="0">
                <a:latin typeface="News Gothic MT" panose="020B0503020103020203" pitchFamily="34" charset="0"/>
              </a:rPr>
              <a:t>2022 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Table 4">
            <a:extLst>
              <a:ext uri="{FF2B5EF4-FFF2-40B4-BE49-F238E27FC236}">
                <a16:creationId xmlns:a16="http://schemas.microsoft.com/office/drawing/2014/main" id="{2C80C5D1-3319-4F77-8482-31F09B82C831}"/>
              </a:ext>
            </a:extLst>
          </p:cNvPr>
          <p:cNvGraphicFramePr>
            <a:graphicFrameLocks noGrp="1"/>
          </p:cNvGraphicFramePr>
          <p:nvPr/>
        </p:nvGraphicFramePr>
        <p:xfrm>
          <a:off x="115078" y="1796062"/>
          <a:ext cx="9144000" cy="4571996"/>
        </p:xfrm>
        <a:graphic>
          <a:graphicData uri="http://schemas.openxmlformats.org/drawingml/2006/table">
            <a:tbl>
              <a:tblPr>
                <a:tableStyleId>{3C2FFA5D-87B4-456A-9821-1D502468CF0F}</a:tableStyleId>
              </a:tblPr>
              <a:tblGrid>
                <a:gridCol w="5816085">
                  <a:extLst>
                    <a:ext uri="{9D8B030D-6E8A-4147-A177-3AD203B41FA5}">
                      <a16:colId xmlns:a16="http://schemas.microsoft.com/office/drawing/2014/main" val="2488189837"/>
                    </a:ext>
                  </a:extLst>
                </a:gridCol>
                <a:gridCol w="1109305">
                  <a:extLst>
                    <a:ext uri="{9D8B030D-6E8A-4147-A177-3AD203B41FA5}">
                      <a16:colId xmlns:a16="http://schemas.microsoft.com/office/drawing/2014/main" val="895212613"/>
                    </a:ext>
                  </a:extLst>
                </a:gridCol>
                <a:gridCol w="1109305">
                  <a:extLst>
                    <a:ext uri="{9D8B030D-6E8A-4147-A177-3AD203B41FA5}">
                      <a16:colId xmlns:a16="http://schemas.microsoft.com/office/drawing/2014/main" val="40945107"/>
                    </a:ext>
                  </a:extLst>
                </a:gridCol>
                <a:gridCol w="1109305">
                  <a:extLst>
                    <a:ext uri="{9D8B030D-6E8A-4147-A177-3AD203B41FA5}">
                      <a16:colId xmlns:a16="http://schemas.microsoft.com/office/drawing/2014/main" val="999509277"/>
                    </a:ext>
                  </a:extLst>
                </a:gridCol>
              </a:tblGrid>
              <a:tr h="901436">
                <a:tc>
                  <a:txBody>
                    <a:bodyPr/>
                    <a:lstStyle/>
                    <a:p>
                      <a:pPr algn="l" fontAlgn="ct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2019</a:t>
                      </a:r>
                      <a:br>
                        <a:rPr lang="en-US" sz="1400" u="none" strike="noStrike" dirty="0">
                          <a:solidFill>
                            <a:schemeClr val="tx2"/>
                          </a:solidFill>
                          <a:effectLst/>
                          <a:latin typeface="+mn-lt"/>
                        </a:rPr>
                      </a:br>
                      <a:r>
                        <a:rPr lang="en-US" sz="1400" u="none" strike="noStrike" dirty="0">
                          <a:solidFill>
                            <a:schemeClr val="tx2"/>
                          </a:solidFill>
                          <a:effectLst/>
                          <a:latin typeface="+mn-lt"/>
                        </a:rPr>
                        <a:t>ROAS</a:t>
                      </a:r>
                      <a:br>
                        <a:rPr lang="en-US" sz="1400" u="none" strike="noStrike" dirty="0">
                          <a:solidFill>
                            <a:schemeClr val="tx2"/>
                          </a:solidFill>
                          <a:effectLst/>
                          <a:latin typeface="+mn-lt"/>
                        </a:rPr>
                      </a:br>
                      <a:r>
                        <a:rPr lang="en-US" sz="1400" u="none" strike="noStrike" dirty="0">
                          <a:solidFill>
                            <a:schemeClr val="tx2"/>
                          </a:solidFill>
                          <a:effectLst/>
                          <a:latin typeface="+mn-lt"/>
                        </a:rPr>
                        <a:t>Rank</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2022</a:t>
                      </a:r>
                      <a:br>
                        <a:rPr lang="en-US" sz="1400" u="none" strike="noStrike" dirty="0">
                          <a:solidFill>
                            <a:schemeClr val="tx2"/>
                          </a:solidFill>
                          <a:effectLst/>
                          <a:latin typeface="+mn-lt"/>
                        </a:rPr>
                      </a:br>
                      <a:r>
                        <a:rPr lang="en-US" sz="1400" u="none" strike="noStrike" dirty="0">
                          <a:solidFill>
                            <a:schemeClr val="tx2"/>
                          </a:solidFill>
                          <a:effectLst/>
                          <a:latin typeface="+mn-lt"/>
                        </a:rPr>
                        <a:t>International</a:t>
                      </a:r>
                      <a:br>
                        <a:rPr lang="en-US" sz="1400" u="none" strike="noStrike" dirty="0">
                          <a:solidFill>
                            <a:schemeClr val="tx2"/>
                          </a:solidFill>
                          <a:effectLst/>
                          <a:latin typeface="+mn-lt"/>
                        </a:rPr>
                      </a:br>
                      <a:r>
                        <a:rPr lang="en-US" sz="1400" u="none" strike="noStrike" dirty="0">
                          <a:solidFill>
                            <a:schemeClr val="tx2"/>
                          </a:solidFill>
                          <a:effectLst/>
                          <a:latin typeface="+mn-lt"/>
                        </a:rPr>
                        <a:t>Tracker</a:t>
                      </a:r>
                      <a:br>
                        <a:rPr lang="en-US" sz="1400" u="none" strike="noStrike" dirty="0">
                          <a:solidFill>
                            <a:schemeClr val="tx2"/>
                          </a:solidFill>
                          <a:effectLst/>
                          <a:latin typeface="+mn-lt"/>
                        </a:rPr>
                      </a:br>
                      <a:r>
                        <a:rPr lang="en-US" sz="1400" u="none" strike="noStrike" dirty="0">
                          <a:solidFill>
                            <a:schemeClr val="tx2"/>
                          </a:solidFill>
                          <a:effectLst/>
                          <a:latin typeface="+mn-lt"/>
                        </a:rPr>
                        <a:t>Rank</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Change in Ranking</a:t>
                      </a:r>
                      <a:endParaRPr lang="en-US" sz="1400" b="0" i="0" u="none" strike="noStrike">
                        <a:solidFill>
                          <a:schemeClr val="tx2"/>
                        </a:solidFill>
                        <a:effectLst/>
                        <a:latin typeface="+mn-lt"/>
                      </a:endParaRPr>
                    </a:p>
                  </a:txBody>
                  <a:tcPr marL="9525" marR="9525" marT="9525" marB="0" anchor="ctr"/>
                </a:tc>
                <a:extLst>
                  <a:ext uri="{0D108BD9-81ED-4DB2-BD59-A6C34878D82A}">
                    <a16:rowId xmlns:a16="http://schemas.microsoft.com/office/drawing/2014/main" val="1577895764"/>
                  </a:ext>
                </a:extLst>
              </a:tr>
              <a:tr h="367056">
                <a:tc>
                  <a:txBody>
                    <a:bodyPr/>
                    <a:lstStyle/>
                    <a:p>
                      <a:pPr algn="l" fontAlgn="b"/>
                      <a:r>
                        <a:rPr lang="en-US" sz="1400" b="0" i="0" u="none" strike="noStrike" dirty="0">
                          <a:solidFill>
                            <a:schemeClr val="tx2"/>
                          </a:solidFill>
                          <a:effectLst/>
                          <a:latin typeface="Calibri" panose="020F0502020204030204" pitchFamily="34" charset="0"/>
                        </a:rPr>
                        <a:t>Shopping at a mall</a:t>
                      </a:r>
                    </a:p>
                  </a:txBody>
                  <a:tcPr marL="6350" marR="6350" marT="6350" marB="0" anchor="b"/>
                </a:tc>
                <a:tc>
                  <a:txBody>
                    <a:bodyPr/>
                    <a:lstStyle/>
                    <a:p>
                      <a:pPr algn="ctr" fontAlgn="b"/>
                      <a:r>
                        <a:rPr lang="en-US" sz="1400" b="0" i="0" u="none" strike="noStrike" dirty="0">
                          <a:solidFill>
                            <a:schemeClr val="tx2"/>
                          </a:solidFill>
                          <a:effectLst/>
                          <a:latin typeface="Calibri" panose="020F0502020204030204" pitchFamily="34" charset="0"/>
                        </a:rPr>
                        <a:t>1</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1</a:t>
                      </a:r>
                    </a:p>
                  </a:txBody>
                  <a:tcPr marL="6350" marR="6350" marT="6350" marB="0" anchor="b"/>
                </a:tc>
                <a:tc>
                  <a:txBody>
                    <a:bodyPr/>
                    <a:lstStyle/>
                    <a:p>
                      <a:pPr algn="ctr" fontAlgn="ctr"/>
                      <a:r>
                        <a:rPr lang="en-US" sz="1400" b="0" i="0" u="none" strike="noStrike" dirty="0">
                          <a:solidFill>
                            <a:schemeClr val="tx2"/>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640291074"/>
                  </a:ext>
                </a:extLst>
              </a:tr>
              <a:tr h="367056">
                <a:tc>
                  <a:txBody>
                    <a:bodyPr/>
                    <a:lstStyle/>
                    <a:p>
                      <a:pPr algn="l" fontAlgn="b"/>
                      <a:r>
                        <a:rPr lang="en-US" sz="1400" b="0" i="0" u="none" strike="noStrike">
                          <a:solidFill>
                            <a:schemeClr val="tx2"/>
                          </a:solidFill>
                          <a:effectLst/>
                          <a:latin typeface="Calibri" panose="020F0502020204030204" pitchFamily="34" charset="0"/>
                        </a:rPr>
                        <a:t>Visiting a theme or amusement park</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3</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2</a:t>
                      </a:r>
                    </a:p>
                  </a:txBody>
                  <a:tcPr marL="6350" marR="6350" marT="6350" marB="0" anchor="b"/>
                </a:tc>
                <a:tc>
                  <a:txBody>
                    <a:bodyPr/>
                    <a:lstStyle/>
                    <a:p>
                      <a:pPr algn="ctr" fontAlgn="ctr"/>
                      <a:r>
                        <a:rPr lang="en-US" sz="1400" b="0" i="0" u="none" strike="noStrike" dirty="0">
                          <a:solidFill>
                            <a:srgbClr val="00B05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539323079"/>
                  </a:ext>
                </a:extLst>
              </a:tr>
              <a:tr h="367056">
                <a:tc>
                  <a:txBody>
                    <a:bodyPr/>
                    <a:lstStyle/>
                    <a:p>
                      <a:pPr algn="l" fontAlgn="b"/>
                      <a:r>
                        <a:rPr lang="en-US" sz="1400" b="0" i="0" u="none" strike="noStrike">
                          <a:solidFill>
                            <a:schemeClr val="tx2"/>
                          </a:solidFill>
                          <a:effectLst/>
                          <a:latin typeface="Calibri" panose="020F0502020204030204" pitchFamily="34" charset="0"/>
                        </a:rPr>
                        <a:t>Viewing and enjoying natural scenery such as beaches, oceans, mountains, etc.</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9</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3</a:t>
                      </a:r>
                    </a:p>
                  </a:txBody>
                  <a:tcPr marL="6350" marR="6350" marT="6350" marB="0" anchor="b"/>
                </a:tc>
                <a:tc>
                  <a:txBody>
                    <a:bodyPr/>
                    <a:lstStyle/>
                    <a:p>
                      <a:pPr algn="ctr" fontAlgn="ctr"/>
                      <a:r>
                        <a:rPr lang="en-US" sz="1400" b="0" i="0" u="none" strike="noStrike" dirty="0">
                          <a:solidFill>
                            <a:srgbClr val="00B05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1111431077"/>
                  </a:ext>
                </a:extLst>
              </a:tr>
              <a:tr h="367056">
                <a:tc>
                  <a:txBody>
                    <a:bodyPr/>
                    <a:lstStyle/>
                    <a:p>
                      <a:pPr algn="l" fontAlgn="b"/>
                      <a:r>
                        <a:rPr lang="en-US" sz="1400" b="0" i="0" u="none" strike="noStrike">
                          <a:solidFill>
                            <a:schemeClr val="tx2"/>
                          </a:solidFill>
                          <a:effectLst/>
                          <a:latin typeface="Calibri" panose="020F0502020204030204" pitchFamily="34" charset="0"/>
                        </a:rPr>
                        <a:t>Going to the beach</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2</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4</a:t>
                      </a:r>
                    </a:p>
                  </a:txBody>
                  <a:tcPr marL="6350" marR="6350" marT="6350" marB="0" anchor="b"/>
                </a:tc>
                <a:tc>
                  <a:txBody>
                    <a:bodyPr/>
                    <a:lstStyle/>
                    <a:p>
                      <a:pPr algn="ctr" fontAlgn="ctr"/>
                      <a:r>
                        <a:rPr lang="en-US" sz="1400" b="0" i="0" u="none" strike="noStrike" dirty="0">
                          <a:solidFill>
                            <a:srgbClr val="C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905008824"/>
                  </a:ext>
                </a:extLst>
              </a:tr>
              <a:tr h="367056">
                <a:tc>
                  <a:txBody>
                    <a:bodyPr/>
                    <a:lstStyle/>
                    <a:p>
                      <a:pPr algn="l" fontAlgn="b"/>
                      <a:r>
                        <a:rPr lang="en-US" sz="1400" b="0" i="0" u="none" strike="noStrike">
                          <a:solidFill>
                            <a:schemeClr val="tx2"/>
                          </a:solidFill>
                          <a:effectLst/>
                          <a:latin typeface="Calibri" panose="020F0502020204030204" pitchFamily="34" charset="0"/>
                        </a:rPr>
                        <a:t>Exploring a city/urban area</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6</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5</a:t>
                      </a:r>
                    </a:p>
                  </a:txBody>
                  <a:tcPr marL="6350" marR="6350" marT="6350" marB="0" anchor="b"/>
                </a:tc>
                <a:tc>
                  <a:txBody>
                    <a:bodyPr/>
                    <a:lstStyle/>
                    <a:p>
                      <a:pPr algn="ctr" fontAlgn="ctr"/>
                      <a:r>
                        <a:rPr lang="en-US" sz="1400" b="0" i="0" u="none" strike="noStrike" dirty="0">
                          <a:solidFill>
                            <a:srgbClr val="00B05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89155205"/>
                  </a:ext>
                </a:extLst>
              </a:tr>
              <a:tr h="367056">
                <a:tc>
                  <a:txBody>
                    <a:bodyPr/>
                    <a:lstStyle/>
                    <a:p>
                      <a:pPr algn="l" fontAlgn="b"/>
                      <a:r>
                        <a:rPr lang="en-US" sz="1400" b="0" i="0" u="none" strike="noStrike">
                          <a:solidFill>
                            <a:schemeClr val="tx2"/>
                          </a:solidFill>
                          <a:effectLst/>
                          <a:latin typeface="Calibri" panose="020F0502020204030204" pitchFamily="34" charset="0"/>
                        </a:rPr>
                        <a:t>Dining at a unique local restaurant(s)</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5</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6</a:t>
                      </a:r>
                    </a:p>
                  </a:txBody>
                  <a:tcPr marL="6350" marR="6350" marT="6350" marB="0" anchor="b"/>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chemeClr val="accent5"/>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099918822"/>
                  </a:ext>
                </a:extLst>
              </a:tr>
              <a:tr h="367056">
                <a:tc>
                  <a:txBody>
                    <a:bodyPr/>
                    <a:lstStyle/>
                    <a:p>
                      <a:pPr algn="l" fontAlgn="b"/>
                      <a:r>
                        <a:rPr lang="en-US" sz="1400" b="0" i="0" u="none" strike="noStrike">
                          <a:solidFill>
                            <a:schemeClr val="tx2"/>
                          </a:solidFill>
                          <a:effectLst/>
                          <a:latin typeface="Calibri" panose="020F0502020204030204" pitchFamily="34" charset="0"/>
                        </a:rPr>
                        <a:t>Night life</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7</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7</a:t>
                      </a:r>
                    </a:p>
                  </a:txBody>
                  <a:tcPr marL="6350" marR="6350" marT="6350" marB="0" anchor="b"/>
                </a:tc>
                <a:tc>
                  <a:txBody>
                    <a:bodyPr/>
                    <a:lstStyle/>
                    <a:p>
                      <a:pPr algn="ctr" fontAlgn="ctr"/>
                      <a:r>
                        <a:rPr lang="en-US" sz="1400" b="0" i="0" u="none" strike="noStrike" dirty="0">
                          <a:solidFill>
                            <a:schemeClr val="tx2"/>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4155757797"/>
                  </a:ext>
                </a:extLst>
              </a:tr>
              <a:tr h="367056">
                <a:tc>
                  <a:txBody>
                    <a:bodyPr/>
                    <a:lstStyle/>
                    <a:p>
                      <a:pPr algn="l" fontAlgn="b"/>
                      <a:r>
                        <a:rPr lang="en-US" sz="1400" b="0" i="0" u="none" strike="noStrike">
                          <a:solidFill>
                            <a:schemeClr val="tx2"/>
                          </a:solidFill>
                          <a:effectLst/>
                          <a:latin typeface="Calibri" panose="020F0502020204030204" pitchFamily="34" charset="0"/>
                        </a:rPr>
                        <a:t>Visiting state or national parks</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8</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8</a:t>
                      </a:r>
                    </a:p>
                  </a:txBody>
                  <a:tcPr marL="6350" marR="6350" marT="6350" marB="0" anchor="b"/>
                </a:tc>
                <a:tc>
                  <a:txBody>
                    <a:bodyPr/>
                    <a:lstStyle/>
                    <a:p>
                      <a:pPr algn="ctr" fontAlgn="ctr"/>
                      <a:r>
                        <a:rPr lang="en-US" sz="1400" b="0" i="0" u="none" strike="noStrike" dirty="0">
                          <a:solidFill>
                            <a:schemeClr val="tx2"/>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3003718447"/>
                  </a:ext>
                </a:extLst>
              </a:tr>
              <a:tr h="367056">
                <a:tc>
                  <a:txBody>
                    <a:bodyPr/>
                    <a:lstStyle/>
                    <a:p>
                      <a:pPr algn="l" fontAlgn="b"/>
                      <a:r>
                        <a:rPr lang="en-US" sz="1400" b="0" i="0" u="none" strike="noStrike">
                          <a:solidFill>
                            <a:schemeClr val="tx2"/>
                          </a:solidFill>
                          <a:effectLst/>
                          <a:latin typeface="Calibri" panose="020F0502020204030204" pitchFamily="34" charset="0"/>
                        </a:rPr>
                        <a:t>Visiting historical sites</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12</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9</a:t>
                      </a:r>
                    </a:p>
                  </a:txBody>
                  <a:tcPr marL="6350" marR="6350" marT="6350" marB="0" anchor="b"/>
                </a:tc>
                <a:tc>
                  <a:txBody>
                    <a:bodyPr/>
                    <a:lstStyle/>
                    <a:p>
                      <a:pPr algn="ctr" fontAlgn="ctr"/>
                      <a:r>
                        <a:rPr lang="en-US" sz="1400" b="0" i="0" u="none" strike="noStrike" dirty="0">
                          <a:solidFill>
                            <a:srgbClr val="00B05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3234338064"/>
                  </a:ext>
                </a:extLst>
              </a:tr>
              <a:tr h="367056">
                <a:tc>
                  <a:txBody>
                    <a:bodyPr/>
                    <a:lstStyle/>
                    <a:p>
                      <a:pPr algn="l" fontAlgn="b"/>
                      <a:r>
                        <a:rPr lang="en-US" sz="1400" b="0" i="0" u="none" strike="noStrike" dirty="0">
                          <a:solidFill>
                            <a:schemeClr val="tx2"/>
                          </a:solidFill>
                          <a:effectLst/>
                          <a:latin typeface="Calibri" panose="020F0502020204030204" pitchFamily="34" charset="0"/>
                        </a:rPr>
                        <a:t>Shopping at an outlet mall</a:t>
                      </a:r>
                    </a:p>
                  </a:txBody>
                  <a:tcPr marL="6350" marR="6350" marT="6350" marB="0" anchor="b"/>
                </a:tc>
                <a:tc>
                  <a:txBody>
                    <a:bodyPr/>
                    <a:lstStyle/>
                    <a:p>
                      <a:pPr algn="ctr" fontAlgn="b"/>
                      <a:r>
                        <a:rPr lang="en-US" sz="1400" b="0" i="0" u="none" strike="noStrike">
                          <a:solidFill>
                            <a:schemeClr val="tx2"/>
                          </a:solidFill>
                          <a:effectLst/>
                          <a:latin typeface="Calibri" panose="020F0502020204030204" pitchFamily="34" charset="0"/>
                        </a:rPr>
                        <a:t>4</a:t>
                      </a:r>
                    </a:p>
                  </a:txBody>
                  <a:tcPr marL="6350" marR="6350" marT="6350" marB="0" anchor="b"/>
                </a:tc>
                <a:tc>
                  <a:txBody>
                    <a:bodyPr/>
                    <a:lstStyle/>
                    <a:p>
                      <a:pPr algn="ctr" fontAlgn="b"/>
                      <a:r>
                        <a:rPr lang="en-US" sz="1400" b="0" i="0" u="none" strike="noStrike" dirty="0">
                          <a:solidFill>
                            <a:schemeClr val="tx2"/>
                          </a:solidFill>
                          <a:effectLst/>
                          <a:latin typeface="Calibri" panose="020F0502020204030204" pitchFamily="34" charset="0"/>
                        </a:rPr>
                        <a:t>10</a:t>
                      </a:r>
                    </a:p>
                  </a:txBody>
                  <a:tcPr marL="6350" marR="6350" marT="6350" marB="0" anchor="b"/>
                </a:tc>
                <a:tc>
                  <a:txBody>
                    <a:bodyPr/>
                    <a:lstStyle/>
                    <a:p>
                      <a:pPr algn="ctr" fontAlgn="ctr"/>
                      <a:r>
                        <a:rPr lang="en-US" sz="1400" b="0" i="0" u="none" strike="noStrike" dirty="0">
                          <a:solidFill>
                            <a:srgbClr val="C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4069843311"/>
                  </a:ext>
                </a:extLst>
              </a:tr>
            </a:tbl>
          </a:graphicData>
        </a:graphic>
      </p:graphicFrame>
      <p:graphicFrame>
        <p:nvGraphicFramePr>
          <p:cNvPr id="6" name="Table 6">
            <a:extLst>
              <a:ext uri="{FF2B5EF4-FFF2-40B4-BE49-F238E27FC236}">
                <a16:creationId xmlns:a16="http://schemas.microsoft.com/office/drawing/2014/main" id="{5918BF0F-74E0-43B4-A603-07317AAFD97F}"/>
              </a:ext>
            </a:extLst>
          </p:cNvPr>
          <p:cNvGraphicFramePr>
            <a:graphicFrameLocks noGrp="1"/>
          </p:cNvGraphicFramePr>
          <p:nvPr/>
        </p:nvGraphicFramePr>
        <p:xfrm>
          <a:off x="9479622" y="5385078"/>
          <a:ext cx="2468879" cy="982980"/>
        </p:xfrm>
        <a:graphic>
          <a:graphicData uri="http://schemas.openxmlformats.org/drawingml/2006/table">
            <a:tbl>
              <a:tblPr firstRow="1" bandRow="1">
                <a:tableStyleId>{5C22544A-7EE6-4342-B048-85BDC9FD1C3A}</a:tableStyleId>
              </a:tblPr>
              <a:tblGrid>
                <a:gridCol w="1350629">
                  <a:extLst>
                    <a:ext uri="{9D8B030D-6E8A-4147-A177-3AD203B41FA5}">
                      <a16:colId xmlns:a16="http://schemas.microsoft.com/office/drawing/2014/main" val="827205577"/>
                    </a:ext>
                  </a:extLst>
                </a:gridCol>
                <a:gridCol w="559125">
                  <a:extLst>
                    <a:ext uri="{9D8B030D-6E8A-4147-A177-3AD203B41FA5}">
                      <a16:colId xmlns:a16="http://schemas.microsoft.com/office/drawing/2014/main" val="2886143399"/>
                    </a:ext>
                  </a:extLst>
                </a:gridCol>
                <a:gridCol w="559125">
                  <a:extLst>
                    <a:ext uri="{9D8B030D-6E8A-4147-A177-3AD203B41FA5}">
                      <a16:colId xmlns:a16="http://schemas.microsoft.com/office/drawing/2014/main" val="3808092428"/>
                    </a:ext>
                  </a:extLst>
                </a:gridCol>
              </a:tblGrid>
              <a:tr h="388620">
                <a:tc>
                  <a:txBody>
                    <a:bodyPr/>
                    <a:lstStyle/>
                    <a:p>
                      <a:pPr algn="ctr"/>
                      <a:r>
                        <a:rPr lang="en-US" sz="1100" dirty="0">
                          <a:solidFill>
                            <a:schemeClr val="tx2"/>
                          </a:solidFill>
                        </a:rPr>
                        <a:t>Activities that moved out of the top 10 </a:t>
                      </a:r>
                    </a:p>
                  </a:txBody>
                  <a:tcPr anchor="ctr"/>
                </a:tc>
                <a:tc>
                  <a:txBody>
                    <a:bodyPr/>
                    <a:lstStyle/>
                    <a:p>
                      <a:pPr algn="ctr"/>
                      <a:r>
                        <a:rPr lang="en-US" sz="1100" dirty="0">
                          <a:solidFill>
                            <a:schemeClr val="tx2"/>
                          </a:solidFill>
                        </a:rPr>
                        <a:t>2019 Rank</a:t>
                      </a:r>
                    </a:p>
                  </a:txBody>
                  <a:tcPr anchor="ctr"/>
                </a:tc>
                <a:tc>
                  <a:txBody>
                    <a:bodyPr/>
                    <a:lstStyle/>
                    <a:p>
                      <a:pPr algn="ctr"/>
                      <a:r>
                        <a:rPr lang="en-US" sz="1100" dirty="0">
                          <a:solidFill>
                            <a:schemeClr val="tx2"/>
                          </a:solidFill>
                        </a:rPr>
                        <a:t>2022 Rank</a:t>
                      </a:r>
                    </a:p>
                  </a:txBody>
                  <a:tcPr anchor="ctr"/>
                </a:tc>
                <a:extLst>
                  <a:ext uri="{0D108BD9-81ED-4DB2-BD59-A6C34878D82A}">
                    <a16:rowId xmlns:a16="http://schemas.microsoft.com/office/drawing/2014/main" val="1951506937"/>
                  </a:ext>
                </a:extLst>
              </a:tr>
              <a:tr h="388620">
                <a:tc>
                  <a:txBody>
                    <a:bodyPr/>
                    <a:lstStyle/>
                    <a:p>
                      <a:pPr algn="l" fontAlgn="b"/>
                      <a:r>
                        <a:rPr lang="en-US" sz="1100" b="0" i="0" u="none" strike="noStrike" dirty="0">
                          <a:solidFill>
                            <a:schemeClr val="tx2"/>
                          </a:solidFill>
                          <a:effectLst/>
                          <a:latin typeface="Calibri" panose="020F0502020204030204" pitchFamily="34" charset="0"/>
                        </a:rPr>
                        <a:t>Visiting a zoo or aquarium</a:t>
                      </a:r>
                    </a:p>
                  </a:txBody>
                  <a:tcPr marL="9525" marR="9525" marT="9525" marB="0" anchor="b"/>
                </a:tc>
                <a:tc>
                  <a:txBody>
                    <a:bodyPr/>
                    <a:lstStyle/>
                    <a:p>
                      <a:pPr algn="ctr"/>
                      <a:r>
                        <a:rPr lang="en-US" sz="1100" dirty="0">
                          <a:solidFill>
                            <a:schemeClr val="tx2"/>
                          </a:solidFill>
                        </a:rPr>
                        <a:t>10</a:t>
                      </a:r>
                    </a:p>
                  </a:txBody>
                  <a:tcPr anchor="ctr"/>
                </a:tc>
                <a:tc>
                  <a:txBody>
                    <a:bodyPr/>
                    <a:lstStyle/>
                    <a:p>
                      <a:pPr algn="ctr"/>
                      <a:r>
                        <a:rPr lang="en-US" sz="1100" dirty="0">
                          <a:solidFill>
                            <a:schemeClr val="tx2"/>
                          </a:solidFill>
                        </a:rPr>
                        <a:t>11</a:t>
                      </a:r>
                    </a:p>
                  </a:txBody>
                  <a:tcPr anchor="ctr"/>
                </a:tc>
                <a:extLst>
                  <a:ext uri="{0D108BD9-81ED-4DB2-BD59-A6C34878D82A}">
                    <a16:rowId xmlns:a16="http://schemas.microsoft.com/office/drawing/2014/main" val="663316845"/>
                  </a:ext>
                </a:extLst>
              </a:tr>
            </a:tbl>
          </a:graphicData>
        </a:graphic>
      </p:graphicFrame>
      <p:sp>
        <p:nvSpPr>
          <p:cNvPr id="7" name="TextBox 6">
            <a:extLst>
              <a:ext uri="{FF2B5EF4-FFF2-40B4-BE49-F238E27FC236}">
                <a16:creationId xmlns:a16="http://schemas.microsoft.com/office/drawing/2014/main" id="{A98F78B0-DD69-A642-8294-86F77932FF7B}"/>
              </a:ext>
            </a:extLst>
          </p:cNvPr>
          <p:cNvSpPr txBox="1"/>
          <p:nvPr/>
        </p:nvSpPr>
        <p:spPr>
          <a:xfrm>
            <a:off x="9259079" y="1834663"/>
            <a:ext cx="2932922"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Most top 10 activities were unchanged for Mexican travelers, although natural scenery increased while outlet mall shopping declined.</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163074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7BE554-9FC1-BC4B-9052-81788EA67E31}"/>
              </a:ext>
            </a:extLst>
          </p:cNvPr>
          <p:cNvSpPr>
            <a:spLocks noGrp="1"/>
          </p:cNvSpPr>
          <p:nvPr>
            <p:ph type="body" sz="quarter" idx="10"/>
          </p:nvPr>
        </p:nvSpPr>
        <p:spPr/>
        <p:txBody>
          <a:bodyPr/>
          <a:lstStyle/>
          <a:p>
            <a:pPr>
              <a:lnSpc>
                <a:spcPct val="100000"/>
              </a:lnSpc>
            </a:pPr>
            <a:r>
              <a:rPr lang="en-US" sz="3600" dirty="0"/>
              <a:t>Awareness of U.S. Vaccination Policy and Confidence in Ability to Show Vax Status</a:t>
            </a:r>
          </a:p>
        </p:txBody>
      </p:sp>
      <p:sp>
        <p:nvSpPr>
          <p:cNvPr id="3" name="TextBox 2">
            <a:extLst>
              <a:ext uri="{FF2B5EF4-FFF2-40B4-BE49-F238E27FC236}">
                <a16:creationId xmlns:a16="http://schemas.microsoft.com/office/drawing/2014/main" id="{8A7A1929-CEF7-D247-98FE-D6007D748537}"/>
              </a:ext>
            </a:extLst>
          </p:cNvPr>
          <p:cNvSpPr txBox="1"/>
          <p:nvPr/>
        </p:nvSpPr>
        <p:spPr>
          <a:xfrm>
            <a:off x="0" y="6472858"/>
            <a:ext cx="5484194" cy="400110"/>
          </a:xfrm>
          <a:prstGeom prst="rect">
            <a:avLst/>
          </a:prstGeom>
          <a:noFill/>
        </p:spPr>
        <p:txBody>
          <a:bodyPr wrap="none" rtlCol="0">
            <a:spAutoFit/>
          </a:bodyPr>
          <a:lstStyle/>
          <a:p>
            <a:pPr>
              <a:defRPr/>
            </a:pPr>
            <a:r>
              <a:rPr lang="en-US" sz="1000" dirty="0">
                <a:latin typeface="News Gothic MT" panose="020B0503020103020203" pitchFamily="34" charset="0"/>
              </a:rPr>
              <a:t>Q: Were you aware of this policy in order to travel to the United States? </a:t>
            </a:r>
            <a:br>
              <a:rPr lang="en-US" sz="1000" dirty="0">
                <a:latin typeface="News Gothic MT" panose="020B0503020103020203" pitchFamily="34" charset="0"/>
              </a:rPr>
            </a:br>
            <a:r>
              <a:rPr lang="en-US" sz="1000" dirty="0">
                <a:latin typeface="News Gothic MT" panose="020B0503020103020203" pitchFamily="34" charset="0"/>
              </a:rPr>
              <a:t>Q. How confident are you that you will be able to show proof of your vaccination status? </a:t>
            </a:r>
          </a:p>
        </p:txBody>
      </p:sp>
      <p:sp>
        <p:nvSpPr>
          <p:cNvPr id="4" name="TextBox 3">
            <a:extLst>
              <a:ext uri="{FF2B5EF4-FFF2-40B4-BE49-F238E27FC236}">
                <a16:creationId xmlns:a16="http://schemas.microsoft.com/office/drawing/2014/main" id="{ECA96DAE-3364-4D4D-BE94-40561F040D4D}"/>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E35BF290-835E-EF47-8058-F5F18696F638}"/>
              </a:ext>
            </a:extLst>
          </p:cNvPr>
          <p:cNvSpPr txBox="1"/>
          <p:nvPr/>
        </p:nvSpPr>
        <p:spPr>
          <a:xfrm>
            <a:off x="1037716" y="1827825"/>
            <a:ext cx="10386905"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The vast majority of Mexicans are aware of the U.S. policy and confident in their ability to show proof of their vaccination status.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94EDC725-BCD0-AC48-8143-64FAB43D74DC}"/>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E0B342B0-D9C4-804B-8C71-818E77E556E9}"/>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534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4DF3E7-1BBB-CA41-A59A-6B12360E1AA0}"/>
              </a:ext>
            </a:extLst>
          </p:cNvPr>
          <p:cNvSpPr>
            <a:spLocks noGrp="1"/>
          </p:cNvSpPr>
          <p:nvPr>
            <p:ph type="body" sz="quarter" idx="10"/>
          </p:nvPr>
        </p:nvSpPr>
        <p:spPr/>
        <p:txBody>
          <a:bodyPr/>
          <a:lstStyle/>
          <a:p>
            <a:pPr lvl="0">
              <a:lnSpc>
                <a:spcPct val="100000"/>
              </a:lnSpc>
            </a:pPr>
            <a:r>
              <a:rPr lang="en-US" sz="3600" dirty="0">
                <a:solidFill>
                  <a:srgbClr val="00558C"/>
                </a:solidFill>
              </a:rPr>
              <a:t>Awareness of Own Country’s Travel Regulations and Impact on Travel Planning</a:t>
            </a:r>
          </a:p>
        </p:txBody>
      </p:sp>
      <p:sp>
        <p:nvSpPr>
          <p:cNvPr id="3" name="TextBox 2">
            <a:extLst>
              <a:ext uri="{FF2B5EF4-FFF2-40B4-BE49-F238E27FC236}">
                <a16:creationId xmlns:a16="http://schemas.microsoft.com/office/drawing/2014/main" id="{E888B9A0-EBB1-9444-AB54-AB0CFEACF900}"/>
              </a:ext>
            </a:extLst>
          </p:cNvPr>
          <p:cNvSpPr txBox="1"/>
          <p:nvPr/>
        </p:nvSpPr>
        <p:spPr>
          <a:xfrm>
            <a:off x="0" y="6472858"/>
            <a:ext cx="7962436" cy="400110"/>
          </a:xfrm>
          <a:prstGeom prst="rect">
            <a:avLst/>
          </a:prstGeom>
          <a:noFill/>
        </p:spPr>
        <p:txBody>
          <a:bodyPr wrap="none" rtlCol="0">
            <a:spAutoFit/>
          </a:bodyPr>
          <a:lstStyle/>
          <a:p>
            <a:pPr>
              <a:defRPr/>
            </a:pPr>
            <a:r>
              <a:rPr lang="en-US" sz="1000" dirty="0">
                <a:latin typeface="News Gothic MT" panose="020B0503020103020203" pitchFamily="34" charset="0"/>
              </a:rPr>
              <a:t>Q: Are you familiar with the current regulations regarding international travel for your country, related to Covid-19?</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Given what you know of those regulations what impact does that have on your likelihood to plan an international trip in 2022?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CCC4E9EB-78E3-A84E-92FC-C0ED5433653F}"/>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562A506-EA56-AF49-96C8-CBF5E4A261C6}"/>
              </a:ext>
            </a:extLst>
          </p:cNvPr>
          <p:cNvSpPr txBox="1"/>
          <p:nvPr/>
        </p:nvSpPr>
        <p:spPr>
          <a:xfrm>
            <a:off x="1037716" y="1827825"/>
            <a:ext cx="10386905" cy="646331"/>
          </a:xfrm>
          <a:prstGeom prst="rect">
            <a:avLst/>
          </a:prstGeom>
          <a:noFill/>
        </p:spPr>
        <p:txBody>
          <a:bodyPr wrap="square" rtlCol="0">
            <a:spAutoFit/>
          </a:bodyPr>
          <a:lstStyle/>
          <a:p>
            <a:pPr marL="285750" lvl="0" indent="-285750">
              <a:buFont typeface="Wingdings" pitchFamily="2" charset="2"/>
              <a:buChar char="§"/>
              <a:defRPr/>
            </a:pPr>
            <a:r>
              <a:rPr lang="en-US" sz="1200" dirty="0">
                <a:latin typeface="News Gothic MT" panose="020B0503020103020203" pitchFamily="34" charset="0"/>
              </a:rPr>
              <a:t>Most Mexicans say they are aware of their own country’s travel regulations and most (62%) say they are not impacting their likelihood to plan a trip.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BC87637C-F725-444D-8912-62F3DB59E4F6}"/>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B8EC81ED-3C75-CD44-A704-7D7A814549B7}"/>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11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5026C-6A95-A944-A8E8-0069D3A04E63}"/>
              </a:ext>
            </a:extLst>
          </p:cNvPr>
          <p:cNvSpPr>
            <a:spLocks noGrp="1"/>
          </p:cNvSpPr>
          <p:nvPr>
            <p:ph type="body" sz="quarter" idx="10"/>
          </p:nvPr>
        </p:nvSpPr>
        <p:spPr/>
        <p:txBody>
          <a:bodyPr/>
          <a:lstStyle/>
          <a:p>
            <a:r>
              <a:rPr lang="en-US" sz="3600" dirty="0"/>
              <a:t>Travel Credits and Available Vacation Time</a:t>
            </a:r>
          </a:p>
        </p:txBody>
      </p:sp>
      <p:sp>
        <p:nvSpPr>
          <p:cNvPr id="3" name="TextBox 2">
            <a:extLst>
              <a:ext uri="{FF2B5EF4-FFF2-40B4-BE49-F238E27FC236}">
                <a16:creationId xmlns:a16="http://schemas.microsoft.com/office/drawing/2014/main" id="{C54FAE86-C8E3-E64B-946B-7AD5513955AC}"/>
              </a:ext>
            </a:extLst>
          </p:cNvPr>
          <p:cNvSpPr txBox="1"/>
          <p:nvPr/>
        </p:nvSpPr>
        <p:spPr>
          <a:xfrm>
            <a:off x="0" y="6472858"/>
            <a:ext cx="7478329"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unused travel credits (either for air or hotel) from travel that was cancelled in 2020 due to the pandemic?</a:t>
            </a:r>
            <a:br>
              <a:rPr lang="en-US" sz="1000" dirty="0">
                <a:latin typeface="News Gothic MT" panose="020B0503020103020203" pitchFamily="34" charset="0"/>
              </a:rPr>
            </a:br>
            <a:r>
              <a:rPr lang="en-US" sz="1000" dirty="0">
                <a:latin typeface="News Gothic MT" panose="020B0503020103020203" pitchFamily="34" charset="0"/>
              </a:rPr>
              <a:t>Q. Which of these best describes your balance of vacation time available for travel?</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E6661CD4-848A-644E-872F-9FE550FB8594}"/>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5CDE852A-5B7B-FE40-9F7C-C877C5B26114}"/>
              </a:ext>
            </a:extLst>
          </p:cNvPr>
          <p:cNvSpPr txBox="1"/>
          <p:nvPr/>
        </p:nvSpPr>
        <p:spPr>
          <a:xfrm>
            <a:off x="1037716" y="1347332"/>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About one-quarter of Mexicans say they still have unused travel credits and more than a quarter say they have more vacation time saved up now.</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A33DDE92-1279-9540-BD7E-251C0D7AFAD3}"/>
              </a:ext>
            </a:extLst>
          </p:cNvPr>
          <p:cNvGraphicFramePr/>
          <p:nvPr/>
        </p:nvGraphicFramePr>
        <p:xfrm>
          <a:off x="364435" y="2539720"/>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9133767-4801-5F48-BF20-34722D96E028}"/>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935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7BE554-9FC1-BC4B-9052-81788EA67E31}"/>
              </a:ext>
            </a:extLst>
          </p:cNvPr>
          <p:cNvSpPr>
            <a:spLocks noGrp="1"/>
          </p:cNvSpPr>
          <p:nvPr>
            <p:ph type="body" sz="quarter" idx="10"/>
          </p:nvPr>
        </p:nvSpPr>
        <p:spPr/>
        <p:txBody>
          <a:bodyPr/>
          <a:lstStyle/>
          <a:p>
            <a:pPr>
              <a:lnSpc>
                <a:spcPct val="100000"/>
              </a:lnSpc>
            </a:pPr>
            <a:r>
              <a:rPr lang="en-US" sz="3600" dirty="0"/>
              <a:t>Visa Status</a:t>
            </a:r>
          </a:p>
        </p:txBody>
      </p:sp>
      <p:sp>
        <p:nvSpPr>
          <p:cNvPr id="3" name="TextBox 2">
            <a:extLst>
              <a:ext uri="{FF2B5EF4-FFF2-40B4-BE49-F238E27FC236}">
                <a16:creationId xmlns:a16="http://schemas.microsoft.com/office/drawing/2014/main" id="{8A7A1929-CEF7-D247-98FE-D6007D748537}"/>
              </a:ext>
            </a:extLst>
          </p:cNvPr>
          <p:cNvSpPr txBox="1"/>
          <p:nvPr/>
        </p:nvSpPr>
        <p:spPr>
          <a:xfrm>
            <a:off x="0" y="6318970"/>
            <a:ext cx="4961615" cy="553998"/>
          </a:xfrm>
          <a:prstGeom prst="rect">
            <a:avLst/>
          </a:prstGeom>
          <a:noFill/>
        </p:spPr>
        <p:txBody>
          <a:bodyPr wrap="none" rtlCol="0" anchor="b">
            <a:spAutoFit/>
          </a:bodyPr>
          <a:lstStyle/>
          <a:p>
            <a:pPr>
              <a:defRPr/>
            </a:pPr>
            <a:r>
              <a:rPr lang="en-US" sz="1000" dirty="0">
                <a:latin typeface="News Gothic MT" panose="020B0503020103020203" pitchFamily="34" charset="0"/>
              </a:rPr>
              <a:t>Q. Do you currently have a B2 Visa to travel to the USA as a tourist? </a:t>
            </a:r>
            <a:br>
              <a:rPr lang="en-US" sz="1000" dirty="0">
                <a:latin typeface="News Gothic MT" panose="020B0503020103020203" pitchFamily="34" charset="0"/>
              </a:rPr>
            </a:br>
            <a:r>
              <a:rPr lang="en-US" sz="1000" dirty="0">
                <a:latin typeface="News Gothic MT" panose="020B0503020103020203" pitchFamily="34" charset="0"/>
              </a:rPr>
              <a:t>Q. When will your travel visa expire? </a:t>
            </a:r>
          </a:p>
          <a:p>
            <a:pPr>
              <a:defRPr/>
            </a:pPr>
            <a:r>
              <a:rPr lang="en-US" sz="1000" dirty="0">
                <a:latin typeface="News Gothic MT" panose="020B0503020103020203" pitchFamily="34" charset="0"/>
              </a:rPr>
              <a:t>Q. How easy do you think it will be to get a new/renewed travel visa to the USA?</a:t>
            </a:r>
          </a:p>
        </p:txBody>
      </p:sp>
      <p:sp>
        <p:nvSpPr>
          <p:cNvPr id="4" name="TextBox 3">
            <a:extLst>
              <a:ext uri="{FF2B5EF4-FFF2-40B4-BE49-F238E27FC236}">
                <a16:creationId xmlns:a16="http://schemas.microsoft.com/office/drawing/2014/main" id="{ECA96DAE-3364-4D4D-BE94-40561F040D4D}"/>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8" name="Chart 7">
            <a:extLst>
              <a:ext uri="{FF2B5EF4-FFF2-40B4-BE49-F238E27FC236}">
                <a16:creationId xmlns:a16="http://schemas.microsoft.com/office/drawing/2014/main" id="{D4E88237-756A-8942-9ACE-9C9B0ACF4AF9}"/>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8732E9BE-B2D8-1641-BD59-E2FF93DBB490}"/>
              </a:ext>
            </a:extLst>
          </p:cNvPr>
          <p:cNvGraphicFramePr/>
          <p:nvPr/>
        </p:nvGraphicFramePr>
        <p:xfrm>
          <a:off x="6133850" y="1247854"/>
          <a:ext cx="4844381" cy="2499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DB1475DC-82D6-174D-91A7-75899BAF88B0}"/>
              </a:ext>
            </a:extLst>
          </p:cNvPr>
          <p:cNvGraphicFramePr/>
          <p:nvPr/>
        </p:nvGraphicFramePr>
        <p:xfrm>
          <a:off x="6312162" y="4061663"/>
          <a:ext cx="4484029" cy="230639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287EFCF3-917D-CD4B-B61C-DCED9889468B}"/>
              </a:ext>
            </a:extLst>
          </p:cNvPr>
          <p:cNvSpPr txBox="1"/>
          <p:nvPr/>
        </p:nvSpPr>
        <p:spPr>
          <a:xfrm>
            <a:off x="6696682" y="4655315"/>
            <a:ext cx="992579" cy="276999"/>
          </a:xfrm>
          <a:prstGeom prst="rect">
            <a:avLst/>
          </a:prstGeom>
          <a:noFill/>
        </p:spPr>
        <p:txBody>
          <a:bodyPr wrap="none" rtlCol="0">
            <a:spAutoFit/>
          </a:bodyPr>
          <a:lstStyle/>
          <a:p>
            <a:r>
              <a:rPr lang="en-US" sz="1200" dirty="0">
                <a:latin typeface="News Gothic MT" panose="020B0503020103020203" pitchFamily="34" charset="0"/>
              </a:rPr>
              <a:t>30% - easy</a:t>
            </a:r>
          </a:p>
        </p:txBody>
      </p:sp>
      <p:sp>
        <p:nvSpPr>
          <p:cNvPr id="13" name="TextBox 12">
            <a:extLst>
              <a:ext uri="{FF2B5EF4-FFF2-40B4-BE49-F238E27FC236}">
                <a16:creationId xmlns:a16="http://schemas.microsoft.com/office/drawing/2014/main" id="{6FED03A2-37DD-D94E-80B9-ED2D93D4E5B0}"/>
              </a:ext>
            </a:extLst>
          </p:cNvPr>
          <p:cNvSpPr txBox="1"/>
          <p:nvPr/>
        </p:nvSpPr>
        <p:spPr>
          <a:xfrm>
            <a:off x="9356162" y="4648965"/>
            <a:ext cx="1220078" cy="276999"/>
          </a:xfrm>
          <a:prstGeom prst="rect">
            <a:avLst/>
          </a:prstGeom>
          <a:noFill/>
        </p:spPr>
        <p:txBody>
          <a:bodyPr wrap="none" rtlCol="0">
            <a:spAutoFit/>
          </a:bodyPr>
          <a:lstStyle/>
          <a:p>
            <a:r>
              <a:rPr lang="en-US" sz="1200" dirty="0">
                <a:latin typeface="News Gothic MT" panose="020B0503020103020203" pitchFamily="34" charset="0"/>
              </a:rPr>
              <a:t>33% - difficult</a:t>
            </a:r>
          </a:p>
        </p:txBody>
      </p:sp>
      <p:sp>
        <p:nvSpPr>
          <p:cNvPr id="14" name="Right Brace 13">
            <a:extLst>
              <a:ext uri="{FF2B5EF4-FFF2-40B4-BE49-F238E27FC236}">
                <a16:creationId xmlns:a16="http://schemas.microsoft.com/office/drawing/2014/main" id="{2DF84A3C-5CE9-2646-A1EC-5C096DDD6C45}"/>
              </a:ext>
            </a:extLst>
          </p:cNvPr>
          <p:cNvSpPr/>
          <p:nvPr/>
        </p:nvSpPr>
        <p:spPr>
          <a:xfrm rot="16200000">
            <a:off x="6978452" y="4361744"/>
            <a:ext cx="188986" cy="1232632"/>
          </a:xfrm>
          <a:prstGeom prst="rightBrace">
            <a:avLst>
              <a:gd name="adj1" fmla="val 3292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C1C9EFFE-8FE0-664B-A5E1-DE606A32E654}"/>
              </a:ext>
            </a:extLst>
          </p:cNvPr>
          <p:cNvSpPr/>
          <p:nvPr/>
        </p:nvSpPr>
        <p:spPr>
          <a:xfrm rot="16200000">
            <a:off x="9871708" y="4289209"/>
            <a:ext cx="188986" cy="1377701"/>
          </a:xfrm>
          <a:prstGeom prst="rightBrace">
            <a:avLst>
              <a:gd name="adj1" fmla="val 3292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64140E4F-4CC6-5942-9638-6ACE3F9886F3}"/>
              </a:ext>
            </a:extLst>
          </p:cNvPr>
          <p:cNvSpPr txBox="1"/>
          <p:nvPr/>
        </p:nvSpPr>
        <p:spPr>
          <a:xfrm>
            <a:off x="1037717" y="1158883"/>
            <a:ext cx="5274446" cy="8002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80% of Mexican respondents said they currently have a B2 travel visa, with only 18% saying </a:t>
            </a:r>
            <a:r>
              <a:rPr lang="en-US" sz="1200" dirty="0">
                <a:latin typeface="News Gothic MT" panose="020B0503020103020203" pitchFamily="34" charset="0"/>
              </a:rPr>
              <a:t>their visa will expire in the next year.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About one-third think getting a new or renewed visa will be difficult.</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70595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756B2-05A0-034C-89C2-A614586570A2}"/>
              </a:ext>
            </a:extLst>
          </p:cNvPr>
          <p:cNvSpPr>
            <a:spLocks noGrp="1"/>
          </p:cNvSpPr>
          <p:nvPr>
            <p:ph type="body" sz="quarter" idx="10"/>
          </p:nvPr>
        </p:nvSpPr>
        <p:spPr/>
        <p:txBody>
          <a:bodyPr/>
          <a:lstStyle/>
          <a:p>
            <a:r>
              <a:rPr lang="en-US" dirty="0"/>
              <a:t>Importance of Safety Protocols and Infection/Vaccination Rates</a:t>
            </a:r>
          </a:p>
        </p:txBody>
      </p:sp>
      <p:sp>
        <p:nvSpPr>
          <p:cNvPr id="4" name="TextBox 3">
            <a:extLst>
              <a:ext uri="{FF2B5EF4-FFF2-40B4-BE49-F238E27FC236}">
                <a16:creationId xmlns:a16="http://schemas.microsoft.com/office/drawing/2014/main" id="{6D79146A-DE61-814F-9575-EE10BFD3E170}"/>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1D395479-81A8-6141-A23E-CCA57ED9F4E6}"/>
              </a:ext>
            </a:extLst>
          </p:cNvPr>
          <p:cNvSpPr txBox="1"/>
          <p:nvPr/>
        </p:nvSpPr>
        <p:spPr>
          <a:xfrm>
            <a:off x="1037716" y="1827825"/>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Three-quarters of Mexican travelers say that safety protocols and rates of infection and/or vaccination will influence their destination choice.</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E99FD0D0-8D62-7147-A3E6-4B470B6E5045}"/>
              </a:ext>
            </a:extLst>
          </p:cNvPr>
          <p:cNvGraphicFramePr/>
          <p:nvPr/>
        </p:nvGraphicFramePr>
        <p:xfrm>
          <a:off x="330161" y="2530929"/>
          <a:ext cx="5765840" cy="36086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A8F02F0-A21C-7740-B69C-51152DBBE37F}"/>
              </a:ext>
            </a:extLst>
          </p:cNvPr>
          <p:cNvGraphicFramePr/>
          <p:nvPr/>
        </p:nvGraphicFramePr>
        <p:xfrm>
          <a:off x="6208447" y="2530929"/>
          <a:ext cx="5765840" cy="36086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2F34966-79C9-8645-B4B9-2F1722B25D3A}"/>
              </a:ext>
            </a:extLst>
          </p:cNvPr>
          <p:cNvSpPr txBox="1"/>
          <p:nvPr/>
        </p:nvSpPr>
        <p:spPr>
          <a:xfrm>
            <a:off x="0" y="6472858"/>
            <a:ext cx="8299067" cy="400110"/>
          </a:xfrm>
          <a:prstGeom prst="rect">
            <a:avLst/>
          </a:prstGeom>
          <a:noFill/>
        </p:spPr>
        <p:txBody>
          <a:bodyPr wrap="none" rtlCol="0">
            <a:spAutoFit/>
          </a:bodyPr>
          <a:lstStyle/>
          <a:p>
            <a:pPr>
              <a:defRPr/>
            </a:pPr>
            <a:r>
              <a:rPr lang="en-US" sz="1000" dirty="0">
                <a:latin typeface="News Gothic MT" panose="020B0503020103020203" pitchFamily="34" charset="0"/>
              </a:rPr>
              <a:t>Q: Does the presence or absence of safety protocols matter to you when selecting a destination to visit?</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Does the amount of COVID-19 infection or the rate of vaccination in a destination matter to you when selecting a destination to visit?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146319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4F5C-4D56-2C42-A6FE-3C1526018B43}"/>
              </a:ext>
            </a:extLst>
          </p:cNvPr>
          <p:cNvSpPr>
            <a:spLocks noGrp="1"/>
          </p:cNvSpPr>
          <p:nvPr>
            <p:ph type="body" sz="quarter" idx="10"/>
          </p:nvPr>
        </p:nvSpPr>
        <p:spPr/>
        <p:txBody>
          <a:bodyPr/>
          <a:lstStyle/>
          <a:p>
            <a:r>
              <a:rPr lang="en-US" dirty="0"/>
              <a:t>Perceptions of U.S. States on Safety Protocols</a:t>
            </a:r>
          </a:p>
        </p:txBody>
      </p:sp>
      <p:sp>
        <p:nvSpPr>
          <p:cNvPr id="3" name="TextBox 2">
            <a:extLst>
              <a:ext uri="{FF2B5EF4-FFF2-40B4-BE49-F238E27FC236}">
                <a16:creationId xmlns:a16="http://schemas.microsoft.com/office/drawing/2014/main" id="{00BEC39E-6DD5-BA47-8CE6-F78E13593D2E}"/>
              </a:ext>
            </a:extLst>
          </p:cNvPr>
          <p:cNvSpPr txBox="1"/>
          <p:nvPr/>
        </p:nvSpPr>
        <p:spPr>
          <a:xfrm>
            <a:off x="0" y="6472858"/>
            <a:ext cx="6492483"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an idea of which parts of the United States would be more likely to have safety protocols </a:t>
            </a:r>
            <a:br>
              <a:rPr lang="en-US" sz="1000" dirty="0">
                <a:latin typeface="News Gothic MT" panose="020B0503020103020203" pitchFamily="34" charset="0"/>
              </a:rPr>
            </a:br>
            <a:r>
              <a:rPr lang="en-US" sz="1000" dirty="0">
                <a:latin typeface="News Gothic MT" panose="020B0503020103020203" pitchFamily="34" charset="0"/>
              </a:rPr>
              <a:t>and which would be least likely to have safety protocols?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9D32059F-6DB8-5849-A9E1-C99728ACDFF1}"/>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2D17DAB-1E70-5341-9560-4E7667489D48}"/>
              </a:ext>
            </a:extLst>
          </p:cNvPr>
          <p:cNvSpPr txBox="1"/>
          <p:nvPr/>
        </p:nvSpPr>
        <p:spPr>
          <a:xfrm>
            <a:off x="1037716" y="1827825"/>
            <a:ext cx="10386905"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Overall, </a:t>
            </a:r>
            <a:r>
              <a:rPr kumimoji="0" lang="en-US" sz="1200" b="1" i="0" u="none" strike="noStrike" kern="1200" cap="none" spc="0" normalizeH="0" baseline="0" noProof="0" dirty="0">
                <a:ln>
                  <a:noFill/>
                </a:ln>
                <a:effectLst/>
                <a:uLnTx/>
                <a:uFillTx/>
                <a:latin typeface="News Gothic MT" panose="020B0503020103020203" pitchFamily="34" charset="0"/>
                <a:ea typeface="+mn-ea"/>
                <a:cs typeface="+mn-cs"/>
              </a:rPr>
              <a:t>41% </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of </a:t>
            </a:r>
            <a:r>
              <a:rPr lang="en-US" sz="1200" dirty="0">
                <a:latin typeface="News Gothic MT" panose="020B0503020103020203" pitchFamily="34" charset="0"/>
              </a:rPr>
              <a:t>Mexicans </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say they think they would know where there are likely to be more or less safety protocols in the U.S., but across our competitive set, </a:t>
            </a:r>
            <a:r>
              <a:rPr lang="en-US" sz="1200" dirty="0">
                <a:latin typeface="News Gothic MT" panose="020B0503020103020203" pitchFamily="34" charset="0"/>
              </a:rPr>
              <a:t>Mexicans</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 have more confidence in California and New York to have safety protocols, and relatively less confidence in </a:t>
            </a:r>
            <a:r>
              <a:rPr lang="en-US" sz="1200" dirty="0">
                <a:latin typeface="News Gothic MT" panose="020B0503020103020203" pitchFamily="34" charset="0"/>
              </a:rPr>
              <a:t>Hawaii</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 and Texas.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C12376FE-39E2-994E-AC77-5445589D8500}"/>
              </a:ext>
            </a:extLst>
          </p:cNvPr>
          <p:cNvGraphicFramePr/>
          <p:nvPr/>
        </p:nvGraphicFramePr>
        <p:xfrm>
          <a:off x="1616529" y="2645229"/>
          <a:ext cx="9095014" cy="3493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972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19F2DF-D296-CE4C-A04A-564503B0F620}"/>
              </a:ext>
            </a:extLst>
          </p:cNvPr>
          <p:cNvSpPr>
            <a:spLocks noGrp="1"/>
          </p:cNvSpPr>
          <p:nvPr>
            <p:ph type="body" sz="quarter" idx="10"/>
          </p:nvPr>
        </p:nvSpPr>
        <p:spPr>
          <a:xfrm>
            <a:off x="1040043" y="489942"/>
            <a:ext cx="3580083" cy="1799548"/>
          </a:xfrm>
        </p:spPr>
        <p:txBody>
          <a:bodyPr/>
          <a:lstStyle/>
          <a:p>
            <a:r>
              <a:rPr lang="en-US" dirty="0"/>
              <a:t>Barriers </a:t>
            </a:r>
            <a:br>
              <a:rPr lang="en-US" dirty="0"/>
            </a:br>
            <a:r>
              <a:rPr lang="en-US" dirty="0"/>
              <a:t>to Visitation</a:t>
            </a:r>
            <a:br>
              <a:rPr lang="en-US" dirty="0"/>
            </a:br>
            <a:endParaRPr lang="en-US" dirty="0"/>
          </a:p>
        </p:txBody>
      </p:sp>
      <p:graphicFrame>
        <p:nvGraphicFramePr>
          <p:cNvPr id="3" name="Chart 2">
            <a:extLst>
              <a:ext uri="{FF2B5EF4-FFF2-40B4-BE49-F238E27FC236}">
                <a16:creationId xmlns:a16="http://schemas.microsoft.com/office/drawing/2014/main" id="{80231C85-2A22-8745-BE30-193AC4013F15}"/>
              </a:ext>
            </a:extLst>
          </p:cNvPr>
          <p:cNvGraphicFramePr/>
          <p:nvPr>
            <p:extLst>
              <p:ext uri="{D42A27DB-BD31-4B8C-83A1-F6EECF244321}">
                <p14:modId xmlns:p14="http://schemas.microsoft.com/office/powerpoint/2010/main" val="2722624715"/>
              </p:ext>
            </p:extLst>
          </p:nvPr>
        </p:nvGraphicFramePr>
        <p:xfrm>
          <a:off x="3691156" y="973455"/>
          <a:ext cx="7659149"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6E2542D-05D6-F741-9EAD-22FD4740522A}"/>
              </a:ext>
            </a:extLst>
          </p:cNvPr>
          <p:cNvSpPr txBox="1"/>
          <p:nvPr/>
        </p:nvSpPr>
        <p:spPr>
          <a:xfrm>
            <a:off x="11000052" y="1527064"/>
            <a:ext cx="108715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Competitive </a:t>
            </a:r>
            <a:b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br>
            <a:r>
              <a:rPr kumimoji="0" lang="en-US" sz="1200" b="0" i="0" u="sng"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Index</a:t>
            </a:r>
          </a:p>
        </p:txBody>
      </p:sp>
      <p:sp>
        <p:nvSpPr>
          <p:cNvPr id="7" name="TextBox 6">
            <a:extLst>
              <a:ext uri="{FF2B5EF4-FFF2-40B4-BE49-F238E27FC236}">
                <a16:creationId xmlns:a16="http://schemas.microsoft.com/office/drawing/2014/main" id="{031E9B36-A325-EA48-8F05-00A2E2616898}"/>
              </a:ext>
            </a:extLst>
          </p:cNvPr>
          <p:cNvSpPr txBox="1"/>
          <p:nvPr/>
        </p:nvSpPr>
        <p:spPr>
          <a:xfrm>
            <a:off x="1040043" y="3038270"/>
            <a:ext cx="2405684" cy="1384995"/>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Barriers at the top are the items most likely to be cited as a reason for not considering travel to California, among those who are not likely to visit. </a:t>
            </a:r>
          </a:p>
          <a:p>
            <a:pPr marL="285750" indent="-285750">
              <a:buFont typeface="Wingdings" pitchFamily="2" charset="2"/>
              <a:buChar char="§"/>
              <a:defRPr/>
            </a:pPr>
            <a:endParaRPr lang="en-US" sz="1200" dirty="0">
              <a:latin typeface="News Gothic MT" panose="020B0503020103020203" pitchFamily="34" charset="0"/>
            </a:endParaRPr>
          </a:p>
        </p:txBody>
      </p:sp>
      <p:sp>
        <p:nvSpPr>
          <p:cNvPr id="8" name="TextBox 7">
            <a:extLst>
              <a:ext uri="{FF2B5EF4-FFF2-40B4-BE49-F238E27FC236}">
                <a16:creationId xmlns:a16="http://schemas.microsoft.com/office/drawing/2014/main" id="{5FB31352-F110-1E4C-9E4E-EE9736939AB8}"/>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(Sept 2021)</a:t>
            </a:r>
          </a:p>
        </p:txBody>
      </p:sp>
      <p:sp>
        <p:nvSpPr>
          <p:cNvPr id="10" name="TextBox 9">
            <a:extLst>
              <a:ext uri="{FF2B5EF4-FFF2-40B4-BE49-F238E27FC236}">
                <a16:creationId xmlns:a16="http://schemas.microsoft.com/office/drawing/2014/main" id="{AA70B6B6-B312-0448-AE13-DE6CE72D4AEF}"/>
              </a:ext>
            </a:extLst>
          </p:cNvPr>
          <p:cNvSpPr txBox="1"/>
          <p:nvPr/>
        </p:nvSpPr>
        <p:spPr>
          <a:xfrm>
            <a:off x="0" y="6622498"/>
            <a:ext cx="813395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Q: Earlier you mentioned that you are </a:t>
            </a:r>
            <a:r>
              <a:rPr kumimoji="0" lang="en-US" sz="1000" b="1" i="0" u="sng"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not</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 likely to visit DESTINATION. To what degree are each of these an influence for not visiting?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endParaRPr>
          </a:p>
        </p:txBody>
      </p:sp>
      <p:graphicFrame>
        <p:nvGraphicFramePr>
          <p:cNvPr id="11" name="Table 10">
            <a:extLst>
              <a:ext uri="{FF2B5EF4-FFF2-40B4-BE49-F238E27FC236}">
                <a16:creationId xmlns:a16="http://schemas.microsoft.com/office/drawing/2014/main" id="{D5A208D8-C026-9446-BDFF-8DBEC0160A15}"/>
              </a:ext>
            </a:extLst>
          </p:cNvPr>
          <p:cNvGraphicFramePr>
            <a:graphicFrameLocks noGrp="1"/>
          </p:cNvGraphicFramePr>
          <p:nvPr>
            <p:extLst>
              <p:ext uri="{D42A27DB-BD31-4B8C-83A1-F6EECF244321}">
                <p14:modId xmlns:p14="http://schemas.microsoft.com/office/powerpoint/2010/main" val="2450830706"/>
              </p:ext>
            </p:extLst>
          </p:nvPr>
        </p:nvGraphicFramePr>
        <p:xfrm>
          <a:off x="11124531" y="2074545"/>
          <a:ext cx="838200" cy="4145780"/>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232832778"/>
                    </a:ext>
                  </a:extLst>
                </a:gridCol>
              </a:tblGrid>
              <a:tr h="207289">
                <a:tc>
                  <a:txBody>
                    <a:bodyPr/>
                    <a:lstStyle/>
                    <a:p>
                      <a:pPr algn="ctr" fontAlgn="b"/>
                      <a:r>
                        <a:rPr lang="en-US" sz="1100" u="none" strike="noStrike" dirty="0">
                          <a:effectLst/>
                          <a:latin typeface="News Gothic MT" panose="020B0503020103020203" pitchFamily="34" charset="0"/>
                        </a:rPr>
                        <a:t>103</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498443740"/>
                  </a:ext>
                </a:extLst>
              </a:tr>
              <a:tr h="207289">
                <a:tc>
                  <a:txBody>
                    <a:bodyPr/>
                    <a:lstStyle/>
                    <a:p>
                      <a:pPr algn="ctr" fontAlgn="b"/>
                      <a:r>
                        <a:rPr lang="en-US" sz="1100" u="none" strike="noStrike" dirty="0">
                          <a:effectLst/>
                          <a:latin typeface="News Gothic MT" panose="020B0503020103020203" pitchFamily="34" charset="0"/>
                        </a:rPr>
                        <a:t>99</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342126953"/>
                  </a:ext>
                </a:extLst>
              </a:tr>
              <a:tr h="207289">
                <a:tc>
                  <a:txBody>
                    <a:bodyPr/>
                    <a:lstStyle/>
                    <a:p>
                      <a:pPr algn="ctr" fontAlgn="b"/>
                      <a:r>
                        <a:rPr lang="en-US" sz="1100" u="none" strike="noStrike" dirty="0">
                          <a:effectLst/>
                          <a:latin typeface="News Gothic MT" panose="020B0503020103020203" pitchFamily="34" charset="0"/>
                        </a:rPr>
                        <a:t>96</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158011629"/>
                  </a:ext>
                </a:extLst>
              </a:tr>
              <a:tr h="207289">
                <a:tc>
                  <a:txBody>
                    <a:bodyPr/>
                    <a:lstStyle/>
                    <a:p>
                      <a:pPr algn="ctr" fontAlgn="b"/>
                      <a:r>
                        <a:rPr lang="en-US" sz="1100" u="none" strike="noStrike" dirty="0">
                          <a:effectLst/>
                          <a:latin typeface="News Gothic MT" panose="020B0503020103020203" pitchFamily="34" charset="0"/>
                        </a:rPr>
                        <a:t>105</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535284164"/>
                  </a:ext>
                </a:extLst>
              </a:tr>
              <a:tr h="207289">
                <a:tc>
                  <a:txBody>
                    <a:bodyPr/>
                    <a:lstStyle/>
                    <a:p>
                      <a:pPr algn="ctr" fontAlgn="b"/>
                      <a:r>
                        <a:rPr lang="en-US" sz="1100" u="none" strike="noStrike" dirty="0">
                          <a:effectLst/>
                          <a:latin typeface="News Gothic MT" panose="020B0503020103020203" pitchFamily="34" charset="0"/>
                        </a:rPr>
                        <a:t>102</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243790046"/>
                  </a:ext>
                </a:extLst>
              </a:tr>
              <a:tr h="207289">
                <a:tc>
                  <a:txBody>
                    <a:bodyPr/>
                    <a:lstStyle/>
                    <a:p>
                      <a:pPr algn="ctr" fontAlgn="b"/>
                      <a:r>
                        <a:rPr lang="en-US" sz="1100" u="none" strike="noStrike" dirty="0">
                          <a:effectLst/>
                          <a:latin typeface="News Gothic MT" panose="020B0503020103020203" pitchFamily="34" charset="0"/>
                        </a:rPr>
                        <a:t>100</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718115216"/>
                  </a:ext>
                </a:extLst>
              </a:tr>
              <a:tr h="207289">
                <a:tc>
                  <a:txBody>
                    <a:bodyPr/>
                    <a:lstStyle/>
                    <a:p>
                      <a:pPr algn="ctr" fontAlgn="b"/>
                      <a:r>
                        <a:rPr lang="en-US" sz="1100" u="none" strike="noStrike" dirty="0">
                          <a:effectLst/>
                          <a:latin typeface="News Gothic MT" panose="020B0503020103020203" pitchFamily="34" charset="0"/>
                        </a:rPr>
                        <a:t>93</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919884646"/>
                  </a:ext>
                </a:extLst>
              </a:tr>
              <a:tr h="207289">
                <a:tc>
                  <a:txBody>
                    <a:bodyPr/>
                    <a:lstStyle/>
                    <a:p>
                      <a:pPr algn="ctr" fontAlgn="b"/>
                      <a:r>
                        <a:rPr lang="en-US" sz="1100" u="none" strike="noStrike" dirty="0">
                          <a:effectLst/>
                          <a:latin typeface="News Gothic MT" panose="020B0503020103020203" pitchFamily="34" charset="0"/>
                        </a:rPr>
                        <a:t>97</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4243211164"/>
                  </a:ext>
                </a:extLst>
              </a:tr>
              <a:tr h="207289">
                <a:tc>
                  <a:txBody>
                    <a:bodyPr/>
                    <a:lstStyle/>
                    <a:p>
                      <a:pPr algn="ctr" fontAlgn="b"/>
                      <a:r>
                        <a:rPr lang="en-US" sz="1100" u="none" strike="noStrike">
                          <a:effectLst/>
                          <a:latin typeface="News Gothic MT" panose="020B0503020103020203" pitchFamily="34" charset="0"/>
                        </a:rPr>
                        <a:t>101</a:t>
                      </a:r>
                      <a:endParaRPr lang="en-US" sz="1100" b="0" i="0" u="none" strike="noStrike">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240467174"/>
                  </a:ext>
                </a:extLst>
              </a:tr>
              <a:tr h="207289">
                <a:tc>
                  <a:txBody>
                    <a:bodyPr/>
                    <a:lstStyle/>
                    <a:p>
                      <a:pPr algn="ctr" fontAlgn="b"/>
                      <a:r>
                        <a:rPr lang="en-US" sz="1100" u="none" strike="noStrike" dirty="0">
                          <a:effectLst/>
                          <a:latin typeface="News Gothic MT" panose="020B0503020103020203" pitchFamily="34" charset="0"/>
                        </a:rPr>
                        <a:t>94</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28497609"/>
                  </a:ext>
                </a:extLst>
              </a:tr>
              <a:tr h="207289">
                <a:tc>
                  <a:txBody>
                    <a:bodyPr/>
                    <a:lstStyle/>
                    <a:p>
                      <a:pPr algn="ctr" fontAlgn="b"/>
                      <a:r>
                        <a:rPr lang="en-US" sz="1100" u="none" strike="noStrike" dirty="0">
                          <a:effectLst/>
                          <a:latin typeface="News Gothic MT" panose="020B0503020103020203" pitchFamily="34" charset="0"/>
                        </a:rPr>
                        <a:t>95</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830456952"/>
                  </a:ext>
                </a:extLst>
              </a:tr>
              <a:tr h="207289">
                <a:tc>
                  <a:txBody>
                    <a:bodyPr/>
                    <a:lstStyle/>
                    <a:p>
                      <a:pPr algn="ctr" fontAlgn="b"/>
                      <a:r>
                        <a:rPr lang="en-US" sz="1100" u="none" strike="noStrike" dirty="0">
                          <a:effectLst/>
                          <a:latin typeface="News Gothic MT" panose="020B0503020103020203" pitchFamily="34" charset="0"/>
                        </a:rPr>
                        <a:t>100</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07940359"/>
                  </a:ext>
                </a:extLst>
              </a:tr>
              <a:tr h="207289">
                <a:tc>
                  <a:txBody>
                    <a:bodyPr/>
                    <a:lstStyle/>
                    <a:p>
                      <a:pPr algn="ctr" fontAlgn="b"/>
                      <a:r>
                        <a:rPr lang="en-US" sz="1100" u="none" strike="noStrike">
                          <a:effectLst/>
                          <a:latin typeface="News Gothic MT" panose="020B0503020103020203" pitchFamily="34" charset="0"/>
                        </a:rPr>
                        <a:t>95</a:t>
                      </a:r>
                      <a:endParaRPr lang="en-US" sz="1100" b="0" i="0" u="none" strike="noStrike">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493652327"/>
                  </a:ext>
                </a:extLst>
              </a:tr>
              <a:tr h="207289">
                <a:tc>
                  <a:txBody>
                    <a:bodyPr/>
                    <a:lstStyle/>
                    <a:p>
                      <a:pPr algn="ctr" fontAlgn="b"/>
                      <a:r>
                        <a:rPr lang="en-US" sz="1100" u="none" strike="noStrike" dirty="0">
                          <a:effectLst/>
                          <a:latin typeface="News Gothic MT" panose="020B0503020103020203" pitchFamily="34" charset="0"/>
                        </a:rPr>
                        <a:t>97</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364079395"/>
                  </a:ext>
                </a:extLst>
              </a:tr>
              <a:tr h="207289">
                <a:tc>
                  <a:txBody>
                    <a:bodyPr/>
                    <a:lstStyle/>
                    <a:p>
                      <a:pPr algn="ctr" fontAlgn="b"/>
                      <a:r>
                        <a:rPr lang="en-US" sz="1100" u="none" strike="noStrike">
                          <a:effectLst/>
                          <a:latin typeface="News Gothic MT" panose="020B0503020103020203" pitchFamily="34" charset="0"/>
                        </a:rPr>
                        <a:t>99</a:t>
                      </a:r>
                      <a:endParaRPr lang="en-US" sz="1100" b="0" i="0" u="none" strike="noStrike">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94411322"/>
                  </a:ext>
                </a:extLst>
              </a:tr>
              <a:tr h="207289">
                <a:tc>
                  <a:txBody>
                    <a:bodyPr/>
                    <a:lstStyle/>
                    <a:p>
                      <a:pPr algn="ctr" fontAlgn="b"/>
                      <a:r>
                        <a:rPr lang="en-US" sz="1100" u="none" strike="noStrike" dirty="0">
                          <a:effectLst/>
                          <a:latin typeface="News Gothic MT" panose="020B0503020103020203" pitchFamily="34" charset="0"/>
                        </a:rPr>
                        <a:t>94</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753095380"/>
                  </a:ext>
                </a:extLst>
              </a:tr>
              <a:tr h="207289">
                <a:tc>
                  <a:txBody>
                    <a:bodyPr/>
                    <a:lstStyle/>
                    <a:p>
                      <a:pPr algn="ctr" fontAlgn="b"/>
                      <a:r>
                        <a:rPr lang="en-US" sz="1100" u="none" strike="noStrike">
                          <a:effectLst/>
                          <a:latin typeface="News Gothic MT" panose="020B0503020103020203" pitchFamily="34" charset="0"/>
                        </a:rPr>
                        <a:t>97</a:t>
                      </a:r>
                      <a:endParaRPr lang="en-US" sz="1100" b="0" i="0" u="none" strike="noStrike">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372095676"/>
                  </a:ext>
                </a:extLst>
              </a:tr>
              <a:tr h="207289">
                <a:tc>
                  <a:txBody>
                    <a:bodyPr/>
                    <a:lstStyle/>
                    <a:p>
                      <a:pPr algn="ctr" fontAlgn="b"/>
                      <a:r>
                        <a:rPr lang="en-US" sz="1100" u="none" strike="noStrike" dirty="0">
                          <a:effectLst/>
                          <a:latin typeface="News Gothic MT" panose="020B0503020103020203" pitchFamily="34" charset="0"/>
                        </a:rPr>
                        <a:t>90</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575248775"/>
                  </a:ext>
                </a:extLst>
              </a:tr>
              <a:tr h="207289">
                <a:tc>
                  <a:txBody>
                    <a:bodyPr/>
                    <a:lstStyle/>
                    <a:p>
                      <a:pPr algn="ctr" fontAlgn="b"/>
                      <a:r>
                        <a:rPr lang="en-US" sz="1100" u="none" strike="noStrike" dirty="0">
                          <a:effectLst/>
                          <a:latin typeface="News Gothic MT" panose="020B0503020103020203" pitchFamily="34" charset="0"/>
                        </a:rPr>
                        <a:t>89</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505998794"/>
                  </a:ext>
                </a:extLst>
              </a:tr>
              <a:tr h="207289">
                <a:tc>
                  <a:txBody>
                    <a:bodyPr/>
                    <a:lstStyle/>
                    <a:p>
                      <a:pPr algn="ctr" fontAlgn="b"/>
                      <a:r>
                        <a:rPr lang="en-US" sz="1100" u="none" strike="noStrike" dirty="0">
                          <a:effectLst/>
                          <a:latin typeface="News Gothic MT" panose="020B0503020103020203" pitchFamily="34" charset="0"/>
                        </a:rPr>
                        <a:t>93</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860168478"/>
                  </a:ext>
                </a:extLst>
              </a:tr>
            </a:tbl>
          </a:graphicData>
        </a:graphic>
      </p:graphicFrame>
    </p:spTree>
    <p:extLst>
      <p:ext uri="{BB962C8B-B14F-4D97-AF65-F5344CB8AC3E}">
        <p14:creationId xmlns:p14="http://schemas.microsoft.com/office/powerpoint/2010/main" val="252282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88C53-90FE-E945-A4DB-8C9F90628782}"/>
              </a:ext>
            </a:extLst>
          </p:cNvPr>
          <p:cNvSpPr>
            <a:spLocks noGrp="1"/>
          </p:cNvSpPr>
          <p:nvPr>
            <p:ph type="body" sz="quarter" idx="10"/>
          </p:nvPr>
        </p:nvSpPr>
        <p:spPr/>
        <p:txBody>
          <a:bodyPr/>
          <a:lstStyle/>
          <a:p>
            <a:pPr>
              <a:lnSpc>
                <a:spcPct val="100000"/>
              </a:lnSpc>
            </a:pPr>
            <a:r>
              <a:rPr lang="en-US" sz="3200" dirty="0"/>
              <a:t>Impact of Safety Protocols and Infection Rates on Destination Selection</a:t>
            </a:r>
          </a:p>
        </p:txBody>
      </p:sp>
      <p:sp>
        <p:nvSpPr>
          <p:cNvPr id="3" name="TextBox 2">
            <a:extLst>
              <a:ext uri="{FF2B5EF4-FFF2-40B4-BE49-F238E27FC236}">
                <a16:creationId xmlns:a16="http://schemas.microsoft.com/office/drawing/2014/main" id="{C4F6A91D-B2F4-5B4D-8028-F482EEEA2620}"/>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graphicFrame>
        <p:nvGraphicFramePr>
          <p:cNvPr id="4" name="Chart 3">
            <a:extLst>
              <a:ext uri="{FF2B5EF4-FFF2-40B4-BE49-F238E27FC236}">
                <a16:creationId xmlns:a16="http://schemas.microsoft.com/office/drawing/2014/main" id="{A58CD8DC-5CDC-F14A-BF7C-50489032601B}"/>
              </a:ext>
            </a:extLst>
          </p:cNvPr>
          <p:cNvGraphicFramePr/>
          <p:nvPr>
            <p:extLst>
              <p:ext uri="{D42A27DB-BD31-4B8C-83A1-F6EECF244321}">
                <p14:modId xmlns:p14="http://schemas.microsoft.com/office/powerpoint/2010/main" val="2206957153"/>
              </p:ext>
            </p:extLst>
          </p:nvPr>
        </p:nvGraphicFramePr>
        <p:xfrm>
          <a:off x="828675" y="2289490"/>
          <a:ext cx="10444163" cy="423460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8834356-3EA9-5A48-BAF9-C87C69B442E9}"/>
              </a:ext>
            </a:extLst>
          </p:cNvPr>
          <p:cNvSpPr txBox="1"/>
          <p:nvPr/>
        </p:nvSpPr>
        <p:spPr>
          <a:xfrm>
            <a:off x="1037716" y="1561144"/>
            <a:ext cx="11025206" cy="646331"/>
          </a:xfrm>
          <a:prstGeom prst="rect">
            <a:avLst/>
          </a:prstGeom>
          <a:noFill/>
        </p:spPr>
        <p:txBody>
          <a:bodyPr wrap="square" rtlCol="0">
            <a:spAutoFit/>
          </a:bodyPr>
          <a:lstStyle/>
          <a:p>
            <a:pPr marL="285750" lvl="0" indent="-285750">
              <a:buFont typeface="Wingdings" pitchFamily="2" charset="2"/>
              <a:buChar char="§"/>
              <a:defRPr/>
            </a:pPr>
            <a:r>
              <a:rPr lang="en-US" sz="1200" dirty="0">
                <a:latin typeface="News Gothic MT" panose="020B0503020103020203" pitchFamily="34" charset="0"/>
              </a:rPr>
              <a:t>The majority of international travelers say that the presence of safety protocols matter to them when selecting a destination, and to a lesser extend so does the current rate of infection or the rate of vaccination in a destination.  Europeans place relatively lower importance on these when compared to Asian travelers. Canadian travelers are also more likely to say these matter to them when choosing a destination.</a:t>
            </a:r>
          </a:p>
        </p:txBody>
      </p:sp>
      <p:sp>
        <p:nvSpPr>
          <p:cNvPr id="6" name="TextBox 5">
            <a:extLst>
              <a:ext uri="{FF2B5EF4-FFF2-40B4-BE49-F238E27FC236}">
                <a16:creationId xmlns:a16="http://schemas.microsoft.com/office/drawing/2014/main" id="{6B2FCDFE-8E9E-D145-93B9-7E8C9CAA6716}"/>
              </a:ext>
            </a:extLst>
          </p:cNvPr>
          <p:cNvSpPr txBox="1"/>
          <p:nvPr/>
        </p:nvSpPr>
        <p:spPr>
          <a:xfrm>
            <a:off x="0" y="6472858"/>
            <a:ext cx="8299067" cy="400110"/>
          </a:xfrm>
          <a:prstGeom prst="rect">
            <a:avLst/>
          </a:prstGeom>
          <a:noFill/>
        </p:spPr>
        <p:txBody>
          <a:bodyPr wrap="none" rtlCol="0">
            <a:spAutoFit/>
          </a:bodyPr>
          <a:lstStyle/>
          <a:p>
            <a:pPr>
              <a:defRPr/>
            </a:pPr>
            <a:r>
              <a:rPr lang="en-US" sz="1000" dirty="0">
                <a:latin typeface="News Gothic MT" panose="020B0503020103020203" pitchFamily="34" charset="0"/>
              </a:rPr>
              <a:t>Q: Does the presence or absence of safety protocols matter to you when selecting a destination to visit?</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Does the amount of COVID-19 infection or the rate of vaccination in a destination matter to you when selecting a destination to visit?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259998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19F2DF-D296-CE4C-A04A-564503B0F620}"/>
              </a:ext>
            </a:extLst>
          </p:cNvPr>
          <p:cNvSpPr>
            <a:spLocks noGrp="1"/>
          </p:cNvSpPr>
          <p:nvPr>
            <p:ph type="body" sz="quarter" idx="10"/>
          </p:nvPr>
        </p:nvSpPr>
        <p:spPr>
          <a:xfrm>
            <a:off x="1040043" y="489942"/>
            <a:ext cx="9857942" cy="1799548"/>
          </a:xfrm>
        </p:spPr>
        <p:txBody>
          <a:bodyPr/>
          <a:lstStyle/>
          <a:p>
            <a:r>
              <a:rPr lang="en-US" dirty="0"/>
              <a:t>Barriers to Visitation  (Trend)</a:t>
            </a:r>
          </a:p>
        </p:txBody>
      </p:sp>
      <p:sp>
        <p:nvSpPr>
          <p:cNvPr id="7" name="TextBox 6">
            <a:extLst>
              <a:ext uri="{FF2B5EF4-FFF2-40B4-BE49-F238E27FC236}">
                <a16:creationId xmlns:a16="http://schemas.microsoft.com/office/drawing/2014/main" id="{91CCB5D4-ACA7-AA48-90EB-BED923CCD997}"/>
              </a:ext>
            </a:extLst>
          </p:cNvPr>
          <p:cNvSpPr txBox="1"/>
          <p:nvPr/>
        </p:nvSpPr>
        <p:spPr>
          <a:xfrm>
            <a:off x="515779" y="2114767"/>
            <a:ext cx="2405684" cy="1569660"/>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Among Mexicans the barriers caused much less concern this wave.</a:t>
            </a:r>
          </a:p>
          <a:p>
            <a:pPr marL="285750" indent="-285750">
              <a:buFont typeface="Wingdings" pitchFamily="2" charset="2"/>
              <a:buChar char="§"/>
              <a:defRPr/>
            </a:pPr>
            <a:r>
              <a:rPr lang="en-US" sz="1200" dirty="0">
                <a:latin typeface="News Gothic MT" panose="020B0503020103020203" pitchFamily="34" charset="0"/>
              </a:rPr>
              <a:t>Travel restrictions and safety concerns due to coronavirus remain the strongest concerns, followed by expensive.</a:t>
            </a:r>
          </a:p>
        </p:txBody>
      </p:sp>
      <p:sp>
        <p:nvSpPr>
          <p:cNvPr id="6" name="TextBox 5">
            <a:extLst>
              <a:ext uri="{FF2B5EF4-FFF2-40B4-BE49-F238E27FC236}">
                <a16:creationId xmlns:a16="http://schemas.microsoft.com/office/drawing/2014/main" id="{ED3667BE-A2B7-7F48-82B6-EF0A374A87C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(Sept 2021)</a:t>
            </a:r>
          </a:p>
        </p:txBody>
      </p:sp>
      <p:sp>
        <p:nvSpPr>
          <p:cNvPr id="9" name="TextBox 8">
            <a:extLst>
              <a:ext uri="{FF2B5EF4-FFF2-40B4-BE49-F238E27FC236}">
                <a16:creationId xmlns:a16="http://schemas.microsoft.com/office/drawing/2014/main" id="{FC4EB9A3-20F0-4F4D-878B-5BC40F85607F}"/>
              </a:ext>
            </a:extLst>
          </p:cNvPr>
          <p:cNvSpPr txBox="1"/>
          <p:nvPr/>
        </p:nvSpPr>
        <p:spPr>
          <a:xfrm>
            <a:off x="0" y="6626747"/>
            <a:ext cx="813395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Q: Earlier you mentioned that you are </a:t>
            </a:r>
            <a:r>
              <a:rPr kumimoji="0" lang="en-US" sz="1000" b="1" i="0" u="sng"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not</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 likely to visit DESTINATION. To what degree are each of these an influence for not visiting?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endParaRPr>
          </a:p>
        </p:txBody>
      </p:sp>
      <p:graphicFrame>
        <p:nvGraphicFramePr>
          <p:cNvPr id="5" name="Table 4">
            <a:extLst>
              <a:ext uri="{FF2B5EF4-FFF2-40B4-BE49-F238E27FC236}">
                <a16:creationId xmlns:a16="http://schemas.microsoft.com/office/drawing/2014/main" id="{C457993A-39F5-43D7-AD5F-7B8B4F0F69A3}"/>
              </a:ext>
            </a:extLst>
          </p:cNvPr>
          <p:cNvGraphicFramePr>
            <a:graphicFrameLocks noGrp="1"/>
          </p:cNvGraphicFramePr>
          <p:nvPr>
            <p:extLst>
              <p:ext uri="{D42A27DB-BD31-4B8C-83A1-F6EECF244321}">
                <p14:modId xmlns:p14="http://schemas.microsoft.com/office/powerpoint/2010/main" val="2744797957"/>
              </p:ext>
            </p:extLst>
          </p:nvPr>
        </p:nvGraphicFramePr>
        <p:xfrm>
          <a:off x="3666530" y="1988979"/>
          <a:ext cx="7368262" cy="3867150"/>
        </p:xfrm>
        <a:graphic>
          <a:graphicData uri="http://schemas.openxmlformats.org/drawingml/2006/table">
            <a:tbl>
              <a:tblPr/>
              <a:tblGrid>
                <a:gridCol w="4023360">
                  <a:extLst>
                    <a:ext uri="{9D8B030D-6E8A-4147-A177-3AD203B41FA5}">
                      <a16:colId xmlns:a16="http://schemas.microsoft.com/office/drawing/2014/main" val="3483875393"/>
                    </a:ext>
                  </a:extLst>
                </a:gridCol>
                <a:gridCol w="774283">
                  <a:extLst>
                    <a:ext uri="{9D8B030D-6E8A-4147-A177-3AD203B41FA5}">
                      <a16:colId xmlns:a16="http://schemas.microsoft.com/office/drawing/2014/main" val="2828927044"/>
                    </a:ext>
                  </a:extLst>
                </a:gridCol>
                <a:gridCol w="774283">
                  <a:extLst>
                    <a:ext uri="{9D8B030D-6E8A-4147-A177-3AD203B41FA5}">
                      <a16:colId xmlns:a16="http://schemas.microsoft.com/office/drawing/2014/main" val="2593220365"/>
                    </a:ext>
                  </a:extLst>
                </a:gridCol>
                <a:gridCol w="774283">
                  <a:extLst>
                    <a:ext uri="{9D8B030D-6E8A-4147-A177-3AD203B41FA5}">
                      <a16:colId xmlns:a16="http://schemas.microsoft.com/office/drawing/2014/main" val="4100035101"/>
                    </a:ext>
                  </a:extLst>
                </a:gridCol>
                <a:gridCol w="1022053">
                  <a:extLst>
                    <a:ext uri="{9D8B030D-6E8A-4147-A177-3AD203B41FA5}">
                      <a16:colId xmlns:a16="http://schemas.microsoft.com/office/drawing/2014/main" val="1886957999"/>
                    </a:ext>
                  </a:extLst>
                </a:gridCol>
              </a:tblGrid>
              <a:tr h="184150">
                <a:tc>
                  <a:txBody>
                    <a:bodyPr/>
                    <a:lstStyle/>
                    <a:p>
                      <a:pPr algn="l" fontAlgn="b"/>
                      <a:r>
                        <a:rPr lang="en-US" sz="1100" b="1" i="0" u="none" strike="noStrike">
                          <a:solidFill>
                            <a:srgbClr val="FFFFFF"/>
                          </a:solidFill>
                          <a:effectLst/>
                          <a:latin typeface="Calibri" panose="020F0502020204030204" pitchFamily="34" charset="0"/>
                        </a:rPr>
                        <a:t>Mexico</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100" b="1" i="0" u="none" strike="noStrike" dirty="0">
                          <a:solidFill>
                            <a:srgbClr val="FFFFFF"/>
                          </a:solidFill>
                          <a:effectLst/>
                          <a:latin typeface="Calibri" panose="020F0502020204030204" pitchFamily="34" charset="0"/>
                        </a:rPr>
                        <a:t>Wave 1</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100" b="1" i="0" u="none" strike="noStrike">
                          <a:solidFill>
                            <a:srgbClr val="FFFFFF"/>
                          </a:solidFill>
                          <a:effectLst/>
                          <a:latin typeface="Calibri" panose="020F0502020204030204" pitchFamily="34" charset="0"/>
                        </a:rPr>
                        <a:t>Wave 2</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100" b="1" i="0" u="none" strike="noStrike">
                          <a:solidFill>
                            <a:srgbClr val="FFFFFF"/>
                          </a:solidFill>
                          <a:effectLst/>
                          <a:latin typeface="Calibri" panose="020F0502020204030204" pitchFamily="34" charset="0"/>
                        </a:rPr>
                        <a:t>Wave 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100" b="1" i="0" u="none" strike="noStrike">
                          <a:solidFill>
                            <a:srgbClr val="FFFFFF"/>
                          </a:solidFill>
                          <a:effectLst/>
                          <a:latin typeface="Calibri" panose="020F0502020204030204" pitchFamily="34" charset="0"/>
                        </a:rPr>
                        <a:t>Difference</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91588692"/>
                  </a:ext>
                </a:extLst>
              </a:tr>
              <a:tr h="184150">
                <a:tc>
                  <a:txBody>
                    <a:bodyPr/>
                    <a:lstStyle/>
                    <a:p>
                      <a:pPr algn="l" fontAlgn="b"/>
                      <a:r>
                        <a:rPr lang="en-US" sz="1100" b="0" i="0" u="none" strike="noStrike" dirty="0">
                          <a:solidFill>
                            <a:srgbClr val="000000"/>
                          </a:solidFill>
                          <a:effectLst/>
                          <a:latin typeface="Calibri" panose="020F0502020204030204" pitchFamily="34" charset="0"/>
                        </a:rPr>
                        <a:t>Natural disasters (such as hurricanes, flooding, wildfires, earthquakes)</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2.49</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2.74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2.12</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-0.62</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457054491"/>
                  </a:ext>
                </a:extLst>
              </a:tr>
              <a:tr h="184150">
                <a:tc>
                  <a:txBody>
                    <a:bodyPr/>
                    <a:lstStyle/>
                    <a:p>
                      <a:pPr algn="l" fontAlgn="b"/>
                      <a:r>
                        <a:rPr lang="en-US" sz="1100" b="0" i="0" u="none" strike="noStrike">
                          <a:solidFill>
                            <a:srgbClr val="000000"/>
                          </a:solidFill>
                          <a:effectLst/>
                          <a:latin typeface="Calibri" panose="020F0502020204030204" pitchFamily="34" charset="0"/>
                        </a:rPr>
                        <a:t>Losing its character due to over-tourism</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2.32</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1.71</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-0.61</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07154478"/>
                  </a:ext>
                </a:extLst>
              </a:tr>
              <a:tr h="184150">
                <a:tc>
                  <a:txBody>
                    <a:bodyPr/>
                    <a:lstStyle/>
                    <a:p>
                      <a:pPr algn="l" fontAlgn="b"/>
                      <a:r>
                        <a:rPr lang="en-US" sz="1100" b="0" i="0" u="none" strike="noStrike">
                          <a:solidFill>
                            <a:srgbClr val="000000"/>
                          </a:solidFill>
                          <a:effectLst/>
                          <a:latin typeface="Calibri" panose="020F0502020204030204" pitchFamily="34" charset="0"/>
                        </a:rPr>
                        <a:t>Anti-Asian sentiment</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1.82</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2.12</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-0.58</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88719084"/>
                  </a:ext>
                </a:extLst>
              </a:tr>
              <a:tr h="184150">
                <a:tc>
                  <a:txBody>
                    <a:bodyPr/>
                    <a:lstStyle/>
                    <a:p>
                      <a:pPr algn="l" fontAlgn="b"/>
                      <a:r>
                        <a:rPr lang="en-US" sz="1100" b="0" i="0" u="none" strike="noStrike">
                          <a:solidFill>
                            <a:srgbClr val="000000"/>
                          </a:solidFill>
                          <a:effectLst/>
                          <a:latin typeface="Calibri" panose="020F0502020204030204" pitchFamily="34" charset="0"/>
                        </a:rPr>
                        <a:t>Crowded</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2.49</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2.73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2.18</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-0.55</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15017861"/>
                  </a:ext>
                </a:extLst>
              </a:tr>
              <a:tr h="184150">
                <a:tc>
                  <a:txBody>
                    <a:bodyPr/>
                    <a:lstStyle/>
                    <a:p>
                      <a:pPr algn="l" fontAlgn="b"/>
                      <a:r>
                        <a:rPr lang="en-US" sz="1100" b="0" i="0" u="none" strike="noStrike">
                          <a:solidFill>
                            <a:srgbClr val="000000"/>
                          </a:solidFill>
                          <a:effectLst/>
                          <a:latin typeface="Calibri" panose="020F0502020204030204" pitchFamily="34" charset="0"/>
                        </a:rPr>
                        <a:t>Unwelcoming</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-0.53</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15456812"/>
                  </a:ext>
                </a:extLst>
              </a:tr>
              <a:tr h="184150">
                <a:tc>
                  <a:txBody>
                    <a:bodyPr/>
                    <a:lstStyle/>
                    <a:p>
                      <a:pPr algn="l" fontAlgn="b"/>
                      <a:r>
                        <a:rPr lang="en-US" sz="1100" b="0" i="0" u="none" strike="noStrike">
                          <a:solidFill>
                            <a:srgbClr val="000000"/>
                          </a:solidFill>
                          <a:effectLst/>
                          <a:latin typeface="Calibri" panose="020F0502020204030204" pitchFamily="34" charset="0"/>
                        </a:rPr>
                        <a:t>Dangerous</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2.72</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-0.50</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23037526"/>
                  </a:ext>
                </a:extLst>
              </a:tr>
              <a:tr h="184150">
                <a:tc>
                  <a:txBody>
                    <a:bodyPr/>
                    <a:lstStyle/>
                    <a:p>
                      <a:pPr algn="l" fontAlgn="b"/>
                      <a:r>
                        <a:rPr lang="en-US" sz="1100" b="0" i="0" u="none" strike="noStrike">
                          <a:solidFill>
                            <a:srgbClr val="000000"/>
                          </a:solidFill>
                          <a:effectLst/>
                          <a:latin typeface="Calibri" panose="020F0502020204030204" pitchFamily="34" charset="0"/>
                        </a:rPr>
                        <a:t>Limited flights</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2.42</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2.47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-0.44</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51149715"/>
                  </a:ext>
                </a:extLst>
              </a:tr>
              <a:tr h="184150">
                <a:tc>
                  <a:txBody>
                    <a:bodyPr/>
                    <a:lstStyle/>
                    <a:p>
                      <a:pPr algn="l" fontAlgn="b"/>
                      <a:r>
                        <a:rPr lang="en-US" sz="1100" b="0" i="0" u="none" strike="noStrike">
                          <a:solidFill>
                            <a:srgbClr val="000000"/>
                          </a:solidFill>
                          <a:effectLst/>
                          <a:latin typeface="Calibri" panose="020F0502020204030204" pitchFamily="34" charset="0"/>
                        </a:rPr>
                        <a:t>Travel restrictions related to coronavirus</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3.08</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3.22</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2.82</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-0.40</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78653763"/>
                  </a:ext>
                </a:extLst>
              </a:tr>
              <a:tr h="184150">
                <a:tc>
                  <a:txBody>
                    <a:bodyPr/>
                    <a:lstStyle/>
                    <a:p>
                      <a:pPr algn="l" fontAlgn="b"/>
                      <a:r>
                        <a:rPr lang="en-US" sz="1100" b="0" i="0" u="none" strike="noStrike">
                          <a:solidFill>
                            <a:srgbClr val="000000"/>
                          </a:solidFill>
                          <a:effectLst/>
                          <a:latin typeface="Calibri" panose="020F0502020204030204" pitchFamily="34" charset="0"/>
                        </a:rPr>
                        <a:t>Racial prejudice and hate</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2.51</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-0.40</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56097550"/>
                  </a:ext>
                </a:extLst>
              </a:tr>
              <a:tr h="184150">
                <a:tc>
                  <a:txBody>
                    <a:bodyPr/>
                    <a:lstStyle/>
                    <a:p>
                      <a:pPr algn="l" fontAlgn="b"/>
                      <a:r>
                        <a:rPr lang="en-US" sz="1100" b="0" i="0" u="none" strike="noStrike" dirty="0">
                          <a:solidFill>
                            <a:srgbClr val="000000"/>
                          </a:solidFill>
                          <a:effectLst/>
                          <a:latin typeface="Calibri" panose="020F0502020204030204" pitchFamily="34" charset="0"/>
                        </a:rPr>
                        <a:t>Too touristy</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2.19</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2.44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-0.40</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6756891"/>
                  </a:ext>
                </a:extLst>
              </a:tr>
              <a:tr h="184150">
                <a:tc>
                  <a:txBody>
                    <a:bodyPr/>
                    <a:lstStyle/>
                    <a:p>
                      <a:pPr algn="l" fontAlgn="b"/>
                      <a:r>
                        <a:rPr lang="en-US" sz="1100" b="0" i="0" u="none" strike="noStrike">
                          <a:solidFill>
                            <a:srgbClr val="000000"/>
                          </a:solidFill>
                          <a:effectLst/>
                          <a:latin typeface="Calibri" panose="020F0502020204030204" pitchFamily="34" charset="0"/>
                        </a:rPr>
                        <a:t>Political climate</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2.32</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-0.39</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323989470"/>
                  </a:ext>
                </a:extLst>
              </a:tr>
              <a:tr h="184150">
                <a:tc>
                  <a:txBody>
                    <a:bodyPr/>
                    <a:lstStyle/>
                    <a:p>
                      <a:pPr algn="l" fontAlgn="b"/>
                      <a:r>
                        <a:rPr lang="en-US" sz="1100" b="0" i="0" u="none" strike="noStrike">
                          <a:solidFill>
                            <a:srgbClr val="000000"/>
                          </a:solidFill>
                          <a:effectLst/>
                          <a:latin typeface="Calibri" panose="020F0502020204030204" pitchFamily="34" charset="0"/>
                        </a:rPr>
                        <a:t>Gun violence</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2.74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-0.37</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27320906"/>
                  </a:ext>
                </a:extLst>
              </a:tr>
              <a:tr h="184150">
                <a:tc>
                  <a:txBody>
                    <a:bodyPr/>
                    <a:lstStyle/>
                    <a:p>
                      <a:pPr algn="l" fontAlgn="b"/>
                      <a:r>
                        <a:rPr lang="en-US" sz="1100" b="0" i="0" u="none" strike="noStrike">
                          <a:solidFill>
                            <a:srgbClr val="000000"/>
                          </a:solidFill>
                          <a:effectLst/>
                          <a:latin typeface="Calibri" panose="020F0502020204030204" pitchFamily="34" charset="0"/>
                        </a:rPr>
                        <a:t>Crime</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2.80</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2.71</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2.36</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-0.35</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457979164"/>
                  </a:ext>
                </a:extLst>
              </a:tr>
              <a:tr h="184150">
                <a:tc>
                  <a:txBody>
                    <a:bodyPr/>
                    <a:lstStyle/>
                    <a:p>
                      <a:pPr algn="l" fontAlgn="b"/>
                      <a:r>
                        <a:rPr lang="en-US" sz="1100" b="0" i="0" u="none" strike="noStrike">
                          <a:solidFill>
                            <a:srgbClr val="000000"/>
                          </a:solidFill>
                          <a:effectLst/>
                          <a:latin typeface="Calibri" panose="020F0502020204030204" pitchFamily="34" charset="0"/>
                        </a:rPr>
                        <a:t>Traffic</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2.22</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2.38</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2.03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-0.35</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76120453"/>
                  </a:ext>
                </a:extLst>
              </a:tr>
              <a:tr h="184150">
                <a:tc>
                  <a:txBody>
                    <a:bodyPr/>
                    <a:lstStyle/>
                    <a:p>
                      <a:pPr algn="l" fontAlgn="b"/>
                      <a:r>
                        <a:rPr lang="en-US" sz="1100" b="0" i="0" u="none" strike="noStrike">
                          <a:solidFill>
                            <a:srgbClr val="000000"/>
                          </a:solidFill>
                          <a:effectLst/>
                          <a:latin typeface="Calibri" panose="020F0502020204030204" pitchFamily="34" charset="0"/>
                        </a:rPr>
                        <a:t>Homelessness</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2.15</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1.83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-0.32</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02248655"/>
                  </a:ext>
                </a:extLst>
              </a:tr>
              <a:tr h="184150">
                <a:tc>
                  <a:txBody>
                    <a:bodyPr/>
                    <a:lstStyle/>
                    <a:p>
                      <a:pPr algn="l" fontAlgn="b"/>
                      <a:r>
                        <a:rPr lang="en-US" sz="1100" b="0" i="0" u="none" strike="noStrike">
                          <a:solidFill>
                            <a:srgbClr val="000000"/>
                          </a:solidFill>
                          <a:effectLst/>
                          <a:latin typeface="Calibri" panose="020F0502020204030204" pitchFamily="34" charset="0"/>
                        </a:rPr>
                        <a:t>Hard to get to</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2.03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2.18</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1.90</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-0.28</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690777"/>
                  </a:ext>
                </a:extLst>
              </a:tr>
              <a:tr h="184150">
                <a:tc>
                  <a:txBody>
                    <a:bodyPr/>
                    <a:lstStyle/>
                    <a:p>
                      <a:pPr algn="l" fontAlgn="b"/>
                      <a:r>
                        <a:rPr lang="en-US" sz="1100" b="0" i="0" u="none" strike="noStrike">
                          <a:solidFill>
                            <a:srgbClr val="000000"/>
                          </a:solidFill>
                          <a:effectLst/>
                          <a:latin typeface="Calibri" panose="020F0502020204030204" pitchFamily="34" charset="0"/>
                        </a:rPr>
                        <a:t>Unfavorable exchange rate</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2.61</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2.32</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-0.21</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31326823"/>
                  </a:ext>
                </a:extLst>
              </a:tr>
              <a:tr h="184150">
                <a:tc>
                  <a:txBody>
                    <a:bodyPr/>
                    <a:lstStyle/>
                    <a:p>
                      <a:pPr algn="l" fontAlgn="b"/>
                      <a:r>
                        <a:rPr lang="en-US" sz="1100" b="0" i="0" u="none" strike="noStrike">
                          <a:solidFill>
                            <a:srgbClr val="000000"/>
                          </a:solidFill>
                          <a:effectLst/>
                          <a:latin typeface="Calibri" panose="020F0502020204030204" pitchFamily="34" charset="0"/>
                        </a:rPr>
                        <a:t>Overdeveloped</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1.91</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2.11</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1.92</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-0.19</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118617037"/>
                  </a:ext>
                </a:extLst>
              </a:tr>
              <a:tr h="184150">
                <a:tc>
                  <a:txBody>
                    <a:bodyPr/>
                    <a:lstStyle/>
                    <a:p>
                      <a:pPr algn="l" fontAlgn="b"/>
                      <a:r>
                        <a:rPr lang="en-US" sz="1100" b="0" i="0" u="none" strike="noStrike">
                          <a:solidFill>
                            <a:srgbClr val="000000"/>
                          </a:solidFill>
                          <a:effectLst/>
                          <a:latin typeface="Calibri" panose="020F0502020204030204" pitchFamily="34" charset="0"/>
                        </a:rPr>
                        <a:t>Safety concerns related to coronavirus pandemic</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3.04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3.04</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2.88</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-0.16</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87532544"/>
                  </a:ext>
                </a:extLst>
              </a:tr>
              <a:tr h="184150">
                <a:tc>
                  <a:txBody>
                    <a:bodyPr/>
                    <a:lstStyle/>
                    <a:p>
                      <a:pPr algn="l" fontAlgn="b"/>
                      <a:r>
                        <a:rPr lang="en-US" sz="1100" b="0" i="0" u="none" strike="noStrike">
                          <a:solidFill>
                            <a:srgbClr val="000000"/>
                          </a:solidFill>
                          <a:effectLst/>
                          <a:latin typeface="Calibri" panose="020F0502020204030204" pitchFamily="34" charset="0"/>
                        </a:rPr>
                        <a:t>Expensive</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2.77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2.89</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2.77</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-0.12</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31686247"/>
                  </a:ext>
                </a:extLst>
              </a:tr>
            </a:tbl>
          </a:graphicData>
        </a:graphic>
      </p:graphicFrame>
    </p:spTree>
    <p:extLst>
      <p:ext uri="{BB962C8B-B14F-4D97-AF65-F5344CB8AC3E}">
        <p14:creationId xmlns:p14="http://schemas.microsoft.com/office/powerpoint/2010/main" val="40186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F9B7-66A7-C043-A7C8-DDE54F733827}"/>
              </a:ext>
            </a:extLst>
          </p:cNvPr>
          <p:cNvSpPr>
            <a:spLocks noGrp="1"/>
          </p:cNvSpPr>
          <p:nvPr>
            <p:ph type="title"/>
          </p:nvPr>
        </p:nvSpPr>
        <p:spPr/>
        <p:txBody>
          <a:bodyPr/>
          <a:lstStyle/>
          <a:p>
            <a:r>
              <a:rPr lang="en-US" dirty="0"/>
              <a:t>South Korea</a:t>
            </a:r>
          </a:p>
        </p:txBody>
      </p:sp>
    </p:spTree>
    <p:extLst>
      <p:ext uri="{BB962C8B-B14F-4D97-AF65-F5344CB8AC3E}">
        <p14:creationId xmlns:p14="http://schemas.microsoft.com/office/powerpoint/2010/main" val="30098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Domestic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California’s top domestic competitors for the South Korean traveler are Hawaii and New York, among which Hawaii has the strongest likelihood.</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nvGraphicFramePr>
        <p:xfrm>
          <a:off x="3453223" y="5456453"/>
          <a:ext cx="3840480" cy="675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66915333"/>
                    </a:ext>
                  </a:extLst>
                </a:gridCol>
                <a:gridCol w="1920240">
                  <a:extLst>
                    <a:ext uri="{9D8B030D-6E8A-4147-A177-3AD203B41FA5}">
                      <a16:colId xmlns:a16="http://schemas.microsoft.com/office/drawing/2014/main" val="4083246039"/>
                    </a:ext>
                  </a:extLst>
                </a:gridCol>
              </a:tblGrid>
              <a:tr h="0">
                <a:tc rowSpan="2">
                  <a:txBody>
                    <a:bodyPr/>
                    <a:lstStyle/>
                    <a:p>
                      <a:pPr algn="r"/>
                      <a:r>
                        <a:rPr lang="en-US" sz="1600" b="0" dirty="0">
                          <a:solidFill>
                            <a:schemeClr val="tx1"/>
                          </a:solidFill>
                          <a:latin typeface="News Gothic MT" panose="020B0503020103020203" pitchFamily="34" charset="0"/>
                        </a:rPr>
                        <a:t>Point and </a:t>
                      </a:r>
                      <a:br>
                        <a:rPr lang="en-US" sz="1600" b="0" dirty="0">
                          <a:solidFill>
                            <a:schemeClr val="tx1"/>
                          </a:solidFill>
                          <a:latin typeface="News Gothic MT" panose="020B0503020103020203" pitchFamily="34" charset="0"/>
                        </a:rPr>
                      </a:br>
                      <a:r>
                        <a:rPr lang="en-US" sz="1600" b="0" dirty="0">
                          <a:solidFill>
                            <a:schemeClr val="tx1"/>
                          </a:solidFill>
                          <a:latin typeface="News Gothic MT" panose="020B0503020103020203" pitchFamily="34" charset="0"/>
                        </a:rPr>
                        <a:t>% difference*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+0.2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560099194"/>
                  </a:ext>
                </a:extLst>
              </a:tr>
            </a:tbl>
          </a:graphicData>
        </a:graphic>
      </p:graphicFrame>
      <p:sp>
        <p:nvSpPr>
          <p:cNvPr id="17" name="TextBox 16">
            <a:extLst>
              <a:ext uri="{FF2B5EF4-FFF2-40B4-BE49-F238E27FC236}">
                <a16:creationId xmlns:a16="http://schemas.microsoft.com/office/drawing/2014/main" id="{C08C37F6-57E4-9740-819C-9F81ADFBBBED}"/>
              </a:ext>
            </a:extLst>
          </p:cNvPr>
          <p:cNvSpPr txBox="1"/>
          <p:nvPr/>
        </p:nvSpPr>
        <p:spPr>
          <a:xfrm>
            <a:off x="5736672" y="6132093"/>
            <a:ext cx="123303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News Gothic MT" panose="020B0503020103020203" pitchFamily="34" charset="0"/>
                <a:ea typeface="+mn-ea"/>
                <a:cs typeface="+mn-cs"/>
              </a:rPr>
              <a:t>(</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vs. FL, HI, NY)</a:t>
            </a:r>
          </a:p>
        </p:txBody>
      </p:sp>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Chart 4">
            <a:extLst>
              <a:ext uri="{FF2B5EF4-FFF2-40B4-BE49-F238E27FC236}">
                <a16:creationId xmlns:a16="http://schemas.microsoft.com/office/drawing/2014/main" id="{A78860D2-2358-0B4E-B330-AC966B2EA6AE}"/>
              </a:ext>
            </a:extLst>
          </p:cNvPr>
          <p:cNvGraphicFramePr/>
          <p:nvPr/>
        </p:nvGraphicFramePr>
        <p:xfrm>
          <a:off x="2297501" y="2111837"/>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a:extLst>
              <a:ext uri="{FF2B5EF4-FFF2-40B4-BE49-F238E27FC236}">
                <a16:creationId xmlns:a16="http://schemas.microsoft.com/office/drawing/2014/main" id="{B454C512-D946-2C48-898E-8B0624048DE2}"/>
              </a:ext>
            </a:extLst>
          </p:cNvPr>
          <p:cNvCxnSpPr>
            <a:cxnSpLocks/>
          </p:cNvCxnSpPr>
          <p:nvPr/>
        </p:nvCxnSpPr>
        <p:spPr>
          <a:xfrm>
            <a:off x="3170146" y="3980731"/>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33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International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On the international front, Europe and the Asia Pacific are California’s top competitors, with strong competition from Australia and Canada as well.</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nvGraphicFramePr>
        <p:xfrm>
          <a:off x="3453223" y="5456453"/>
          <a:ext cx="3840480" cy="675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66915333"/>
                    </a:ext>
                  </a:extLst>
                </a:gridCol>
                <a:gridCol w="1920240">
                  <a:extLst>
                    <a:ext uri="{9D8B030D-6E8A-4147-A177-3AD203B41FA5}">
                      <a16:colId xmlns:a16="http://schemas.microsoft.com/office/drawing/2014/main" val="4083246039"/>
                    </a:ext>
                  </a:extLst>
                </a:gridCol>
              </a:tblGrid>
              <a:tr h="0">
                <a:tc rowSpan="2">
                  <a:txBody>
                    <a:bodyPr/>
                    <a:lstStyle/>
                    <a:p>
                      <a:pPr algn="r"/>
                      <a:r>
                        <a:rPr lang="en-US" sz="1600" b="0" dirty="0">
                          <a:solidFill>
                            <a:schemeClr val="tx1"/>
                          </a:solidFill>
                          <a:latin typeface="News Gothic MT" panose="020B0503020103020203" pitchFamily="34" charset="0"/>
                        </a:rPr>
                        <a:t>Point and </a:t>
                      </a:r>
                      <a:br>
                        <a:rPr lang="en-US" sz="1600" b="0" dirty="0">
                          <a:solidFill>
                            <a:schemeClr val="tx1"/>
                          </a:solidFill>
                          <a:latin typeface="News Gothic MT" panose="020B0503020103020203" pitchFamily="34" charset="0"/>
                        </a:rPr>
                      </a:br>
                      <a:r>
                        <a:rPr lang="en-US" sz="1600" b="0" dirty="0">
                          <a:solidFill>
                            <a:schemeClr val="tx1"/>
                          </a:solidFill>
                          <a:latin typeface="News Gothic MT" panose="020B0503020103020203" pitchFamily="34" charset="0"/>
                        </a:rPr>
                        <a:t>% difference*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-5.6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-15.3%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560099194"/>
                  </a:ext>
                </a:extLst>
              </a:tr>
            </a:tbl>
          </a:graphicData>
        </a:graphic>
      </p:graphicFrame>
      <p:sp>
        <p:nvSpPr>
          <p:cNvPr id="17" name="TextBox 16">
            <a:extLst>
              <a:ext uri="{FF2B5EF4-FFF2-40B4-BE49-F238E27FC236}">
                <a16:creationId xmlns:a16="http://schemas.microsoft.com/office/drawing/2014/main" id="{C08C37F6-57E4-9740-819C-9F81ADFBBBED}"/>
              </a:ext>
            </a:extLst>
          </p:cNvPr>
          <p:cNvSpPr txBox="1"/>
          <p:nvPr/>
        </p:nvSpPr>
        <p:spPr>
          <a:xfrm>
            <a:off x="5382987" y="6132093"/>
            <a:ext cx="194040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News Gothic MT" panose="020B0503020103020203" pitchFamily="34" charset="0"/>
                <a:ea typeface="+mn-ea"/>
                <a:cs typeface="+mn-cs"/>
              </a:rPr>
              <a:t>(</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vs. Europe, Asia Pacific)</a:t>
            </a:r>
          </a:p>
        </p:txBody>
      </p:sp>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Chart 4">
            <a:extLst>
              <a:ext uri="{FF2B5EF4-FFF2-40B4-BE49-F238E27FC236}">
                <a16:creationId xmlns:a16="http://schemas.microsoft.com/office/drawing/2014/main" id="{A78860D2-2358-0B4E-B330-AC966B2EA6AE}"/>
              </a:ext>
            </a:extLst>
          </p:cNvPr>
          <p:cNvGraphicFramePr/>
          <p:nvPr/>
        </p:nvGraphicFramePr>
        <p:xfrm>
          <a:off x="2297501" y="2111837"/>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a:extLst>
              <a:ext uri="{FF2B5EF4-FFF2-40B4-BE49-F238E27FC236}">
                <a16:creationId xmlns:a16="http://schemas.microsoft.com/office/drawing/2014/main" id="{B454C512-D946-2C48-898E-8B0624048DE2}"/>
              </a:ext>
            </a:extLst>
          </p:cNvPr>
          <p:cNvCxnSpPr>
            <a:cxnSpLocks/>
          </p:cNvCxnSpPr>
          <p:nvPr/>
        </p:nvCxnSpPr>
        <p:spPr>
          <a:xfrm>
            <a:off x="3078299" y="3789504"/>
            <a:ext cx="649432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3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14E92-6CCD-1E4E-9B94-C9A1594F79D3}"/>
              </a:ext>
            </a:extLst>
          </p:cNvPr>
          <p:cNvSpPr>
            <a:spLocks noGrp="1"/>
          </p:cNvSpPr>
          <p:nvPr>
            <p:ph type="body" sz="quarter" idx="10"/>
          </p:nvPr>
        </p:nvSpPr>
        <p:spPr/>
        <p:txBody>
          <a:bodyPr/>
          <a:lstStyle/>
          <a:p>
            <a:r>
              <a:rPr lang="en-US" dirty="0"/>
              <a:t>Anticipated Trip Timing</a:t>
            </a:r>
          </a:p>
        </p:txBody>
      </p:sp>
      <p:sp>
        <p:nvSpPr>
          <p:cNvPr id="5" name="TextBox 4">
            <a:extLst>
              <a:ext uri="{FF2B5EF4-FFF2-40B4-BE49-F238E27FC236}">
                <a16:creationId xmlns:a16="http://schemas.microsoft.com/office/drawing/2014/main" id="{D848D158-630E-4043-BC1D-2C8EF1B9D66C}"/>
              </a:ext>
            </a:extLst>
          </p:cNvPr>
          <p:cNvSpPr txBox="1"/>
          <p:nvPr/>
        </p:nvSpPr>
        <p:spPr>
          <a:xfrm>
            <a:off x="1037716" y="1389716"/>
            <a:ext cx="9626138" cy="461665"/>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South Koreans are thinking about visiting California in the second half of 2022, or even into 2023.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6" name="TextBox 5">
            <a:extLst>
              <a:ext uri="{FF2B5EF4-FFF2-40B4-BE49-F238E27FC236}">
                <a16:creationId xmlns:a16="http://schemas.microsoft.com/office/drawing/2014/main" id="{E75D8D3F-8115-0B4D-A062-96B0C1A22F2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11" name="TextBox 10">
            <a:extLst>
              <a:ext uri="{FF2B5EF4-FFF2-40B4-BE49-F238E27FC236}">
                <a16:creationId xmlns:a16="http://schemas.microsoft.com/office/drawing/2014/main" id="{9AA7DCE9-02BD-E54E-B682-2AF955E15CA2}"/>
              </a:ext>
            </a:extLst>
          </p:cNvPr>
          <p:cNvSpPr txBox="1"/>
          <p:nvPr/>
        </p:nvSpPr>
        <p:spPr>
          <a:xfrm>
            <a:off x="0" y="6641081"/>
            <a:ext cx="515237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 When are you likely to visit California (among those who will visit in next 2 years)</a:t>
            </a:r>
          </a:p>
        </p:txBody>
      </p:sp>
      <p:graphicFrame>
        <p:nvGraphicFramePr>
          <p:cNvPr id="12" name="Chart 11">
            <a:extLst>
              <a:ext uri="{FF2B5EF4-FFF2-40B4-BE49-F238E27FC236}">
                <a16:creationId xmlns:a16="http://schemas.microsoft.com/office/drawing/2014/main" id="{287D2141-BB89-BB48-896F-10B999A8FA48}"/>
              </a:ext>
            </a:extLst>
          </p:cNvPr>
          <p:cNvGraphicFramePr/>
          <p:nvPr/>
        </p:nvGraphicFramePr>
        <p:xfrm>
          <a:off x="533862" y="2057400"/>
          <a:ext cx="11075752" cy="408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047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CF147-F2EB-D244-B493-76029466FA80}"/>
              </a:ext>
            </a:extLst>
          </p:cNvPr>
          <p:cNvSpPr>
            <a:spLocks noGrp="1"/>
          </p:cNvSpPr>
          <p:nvPr>
            <p:ph type="body" sz="quarter" idx="10"/>
          </p:nvPr>
        </p:nvSpPr>
        <p:spPr/>
        <p:txBody>
          <a:bodyPr/>
          <a:lstStyle/>
          <a:p>
            <a:r>
              <a:rPr lang="en-US" dirty="0"/>
              <a:t>Interest in Gateways</a:t>
            </a:r>
          </a:p>
        </p:txBody>
      </p:sp>
      <p:sp>
        <p:nvSpPr>
          <p:cNvPr id="3" name="TextBox 2">
            <a:extLst>
              <a:ext uri="{FF2B5EF4-FFF2-40B4-BE49-F238E27FC236}">
                <a16:creationId xmlns:a16="http://schemas.microsoft.com/office/drawing/2014/main" id="{9C5F45A1-67EA-C742-95F6-94A4F9D80EAF}"/>
              </a:ext>
            </a:extLst>
          </p:cNvPr>
          <p:cNvSpPr txBox="1"/>
          <p:nvPr/>
        </p:nvSpPr>
        <p:spPr>
          <a:xfrm>
            <a:off x="0" y="6472858"/>
            <a:ext cx="4437433"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How likely would your visit to California include the following cities?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95B26298-A224-6845-BCB0-C9D6ABBFC389}"/>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Chart 4">
            <a:extLst>
              <a:ext uri="{FF2B5EF4-FFF2-40B4-BE49-F238E27FC236}">
                <a16:creationId xmlns:a16="http://schemas.microsoft.com/office/drawing/2014/main" id="{D07B87B1-B63C-3743-81A8-454D4F51A808}"/>
              </a:ext>
            </a:extLst>
          </p:cNvPr>
          <p:cNvGraphicFramePr/>
          <p:nvPr/>
        </p:nvGraphicFramePr>
        <p:xfrm>
          <a:off x="1862666" y="2289490"/>
          <a:ext cx="8466667" cy="38488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A099668-61E0-9340-8AFA-AAB276A89862}"/>
              </a:ext>
            </a:extLst>
          </p:cNvPr>
          <p:cNvSpPr txBox="1"/>
          <p:nvPr/>
        </p:nvSpPr>
        <p:spPr>
          <a:xfrm>
            <a:off x="1037716" y="1347332"/>
            <a:ext cx="10386905"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There is strong interest among South Korean travelers to visit Los Angeles and San Francisco, in particular.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217252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CC3EE6-026F-5043-AECB-78FBBA97AD4A}"/>
              </a:ext>
            </a:extLst>
          </p:cNvPr>
          <p:cNvSpPr>
            <a:spLocks noGrp="1"/>
          </p:cNvSpPr>
          <p:nvPr>
            <p:ph type="body" sz="quarter" idx="10"/>
          </p:nvPr>
        </p:nvSpPr>
        <p:spPr/>
        <p:txBody>
          <a:bodyPr/>
          <a:lstStyle/>
          <a:p>
            <a:r>
              <a:rPr lang="en-US" dirty="0"/>
              <a:t>Trip Purpose</a:t>
            </a:r>
          </a:p>
        </p:txBody>
      </p:sp>
      <p:sp>
        <p:nvSpPr>
          <p:cNvPr id="3" name="TextBox 2">
            <a:extLst>
              <a:ext uri="{FF2B5EF4-FFF2-40B4-BE49-F238E27FC236}">
                <a16:creationId xmlns:a16="http://schemas.microsoft.com/office/drawing/2014/main" id="{B02DACB1-E946-E049-B7A5-ABC80D43251E}"/>
              </a:ext>
            </a:extLst>
          </p:cNvPr>
          <p:cNvSpPr txBox="1"/>
          <p:nvPr/>
        </p:nvSpPr>
        <p:spPr>
          <a:xfrm>
            <a:off x="0" y="6472858"/>
            <a:ext cx="3570208"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What would be the purposes of the trip to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18EFD033-3DE4-BF46-B01E-C92D1CF55B2E}"/>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84EAA95A-2F3B-034A-997B-FFFEAB50FBFB}"/>
              </a:ext>
            </a:extLst>
          </p:cNvPr>
          <p:cNvSpPr txBox="1"/>
          <p:nvPr/>
        </p:nvSpPr>
        <p:spPr>
          <a:xfrm>
            <a:off x="1037716" y="1347332"/>
            <a:ext cx="10386905" cy="461665"/>
          </a:xfrm>
          <a:prstGeom prst="rect">
            <a:avLst/>
          </a:prstGeom>
          <a:noFill/>
        </p:spPr>
        <p:txBody>
          <a:bodyPr wrap="square" rtlCol="0">
            <a:spAutoFit/>
          </a:bodyPr>
          <a:lstStyle/>
          <a:p>
            <a:pPr marL="171450" indent="-171450">
              <a:buFont typeface="Wingdings" pitchFamily="2" charset="2"/>
              <a:buChar char="§"/>
              <a:defRPr/>
            </a:pPr>
            <a:r>
              <a:rPr lang="en-US" sz="1200" dirty="0">
                <a:latin typeface="News Gothic MT" panose="020B0503020103020203" pitchFamily="34" charset="0"/>
              </a:rPr>
              <a:t>The vast majority of trips from Japan to California are for Leisure, and about one-quarter say they will be visiting friends or relatives.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E6220610-095B-F041-8360-49C596539CEC}"/>
              </a:ext>
            </a:extLst>
          </p:cNvPr>
          <p:cNvGraphicFramePr/>
          <p:nvPr/>
        </p:nvGraphicFramePr>
        <p:xfrm>
          <a:off x="2032000" y="2057400"/>
          <a:ext cx="8128000" cy="408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656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424AD4-6301-9D40-9453-EEF3B5883BC2}"/>
              </a:ext>
            </a:extLst>
          </p:cNvPr>
          <p:cNvSpPr>
            <a:spLocks noGrp="1"/>
          </p:cNvSpPr>
          <p:nvPr>
            <p:ph type="body" sz="quarter" idx="10"/>
          </p:nvPr>
        </p:nvSpPr>
        <p:spPr/>
        <p:txBody>
          <a:bodyPr/>
          <a:lstStyle/>
          <a:p>
            <a:r>
              <a:rPr lang="en-US" dirty="0"/>
              <a:t>Booking Methods</a:t>
            </a:r>
          </a:p>
        </p:txBody>
      </p:sp>
      <p:sp>
        <p:nvSpPr>
          <p:cNvPr id="3" name="TextBox 2">
            <a:extLst>
              <a:ext uri="{FF2B5EF4-FFF2-40B4-BE49-F238E27FC236}">
                <a16:creationId xmlns:a16="http://schemas.microsoft.com/office/drawing/2014/main" id="{42D430B7-82BF-1F4C-A5FC-7FFCDDBD74FD}"/>
              </a:ext>
            </a:extLst>
          </p:cNvPr>
          <p:cNvSpPr txBox="1"/>
          <p:nvPr/>
        </p:nvSpPr>
        <p:spPr>
          <a:xfrm>
            <a:off x="0" y="6472858"/>
            <a:ext cx="663034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a:t>
            </a:r>
            <a:r>
              <a:rPr lang="en-US" sz="1000" dirty="0">
                <a:latin typeface="Arial" panose="020B0604020202020204" pitchFamily="34" charset="0"/>
                <a:ea typeface="Times New Roman" panose="02020603050405020304" pitchFamily="18" charset="0"/>
              </a:rPr>
              <a:t>Which of the following are you likely to use make your travel arrangements for your upcoming trip to California</a:t>
            </a:r>
            <a:r>
              <a:rPr lang="en-US" sz="1000" dirty="0">
                <a:latin typeface="News Gothic MT" panose="020B0503020103020203" pitchFamily="34" charset="0"/>
              </a:rPr>
              <a:t>?</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70B767AF-122F-5641-ABD8-3890CE0931E6}"/>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A7A3BFBE-B556-904F-9E30-78D1304ADE5A}"/>
              </a:ext>
            </a:extLst>
          </p:cNvPr>
          <p:cNvSpPr txBox="1"/>
          <p:nvPr/>
        </p:nvSpPr>
        <p:spPr>
          <a:xfrm>
            <a:off x="1037716" y="1347332"/>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Top booking methods for South Koreans are via online travel agencies or directly with the hotel or airline, followed by using a travel agency or travel advisor.</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74B6FF51-BAE0-F44B-86A9-BB6BF996F859}"/>
              </a:ext>
            </a:extLst>
          </p:cNvPr>
          <p:cNvGraphicFramePr/>
          <p:nvPr/>
        </p:nvGraphicFramePr>
        <p:xfrm>
          <a:off x="2032000" y="2057400"/>
          <a:ext cx="8128000" cy="408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634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r>
              <a:rPr lang="en-US" sz="3600" dirty="0"/>
              <a:t>Activities</a:t>
            </a:r>
          </a:p>
        </p:txBody>
      </p:sp>
      <p:sp>
        <p:nvSpPr>
          <p:cNvPr id="3" name="TextBox 2">
            <a:extLst>
              <a:ext uri="{FF2B5EF4-FFF2-40B4-BE49-F238E27FC236}">
                <a16:creationId xmlns:a16="http://schemas.microsoft.com/office/drawing/2014/main" id="{B4DA6FBE-A21F-E84D-B68B-37D9F19B33FE}"/>
              </a:ext>
            </a:extLst>
          </p:cNvPr>
          <p:cNvSpPr txBox="1"/>
          <p:nvPr/>
        </p:nvSpPr>
        <p:spPr>
          <a:xfrm>
            <a:off x="0" y="6472858"/>
            <a:ext cx="523733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7" name="Table 6">
            <a:extLst>
              <a:ext uri="{FF2B5EF4-FFF2-40B4-BE49-F238E27FC236}">
                <a16:creationId xmlns:a16="http://schemas.microsoft.com/office/drawing/2014/main" id="{876EA904-0A84-4540-8317-F2D46B30646E}"/>
              </a:ext>
            </a:extLst>
          </p:cNvPr>
          <p:cNvGraphicFramePr>
            <a:graphicFrameLocks noGrp="1"/>
          </p:cNvGraphicFramePr>
          <p:nvPr/>
        </p:nvGraphicFramePr>
        <p:xfrm>
          <a:off x="99393" y="1616545"/>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South</a:t>
                      </a:r>
                    </a:p>
                    <a:p>
                      <a:pPr algn="ctr" fontAlgn="ctr"/>
                      <a:r>
                        <a:rPr lang="en-US" sz="1100" b="0" i="0" u="none" strike="noStrike" dirty="0">
                          <a:solidFill>
                            <a:schemeClr val="tx2"/>
                          </a:solidFill>
                          <a:effectLst/>
                          <a:latin typeface="Calibri" panose="020F0502020204030204" pitchFamily="34" charset="0"/>
                        </a:rPr>
                        <a:t>Korea</a:t>
                      </a:r>
                    </a:p>
                  </a:txBody>
                  <a:tcPr marL="9525" marR="9525" marT="9525" marB="0" anchor="ctr"/>
                </a:tc>
                <a:tc>
                  <a:txBody>
                    <a:bodyPr/>
                    <a:lstStyle/>
                    <a:p>
                      <a:pPr algn="ctr" fontAlgn="ctr"/>
                      <a:r>
                        <a:rPr lang="en-US" sz="1100" u="none" strike="noStrike" dirty="0">
                          <a:solidFill>
                            <a:schemeClr val="tx2"/>
                          </a:solidFill>
                          <a:effectLst/>
                        </a:rPr>
                        <a:t>Index Across All Countries</a:t>
                      </a:r>
                      <a:endParaRPr lang="en-US" sz="11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0" i="0" u="none" strike="noStrike" dirty="0">
                          <a:solidFill>
                            <a:schemeClr val="tx2"/>
                          </a:solidFill>
                          <a:effectLst/>
                          <a:latin typeface="Calibri" panose="020F0502020204030204" pitchFamily="34" charset="0"/>
                        </a:rPr>
                        <a:t>Viewing and enjoying natural scenery such as beaches, oceans, mountains,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124</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0" i="0" u="none" strike="noStrike">
                          <a:solidFill>
                            <a:schemeClr val="tx2"/>
                          </a:solidFill>
                          <a:effectLst/>
                          <a:latin typeface="Calibri" panose="020F0502020204030204" pitchFamily="34" charset="0"/>
                        </a:rPr>
                        <a:t>Exploring a city/urban area</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111</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0" i="0" u="none" strike="noStrike">
                          <a:solidFill>
                            <a:schemeClr val="tx2"/>
                          </a:solidFill>
                          <a:effectLst/>
                          <a:latin typeface="Calibri" panose="020F0502020204030204" pitchFamily="34" charset="0"/>
                        </a:rPr>
                        <a:t>Going to the beach</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97</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 mall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111</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unique local restaurant(s)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106</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0" i="0" u="none" strike="noStrike">
                          <a:solidFill>
                            <a:schemeClr val="tx2"/>
                          </a:solidFill>
                          <a:effectLst/>
                          <a:latin typeface="Calibri" panose="020F0502020204030204" pitchFamily="34" charset="0"/>
                        </a:rPr>
                        <a:t>Visiting state or national parks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90</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0" i="0" u="none" strike="noStrike">
                          <a:solidFill>
                            <a:schemeClr val="tx2"/>
                          </a:solidFill>
                          <a:effectLst/>
                          <a:latin typeface="Calibri" panose="020F0502020204030204" pitchFamily="34" charset="0"/>
                        </a:rPr>
                        <a:t>Visiting a theme or amusement park</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93</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an outlet mall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110</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 unique local shop or shopping district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115</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0" i="0" u="none" strike="noStrike">
                          <a:solidFill>
                            <a:schemeClr val="tx2"/>
                          </a:solidFill>
                          <a:effectLst/>
                          <a:latin typeface="Calibri" panose="020F0502020204030204" pitchFamily="34" charset="0"/>
                        </a:rPr>
                        <a:t>Visiting historical sites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89</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0" i="0" u="none" strike="noStrike">
                          <a:solidFill>
                            <a:schemeClr val="tx2"/>
                          </a:solidFill>
                          <a:effectLst/>
                          <a:latin typeface="Calibri" panose="020F0502020204030204" pitchFamily="34" charset="0"/>
                        </a:rPr>
                        <a:t>Driving on scenic byways or roads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113</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0" i="0" u="none" strike="noStrike">
                          <a:solidFill>
                            <a:schemeClr val="tx2"/>
                          </a:solidFill>
                          <a:effectLst/>
                          <a:latin typeface="Calibri" panose="020F0502020204030204" pitchFamily="34" charset="0"/>
                        </a:rPr>
                        <a:t>Visiting famous movie/TV locations, studio tours, celebrity home tours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32%</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97</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1" i="0" u="none" strike="noStrike" dirty="0">
                          <a:solidFill>
                            <a:schemeClr val="accent5"/>
                          </a:solidFill>
                          <a:effectLst/>
                          <a:latin typeface="Calibri" panose="020F0502020204030204" pitchFamily="34" charset="0"/>
                        </a:rPr>
                        <a:t>Heritage/family history tours</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29%</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156</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0" i="0" u="none" strike="noStrike">
                          <a:solidFill>
                            <a:schemeClr val="tx2"/>
                          </a:solidFill>
                          <a:effectLst/>
                          <a:latin typeface="Calibri" panose="020F0502020204030204" pitchFamily="34" charset="0"/>
                        </a:rPr>
                        <a:t>Night life</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97</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0" i="0" u="none" strike="noStrike">
                          <a:solidFill>
                            <a:schemeClr val="tx2"/>
                          </a:solidFill>
                          <a:effectLst/>
                          <a:latin typeface="Calibri" panose="020F0502020204030204" pitchFamily="34" charset="0"/>
                        </a:rPr>
                        <a:t>Visiting art museums or other visual arts venues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1" i="0" u="none" strike="noStrike" dirty="0">
                          <a:solidFill>
                            <a:schemeClr val="accent5"/>
                          </a:solidFill>
                          <a:effectLst/>
                          <a:latin typeface="Calibri" panose="020F0502020204030204" pitchFamily="34" charset="0"/>
                        </a:rPr>
                        <a:t>Dining at a Michelin-starred or recommended restaurant</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25%</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128</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0" i="0" u="none" strike="noStrike">
                          <a:solidFill>
                            <a:schemeClr val="tx2"/>
                          </a:solidFill>
                          <a:effectLst/>
                          <a:latin typeface="Calibri" panose="020F0502020204030204" pitchFamily="34" charset="0"/>
                        </a:rPr>
                        <a:t>Luxury shopping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117</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1" i="0" u="none" strike="noStrike" dirty="0">
                          <a:solidFill>
                            <a:schemeClr val="accent5"/>
                          </a:solidFill>
                          <a:effectLst/>
                          <a:latin typeface="Calibri" panose="020F0502020204030204" pitchFamily="34" charset="0"/>
                        </a:rPr>
                        <a:t>Dining at a celebrity/notable chef's restaurant</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23%</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125</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0" i="0" u="none" strike="noStrike">
                          <a:solidFill>
                            <a:schemeClr val="tx2"/>
                          </a:solidFill>
                          <a:effectLst/>
                          <a:latin typeface="Calibri" panose="020F0502020204030204" pitchFamily="34" charset="0"/>
                        </a:rPr>
                        <a:t>Visiting museums, science centers or exploratoriums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66</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0" i="0" u="none" strike="noStrike">
                          <a:solidFill>
                            <a:schemeClr val="tx2"/>
                          </a:solidFill>
                          <a:effectLst/>
                          <a:latin typeface="Calibri" panose="020F0502020204030204" pitchFamily="34" charset="0"/>
                        </a:rPr>
                        <a:t>Visiting a winery or wine regions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80</a:t>
                      </a:r>
                    </a:p>
                  </a:txBody>
                  <a:tcPr marL="9525" marR="9525" marT="9525" marB="0" anchor="ctr"/>
                </a:tc>
                <a:extLst>
                  <a:ext uri="{0D108BD9-81ED-4DB2-BD59-A6C34878D82A}">
                    <a16:rowId xmlns:a16="http://schemas.microsoft.com/office/drawing/2014/main" val="2849612571"/>
                  </a:ext>
                </a:extLst>
              </a:tr>
            </a:tbl>
          </a:graphicData>
        </a:graphic>
      </p:graphicFrame>
      <p:graphicFrame>
        <p:nvGraphicFramePr>
          <p:cNvPr id="8" name="Table 7">
            <a:extLst>
              <a:ext uri="{FF2B5EF4-FFF2-40B4-BE49-F238E27FC236}">
                <a16:creationId xmlns:a16="http://schemas.microsoft.com/office/drawing/2014/main" id="{8B09D2B1-BB5C-49EB-95C0-5BE8677E61C1}"/>
              </a:ext>
            </a:extLst>
          </p:cNvPr>
          <p:cNvGraphicFramePr>
            <a:graphicFrameLocks noGrp="1"/>
          </p:cNvGraphicFramePr>
          <p:nvPr/>
        </p:nvGraphicFramePr>
        <p:xfrm>
          <a:off x="6145635" y="1616544"/>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South Korea</a:t>
                      </a:r>
                      <a:endParaRPr lang="en-US" sz="11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a:solidFill>
                            <a:schemeClr val="tx2"/>
                          </a:solidFill>
                          <a:effectLst/>
                        </a:rPr>
                        <a:t>Index Across All Countries</a:t>
                      </a:r>
                      <a:endParaRPr lang="en-US" sz="1100" b="0" i="0" u="none" strike="noStrike">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0" i="0" u="none" strike="noStrike" dirty="0">
                          <a:solidFill>
                            <a:schemeClr val="tx2"/>
                          </a:solidFill>
                          <a:effectLst/>
                          <a:latin typeface="Calibri" panose="020F0502020204030204" pitchFamily="34" charset="0"/>
                        </a:rPr>
                        <a:t>Visiting a high-end resort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105</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0" i="0" u="none" strike="noStrike">
                          <a:solidFill>
                            <a:schemeClr val="tx2"/>
                          </a:solidFill>
                          <a:effectLst/>
                          <a:latin typeface="Calibri" panose="020F0502020204030204" pitchFamily="34" charset="0"/>
                        </a:rPr>
                        <a:t>Visiting a zoo or aquarium</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65</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culinary festival or event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101</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0" i="0" u="none" strike="noStrike">
                          <a:solidFill>
                            <a:schemeClr val="tx2"/>
                          </a:solidFill>
                          <a:effectLst/>
                          <a:latin typeface="Calibri" panose="020F0502020204030204" pitchFamily="34" charset="0"/>
                        </a:rPr>
                        <a:t>Attending performing arts events (theater, dance,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99</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live music event, concert or festival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78</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0" i="0" u="none" strike="noStrike">
                          <a:solidFill>
                            <a:schemeClr val="tx2"/>
                          </a:solidFill>
                          <a:effectLst/>
                          <a:latin typeface="Calibri" panose="020F0502020204030204" pitchFamily="34" charset="0"/>
                        </a:rPr>
                        <a:t>Exploring small towns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0" i="0" u="none" strike="noStrike">
                          <a:solidFill>
                            <a:schemeClr val="tx2"/>
                          </a:solidFill>
                          <a:effectLst/>
                          <a:latin typeface="Calibri" panose="020F0502020204030204" pitchFamily="34" charset="0"/>
                        </a:rPr>
                        <a:t>Exploring farm tours or farm trails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95</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a:solidFill>
                            <a:schemeClr val="tx2"/>
                          </a:solidFill>
                          <a:effectLst/>
                          <a:latin typeface="Calibri" panose="020F0502020204030204" pitchFamily="34" charset="0"/>
                        </a:rPr>
                        <a:t>Visiting a spa or wellness center</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0" i="0" u="none" strike="noStrike">
                          <a:solidFill>
                            <a:schemeClr val="tx2"/>
                          </a:solidFill>
                          <a:effectLst/>
                          <a:latin typeface="Calibri" panose="020F0502020204030204" pitchFamily="34" charset="0"/>
                        </a:rPr>
                        <a:t>Water sports activities such as surfing, paddleboarding, boating,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73</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live sporting event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63</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0" i="0" u="none" strike="noStrike">
                          <a:solidFill>
                            <a:schemeClr val="tx2"/>
                          </a:solidFill>
                          <a:effectLst/>
                          <a:latin typeface="Calibri" panose="020F0502020204030204" pitchFamily="34" charset="0"/>
                        </a:rPr>
                        <a:t>Visiting a microbrewery</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83</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0" i="0" u="none" strike="noStrike">
                          <a:solidFill>
                            <a:schemeClr val="tx2"/>
                          </a:solidFill>
                          <a:effectLst/>
                          <a:latin typeface="Calibri" panose="020F0502020204030204" pitchFamily="34" charset="0"/>
                        </a:rPr>
                        <a:t>Golfing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110</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0" i="0" u="none" strike="noStrike">
                          <a:solidFill>
                            <a:schemeClr val="tx2"/>
                          </a:solidFill>
                          <a:effectLst/>
                          <a:latin typeface="Calibri" panose="020F0502020204030204" pitchFamily="34" charset="0"/>
                        </a:rPr>
                        <a:t>Road/trail sports activities such as biking, cycling, running,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62</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0" i="0" u="none" strike="noStrike">
                          <a:solidFill>
                            <a:schemeClr val="tx2"/>
                          </a:solidFill>
                          <a:effectLst/>
                          <a:latin typeface="Calibri" panose="020F0502020204030204" pitchFamily="34" charset="0"/>
                        </a:rPr>
                        <a:t>Going to a farmers’ market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42</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0" i="0" u="none" strike="noStrike">
                          <a:solidFill>
                            <a:schemeClr val="tx2"/>
                          </a:solidFill>
                          <a:effectLst/>
                          <a:latin typeface="Calibri" panose="020F0502020204030204" pitchFamily="34" charset="0"/>
                        </a:rPr>
                        <a:t>Adventure activities such as whitewater rafting, ziplining, parasailing,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47</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0" i="0" u="none" strike="noStrike">
                          <a:solidFill>
                            <a:schemeClr val="tx2"/>
                          </a:solidFill>
                          <a:effectLst/>
                          <a:latin typeface="Calibri" panose="020F0502020204030204" pitchFamily="34" charset="0"/>
                        </a:rPr>
                        <a:t>Hiking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21</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class or workshop on personal development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63</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0" i="0" u="none" strike="noStrike">
                          <a:solidFill>
                            <a:schemeClr val="tx2"/>
                          </a:solidFill>
                          <a:effectLst/>
                          <a:latin typeface="Calibri" panose="020F0502020204030204" pitchFamily="34" charset="0"/>
                        </a:rPr>
                        <a:t>Snow sports activities such as skiing or snowboarding,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0" i="0" u="none" strike="noStrike">
                          <a:solidFill>
                            <a:schemeClr val="tx2"/>
                          </a:solidFill>
                          <a:effectLst/>
                          <a:latin typeface="Calibri" panose="020F0502020204030204" pitchFamily="34" charset="0"/>
                        </a:rPr>
                        <a:t>Gambling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19</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0" i="0" u="none" strike="noStrike">
                          <a:solidFill>
                            <a:schemeClr val="tx2"/>
                          </a:solidFill>
                          <a:effectLst/>
                          <a:latin typeface="Calibri" panose="020F0502020204030204" pitchFamily="34" charset="0"/>
                        </a:rPr>
                        <a:t>Participating in marijuana related activities or events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2849612571"/>
                  </a:ext>
                </a:extLst>
              </a:tr>
            </a:tbl>
          </a:graphicData>
        </a:graphic>
      </p:graphicFrame>
      <p:pic>
        <p:nvPicPr>
          <p:cNvPr id="9" name="Picture 8" descr="Diagram&#10;&#10;Description automatically generated">
            <a:extLst>
              <a:ext uri="{FF2B5EF4-FFF2-40B4-BE49-F238E27FC236}">
                <a16:creationId xmlns:a16="http://schemas.microsoft.com/office/drawing/2014/main" id="{1D8C30F4-EA8A-43C8-AEFA-1570E673A84D}"/>
              </a:ext>
            </a:extLst>
          </p:cNvPr>
          <p:cNvPicPr>
            <a:picLocks noChangeAspect="1"/>
          </p:cNvPicPr>
          <p:nvPr/>
        </p:nvPicPr>
        <p:blipFill>
          <a:blip r:embed="rId2"/>
          <a:stretch>
            <a:fillRect/>
          </a:stretch>
        </p:blipFill>
        <p:spPr>
          <a:xfrm>
            <a:off x="4887819" y="177282"/>
            <a:ext cx="1445977" cy="1371600"/>
          </a:xfrm>
          <a:prstGeom prst="rect">
            <a:avLst/>
          </a:prstGeom>
        </p:spPr>
      </p:pic>
    </p:spTree>
    <p:extLst>
      <p:ext uri="{BB962C8B-B14F-4D97-AF65-F5344CB8AC3E}">
        <p14:creationId xmlns:p14="http://schemas.microsoft.com/office/powerpoint/2010/main" val="110707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pPr>
              <a:lnSpc>
                <a:spcPct val="100000"/>
              </a:lnSpc>
              <a:spcBef>
                <a:spcPts val="0"/>
              </a:spcBef>
            </a:pPr>
            <a:r>
              <a:rPr lang="en-US" sz="3600" dirty="0"/>
              <a:t>Activities </a:t>
            </a:r>
          </a:p>
          <a:p>
            <a:pPr>
              <a:lnSpc>
                <a:spcPct val="100000"/>
              </a:lnSpc>
              <a:spcBef>
                <a:spcPts val="0"/>
              </a:spcBef>
            </a:pPr>
            <a:r>
              <a:rPr lang="en-US" sz="3600" dirty="0"/>
              <a:t>(Top Activities Compared to Pre-Pandemic)</a:t>
            </a:r>
          </a:p>
        </p:txBody>
      </p:sp>
      <p:sp>
        <p:nvSpPr>
          <p:cNvPr id="3" name="TextBox 2">
            <a:extLst>
              <a:ext uri="{FF2B5EF4-FFF2-40B4-BE49-F238E27FC236}">
                <a16:creationId xmlns:a16="http://schemas.microsoft.com/office/drawing/2014/main" id="{B4DA6FBE-A21F-E84D-B68B-37D9F19B33FE}"/>
              </a:ext>
            </a:extLst>
          </p:cNvPr>
          <p:cNvSpPr txBox="1"/>
          <p:nvPr/>
        </p:nvSpPr>
        <p:spPr>
          <a:xfrm>
            <a:off x="-1" y="6286247"/>
            <a:ext cx="8192279" cy="707886"/>
          </a:xfrm>
          <a:prstGeom prst="rect">
            <a:avLst/>
          </a:prstGeom>
          <a:noFill/>
        </p:spPr>
        <p:txBody>
          <a:bodyPr wrap="square" rtlCol="0">
            <a:spAutoFit/>
          </a:bodyPr>
          <a:lstStyle/>
          <a:p>
            <a:pPr>
              <a:defRPr/>
            </a:pPr>
            <a:r>
              <a:rPr lang="en-US" sz="1000" dirty="0">
                <a:latin typeface="News Gothic MT" panose="020B0503020103020203" pitchFamily="34" charset="0"/>
              </a:rPr>
              <a:t>2019 Q: Based on what you have heard/seen/read, how strongly do you agree or disagree that </a:t>
            </a:r>
          </a:p>
          <a:p>
            <a:pPr>
              <a:defRPr/>
            </a:pPr>
            <a:r>
              <a:rPr lang="en-US" sz="1000" dirty="0">
                <a:latin typeface="News Gothic MT" panose="020B0503020103020203" pitchFamily="34" charset="0"/>
              </a:rPr>
              <a:t>California is a good place to experience each of the following while on a leisure trip?</a:t>
            </a:r>
          </a:p>
          <a:p>
            <a:pPr>
              <a:defRPr/>
            </a:pPr>
            <a:r>
              <a:rPr lang="en-US" sz="1000" dirty="0">
                <a:latin typeface="News Gothic MT" panose="020B0503020103020203" pitchFamily="34" charset="0"/>
              </a:rPr>
              <a:t>2022 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Table 4">
            <a:extLst>
              <a:ext uri="{FF2B5EF4-FFF2-40B4-BE49-F238E27FC236}">
                <a16:creationId xmlns:a16="http://schemas.microsoft.com/office/drawing/2014/main" id="{2C80C5D1-3319-4F77-8482-31F09B82C831}"/>
              </a:ext>
            </a:extLst>
          </p:cNvPr>
          <p:cNvGraphicFramePr>
            <a:graphicFrameLocks noGrp="1"/>
          </p:cNvGraphicFramePr>
          <p:nvPr/>
        </p:nvGraphicFramePr>
        <p:xfrm>
          <a:off x="171063" y="1796062"/>
          <a:ext cx="9144000" cy="4389123"/>
        </p:xfrm>
        <a:graphic>
          <a:graphicData uri="http://schemas.openxmlformats.org/drawingml/2006/table">
            <a:tbl>
              <a:tblPr>
                <a:tableStyleId>{3C2FFA5D-87B4-456A-9821-1D502468CF0F}</a:tableStyleId>
              </a:tblPr>
              <a:tblGrid>
                <a:gridCol w="5816085">
                  <a:extLst>
                    <a:ext uri="{9D8B030D-6E8A-4147-A177-3AD203B41FA5}">
                      <a16:colId xmlns:a16="http://schemas.microsoft.com/office/drawing/2014/main" val="2488189837"/>
                    </a:ext>
                  </a:extLst>
                </a:gridCol>
                <a:gridCol w="1109305">
                  <a:extLst>
                    <a:ext uri="{9D8B030D-6E8A-4147-A177-3AD203B41FA5}">
                      <a16:colId xmlns:a16="http://schemas.microsoft.com/office/drawing/2014/main" val="895212613"/>
                    </a:ext>
                  </a:extLst>
                </a:gridCol>
                <a:gridCol w="1109305">
                  <a:extLst>
                    <a:ext uri="{9D8B030D-6E8A-4147-A177-3AD203B41FA5}">
                      <a16:colId xmlns:a16="http://schemas.microsoft.com/office/drawing/2014/main" val="40945107"/>
                    </a:ext>
                  </a:extLst>
                </a:gridCol>
                <a:gridCol w="1109305">
                  <a:extLst>
                    <a:ext uri="{9D8B030D-6E8A-4147-A177-3AD203B41FA5}">
                      <a16:colId xmlns:a16="http://schemas.microsoft.com/office/drawing/2014/main" val="999509277"/>
                    </a:ext>
                  </a:extLst>
                </a:gridCol>
              </a:tblGrid>
              <a:tr h="896443">
                <a:tc>
                  <a:txBody>
                    <a:bodyPr/>
                    <a:lstStyle/>
                    <a:p>
                      <a:pPr algn="l" fontAlgn="ct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2019</a:t>
                      </a:r>
                      <a:br>
                        <a:rPr lang="en-US" sz="1400" u="none" strike="noStrike" dirty="0">
                          <a:solidFill>
                            <a:schemeClr val="tx2"/>
                          </a:solidFill>
                          <a:effectLst/>
                          <a:latin typeface="+mn-lt"/>
                        </a:rPr>
                      </a:br>
                      <a:r>
                        <a:rPr lang="en-US" sz="1400" u="none" strike="noStrike" dirty="0">
                          <a:solidFill>
                            <a:schemeClr val="tx2"/>
                          </a:solidFill>
                          <a:effectLst/>
                          <a:latin typeface="+mn-lt"/>
                        </a:rPr>
                        <a:t>Global </a:t>
                      </a:r>
                    </a:p>
                    <a:p>
                      <a:pPr algn="ctr" fontAlgn="ctr"/>
                      <a:r>
                        <a:rPr lang="en-US" sz="1400" u="none" strike="noStrike" dirty="0">
                          <a:solidFill>
                            <a:schemeClr val="tx2"/>
                          </a:solidFill>
                          <a:effectLst/>
                          <a:latin typeface="+mn-lt"/>
                        </a:rPr>
                        <a:t>Brand Health</a:t>
                      </a:r>
                    </a:p>
                    <a:p>
                      <a:pPr algn="ctr" fontAlgn="ctr"/>
                      <a:r>
                        <a:rPr lang="en-US" sz="1400" b="0" i="0" u="none" strike="noStrike" dirty="0">
                          <a:solidFill>
                            <a:schemeClr val="tx2"/>
                          </a:solidFill>
                          <a:effectLst/>
                          <a:latin typeface="+mn-lt"/>
                        </a:rPr>
                        <a:t>Rank</a:t>
                      </a:r>
                    </a:p>
                  </a:txBody>
                  <a:tcPr marL="9525" marR="9525" marT="9525" marB="0" anchor="ctr"/>
                </a:tc>
                <a:tc>
                  <a:txBody>
                    <a:bodyPr/>
                    <a:lstStyle/>
                    <a:p>
                      <a:pPr algn="ctr" fontAlgn="ctr"/>
                      <a:r>
                        <a:rPr lang="en-US" sz="1400" u="none" strike="noStrike" dirty="0">
                          <a:solidFill>
                            <a:schemeClr val="tx2"/>
                          </a:solidFill>
                          <a:effectLst/>
                          <a:latin typeface="+mn-lt"/>
                        </a:rPr>
                        <a:t>2022</a:t>
                      </a:r>
                      <a:br>
                        <a:rPr lang="en-US" sz="1400" u="none" strike="noStrike" dirty="0">
                          <a:solidFill>
                            <a:schemeClr val="tx2"/>
                          </a:solidFill>
                          <a:effectLst/>
                          <a:latin typeface="+mn-lt"/>
                        </a:rPr>
                      </a:br>
                      <a:r>
                        <a:rPr lang="en-US" sz="1400" u="none" strike="noStrike" dirty="0">
                          <a:solidFill>
                            <a:schemeClr val="tx2"/>
                          </a:solidFill>
                          <a:effectLst/>
                          <a:latin typeface="+mn-lt"/>
                        </a:rPr>
                        <a:t>International</a:t>
                      </a:r>
                      <a:br>
                        <a:rPr lang="en-US" sz="1400" u="none" strike="noStrike" dirty="0">
                          <a:solidFill>
                            <a:schemeClr val="tx2"/>
                          </a:solidFill>
                          <a:effectLst/>
                          <a:latin typeface="+mn-lt"/>
                        </a:rPr>
                      </a:br>
                      <a:r>
                        <a:rPr lang="en-US" sz="1400" u="none" strike="noStrike" dirty="0">
                          <a:solidFill>
                            <a:schemeClr val="tx2"/>
                          </a:solidFill>
                          <a:effectLst/>
                          <a:latin typeface="+mn-lt"/>
                        </a:rPr>
                        <a:t>Tracker</a:t>
                      </a:r>
                      <a:br>
                        <a:rPr lang="en-US" sz="1400" u="none" strike="noStrike" dirty="0">
                          <a:solidFill>
                            <a:schemeClr val="tx2"/>
                          </a:solidFill>
                          <a:effectLst/>
                          <a:latin typeface="+mn-lt"/>
                        </a:rPr>
                      </a:br>
                      <a:r>
                        <a:rPr lang="en-US" sz="1400" u="none" strike="noStrike" dirty="0">
                          <a:solidFill>
                            <a:schemeClr val="tx2"/>
                          </a:solidFill>
                          <a:effectLst/>
                          <a:latin typeface="+mn-lt"/>
                        </a:rPr>
                        <a:t>Rank</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Change in Ranking</a:t>
                      </a:r>
                      <a:endParaRPr lang="en-US" sz="1400" b="0" i="0" u="none" strike="noStrike">
                        <a:solidFill>
                          <a:schemeClr val="tx2"/>
                        </a:solidFill>
                        <a:effectLst/>
                        <a:latin typeface="+mn-lt"/>
                      </a:endParaRPr>
                    </a:p>
                  </a:txBody>
                  <a:tcPr marL="9525" marR="9525" marT="9525" marB="0" anchor="ctr"/>
                </a:tc>
                <a:extLst>
                  <a:ext uri="{0D108BD9-81ED-4DB2-BD59-A6C34878D82A}">
                    <a16:rowId xmlns:a16="http://schemas.microsoft.com/office/drawing/2014/main" val="1577895764"/>
                  </a:ext>
                </a:extLst>
              </a:tr>
              <a:tr h="349268">
                <a:tc>
                  <a:txBody>
                    <a:bodyPr/>
                    <a:lstStyle/>
                    <a:p>
                      <a:pPr algn="l" fontAlgn="ctr"/>
                      <a:r>
                        <a:rPr lang="en-US" sz="1400" b="0" i="0" u="none" strike="noStrike" dirty="0">
                          <a:solidFill>
                            <a:schemeClr val="tx2"/>
                          </a:solidFill>
                          <a:effectLst/>
                          <a:latin typeface="Calibri" panose="020F0502020204030204" pitchFamily="34" charset="0"/>
                        </a:rPr>
                        <a:t>Viewing and enjoying natural scenery such as beaches, oceans, mountains, etc.</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640291074"/>
                  </a:ext>
                </a:extLst>
              </a:tr>
              <a:tr h="349268">
                <a:tc>
                  <a:txBody>
                    <a:bodyPr/>
                    <a:lstStyle/>
                    <a:p>
                      <a:pPr algn="l" fontAlgn="ctr"/>
                      <a:r>
                        <a:rPr lang="en-US" sz="1400" b="0" i="0" u="none" strike="noStrike">
                          <a:solidFill>
                            <a:schemeClr val="tx2"/>
                          </a:solidFill>
                          <a:effectLst/>
                          <a:latin typeface="Calibri" panose="020F0502020204030204" pitchFamily="34" charset="0"/>
                        </a:rPr>
                        <a:t>Exploring a city/urban area</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3</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2</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539323079"/>
                  </a:ext>
                </a:extLst>
              </a:tr>
              <a:tr h="349268">
                <a:tc>
                  <a:txBody>
                    <a:bodyPr/>
                    <a:lstStyle/>
                    <a:p>
                      <a:pPr algn="l" fontAlgn="ctr"/>
                      <a:r>
                        <a:rPr lang="en-US" sz="1400" b="0" i="0" u="none" strike="noStrike">
                          <a:solidFill>
                            <a:schemeClr val="tx2"/>
                          </a:solidFill>
                          <a:effectLst/>
                          <a:latin typeface="Calibri" panose="020F0502020204030204" pitchFamily="34" charset="0"/>
                        </a:rPr>
                        <a:t>Going to the beach</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3</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111431077"/>
                  </a:ext>
                </a:extLst>
              </a:tr>
              <a:tr h="349268">
                <a:tc>
                  <a:txBody>
                    <a:bodyPr/>
                    <a:lstStyle/>
                    <a:p>
                      <a:pPr algn="l" fontAlgn="ctr"/>
                      <a:r>
                        <a:rPr lang="en-US" sz="1400" b="0" i="0" u="none" strike="noStrike">
                          <a:solidFill>
                            <a:schemeClr val="tx2"/>
                          </a:solidFill>
                          <a:effectLst/>
                          <a:latin typeface="Calibri" panose="020F0502020204030204" pitchFamily="34" charset="0"/>
                        </a:rPr>
                        <a:t>Shopping at a mall</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7</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3905008824"/>
                  </a:ext>
                </a:extLst>
              </a:tr>
              <a:tr h="349268">
                <a:tc>
                  <a:txBody>
                    <a:bodyPr/>
                    <a:lstStyle/>
                    <a:p>
                      <a:pPr algn="l" fontAlgn="ctr"/>
                      <a:r>
                        <a:rPr lang="en-US" sz="1400" b="0" i="0" u="none" strike="noStrike">
                          <a:solidFill>
                            <a:schemeClr val="tx2"/>
                          </a:solidFill>
                          <a:effectLst/>
                          <a:latin typeface="Calibri" panose="020F0502020204030204" pitchFamily="34" charset="0"/>
                        </a:rPr>
                        <a:t>Dining at a unique local restaurant(s)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8</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5</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189155205"/>
                  </a:ext>
                </a:extLst>
              </a:tr>
              <a:tr h="349268">
                <a:tc>
                  <a:txBody>
                    <a:bodyPr/>
                    <a:lstStyle/>
                    <a:p>
                      <a:pPr algn="l" fontAlgn="ctr"/>
                      <a:r>
                        <a:rPr lang="en-US" sz="1400" b="0" i="0" u="none" strike="noStrike">
                          <a:solidFill>
                            <a:schemeClr val="tx2"/>
                          </a:solidFill>
                          <a:effectLst/>
                          <a:latin typeface="Calibri" panose="020F0502020204030204" pitchFamily="34" charset="0"/>
                        </a:rPr>
                        <a:t>Visiting state or national parks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099918822"/>
                  </a:ext>
                </a:extLst>
              </a:tr>
              <a:tr h="349268">
                <a:tc>
                  <a:txBody>
                    <a:bodyPr/>
                    <a:lstStyle/>
                    <a:p>
                      <a:pPr algn="l" fontAlgn="ctr"/>
                      <a:r>
                        <a:rPr lang="en-US" sz="1400" b="0" i="0" u="none" strike="noStrike">
                          <a:solidFill>
                            <a:schemeClr val="tx2"/>
                          </a:solidFill>
                          <a:effectLst/>
                          <a:latin typeface="Calibri" panose="020F0502020204030204" pitchFamily="34" charset="0"/>
                        </a:rPr>
                        <a:t>Visiting a theme or amusement park</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9</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7</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4155757797"/>
                  </a:ext>
                </a:extLst>
              </a:tr>
              <a:tr h="349268">
                <a:tc>
                  <a:txBody>
                    <a:bodyPr/>
                    <a:lstStyle/>
                    <a:p>
                      <a:pPr algn="l" fontAlgn="ctr"/>
                      <a:r>
                        <a:rPr lang="en-US" sz="1400" b="0" i="0" u="none" strike="noStrike">
                          <a:solidFill>
                            <a:schemeClr val="tx2"/>
                          </a:solidFill>
                          <a:effectLst/>
                          <a:latin typeface="Calibri" panose="020F0502020204030204" pitchFamily="34" charset="0"/>
                        </a:rPr>
                        <a:t>Shopping at an outlet mall</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8</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003718447"/>
                  </a:ext>
                </a:extLst>
              </a:tr>
              <a:tr h="349268">
                <a:tc>
                  <a:txBody>
                    <a:bodyPr/>
                    <a:lstStyle/>
                    <a:p>
                      <a:pPr algn="l" fontAlgn="ctr"/>
                      <a:r>
                        <a:rPr lang="en-US" sz="1400" b="0" i="0" u="none" strike="noStrike">
                          <a:solidFill>
                            <a:schemeClr val="tx2"/>
                          </a:solidFill>
                          <a:effectLst/>
                          <a:latin typeface="Calibri" panose="020F0502020204030204" pitchFamily="34" charset="0"/>
                        </a:rPr>
                        <a:t>Shopping at a unique local shop or shopping district</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11</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9</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234338064"/>
                  </a:ext>
                </a:extLst>
              </a:tr>
              <a:tr h="349268">
                <a:tc>
                  <a:txBody>
                    <a:bodyPr/>
                    <a:lstStyle/>
                    <a:p>
                      <a:pPr algn="l" fontAlgn="ctr"/>
                      <a:r>
                        <a:rPr lang="en-US" sz="1400" b="0" i="0" u="none" strike="noStrike">
                          <a:solidFill>
                            <a:schemeClr val="tx2"/>
                          </a:solidFill>
                          <a:effectLst/>
                          <a:latin typeface="Calibri" panose="020F0502020204030204" pitchFamily="34" charset="0"/>
                        </a:rPr>
                        <a:t>Visiting historical sites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21</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11</a:t>
                      </a:r>
                    </a:p>
                  </a:txBody>
                  <a:tcPr marL="9525" marR="9525" marT="9525" marB="0" anchor="ctr"/>
                </a:tc>
                <a:extLst>
                  <a:ext uri="{0D108BD9-81ED-4DB2-BD59-A6C34878D82A}">
                    <a16:rowId xmlns:a16="http://schemas.microsoft.com/office/drawing/2014/main" val="4069843311"/>
                  </a:ext>
                </a:extLst>
              </a:tr>
            </a:tbl>
          </a:graphicData>
        </a:graphic>
      </p:graphicFrame>
      <p:graphicFrame>
        <p:nvGraphicFramePr>
          <p:cNvPr id="6" name="Table 6">
            <a:extLst>
              <a:ext uri="{FF2B5EF4-FFF2-40B4-BE49-F238E27FC236}">
                <a16:creationId xmlns:a16="http://schemas.microsoft.com/office/drawing/2014/main" id="{B7F645E4-85A6-4D13-8511-63DC0C577FD2}"/>
              </a:ext>
            </a:extLst>
          </p:cNvPr>
          <p:cNvGraphicFramePr>
            <a:graphicFrameLocks noGrp="1"/>
          </p:cNvGraphicFramePr>
          <p:nvPr>
            <p:extLst>
              <p:ext uri="{D42A27DB-BD31-4B8C-83A1-F6EECF244321}">
                <p14:modId xmlns:p14="http://schemas.microsoft.com/office/powerpoint/2010/main" val="583948043"/>
              </p:ext>
            </p:extLst>
          </p:nvPr>
        </p:nvGraphicFramePr>
        <p:xfrm>
          <a:off x="9479622" y="4522120"/>
          <a:ext cx="2468879" cy="1663065"/>
        </p:xfrm>
        <a:graphic>
          <a:graphicData uri="http://schemas.openxmlformats.org/drawingml/2006/table">
            <a:tbl>
              <a:tblPr firstRow="1" bandRow="1">
                <a:tableStyleId>{5C22544A-7EE6-4342-B048-85BDC9FD1C3A}</a:tableStyleId>
              </a:tblPr>
              <a:tblGrid>
                <a:gridCol w="1350629">
                  <a:extLst>
                    <a:ext uri="{9D8B030D-6E8A-4147-A177-3AD203B41FA5}">
                      <a16:colId xmlns:a16="http://schemas.microsoft.com/office/drawing/2014/main" val="827205577"/>
                    </a:ext>
                  </a:extLst>
                </a:gridCol>
                <a:gridCol w="559125">
                  <a:extLst>
                    <a:ext uri="{9D8B030D-6E8A-4147-A177-3AD203B41FA5}">
                      <a16:colId xmlns:a16="http://schemas.microsoft.com/office/drawing/2014/main" val="2886143399"/>
                    </a:ext>
                  </a:extLst>
                </a:gridCol>
                <a:gridCol w="559125">
                  <a:extLst>
                    <a:ext uri="{9D8B030D-6E8A-4147-A177-3AD203B41FA5}">
                      <a16:colId xmlns:a16="http://schemas.microsoft.com/office/drawing/2014/main" val="3808092428"/>
                    </a:ext>
                  </a:extLst>
                </a:gridCol>
              </a:tblGrid>
              <a:tr h="388620">
                <a:tc>
                  <a:txBody>
                    <a:bodyPr/>
                    <a:lstStyle/>
                    <a:p>
                      <a:pPr algn="ctr"/>
                      <a:r>
                        <a:rPr lang="en-US" sz="1100" dirty="0">
                          <a:solidFill>
                            <a:schemeClr val="tx2"/>
                          </a:solidFill>
                        </a:rPr>
                        <a:t>Activities that moved out of the top 10 </a:t>
                      </a:r>
                    </a:p>
                  </a:txBody>
                  <a:tcPr anchor="ctr"/>
                </a:tc>
                <a:tc>
                  <a:txBody>
                    <a:bodyPr/>
                    <a:lstStyle/>
                    <a:p>
                      <a:pPr algn="ctr"/>
                      <a:r>
                        <a:rPr lang="en-US" sz="1100" dirty="0">
                          <a:solidFill>
                            <a:schemeClr val="tx2"/>
                          </a:solidFill>
                        </a:rPr>
                        <a:t>2019 Rank</a:t>
                      </a:r>
                    </a:p>
                  </a:txBody>
                  <a:tcPr anchor="ctr"/>
                </a:tc>
                <a:tc>
                  <a:txBody>
                    <a:bodyPr/>
                    <a:lstStyle/>
                    <a:p>
                      <a:pPr algn="ctr"/>
                      <a:r>
                        <a:rPr lang="en-US" sz="1100" dirty="0">
                          <a:solidFill>
                            <a:schemeClr val="tx2"/>
                          </a:solidFill>
                        </a:rPr>
                        <a:t>2022 Rank</a:t>
                      </a:r>
                    </a:p>
                  </a:txBody>
                  <a:tcPr anchor="ctr"/>
                </a:tc>
                <a:extLst>
                  <a:ext uri="{0D108BD9-81ED-4DB2-BD59-A6C34878D82A}">
                    <a16:rowId xmlns:a16="http://schemas.microsoft.com/office/drawing/2014/main" val="1951506937"/>
                  </a:ext>
                </a:extLst>
              </a:tr>
              <a:tr h="388620">
                <a:tc>
                  <a:txBody>
                    <a:bodyPr/>
                    <a:lstStyle/>
                    <a:p>
                      <a:pPr algn="l" fontAlgn="b"/>
                      <a:r>
                        <a:rPr lang="en-US" sz="1100" b="0" i="0" u="none" strike="noStrike" dirty="0">
                          <a:solidFill>
                            <a:schemeClr val="tx2"/>
                          </a:solidFill>
                          <a:effectLst/>
                          <a:latin typeface="Calibri" panose="020F0502020204030204" pitchFamily="34" charset="0"/>
                        </a:rPr>
                        <a:t>Visiting famous movie/TV locations, studio tours, celebrity home tours</a:t>
                      </a:r>
                    </a:p>
                  </a:txBody>
                  <a:tcPr marL="9525" marR="9525" marT="9525" marB="0" anchor="b"/>
                </a:tc>
                <a:tc>
                  <a:txBody>
                    <a:bodyPr/>
                    <a:lstStyle/>
                    <a:p>
                      <a:pPr algn="ctr"/>
                      <a:r>
                        <a:rPr lang="en-US" sz="1100" dirty="0">
                          <a:solidFill>
                            <a:schemeClr val="tx2"/>
                          </a:solidFill>
                        </a:rPr>
                        <a:t>2</a:t>
                      </a:r>
                    </a:p>
                  </a:txBody>
                  <a:tcPr anchor="ctr"/>
                </a:tc>
                <a:tc>
                  <a:txBody>
                    <a:bodyPr/>
                    <a:lstStyle/>
                    <a:p>
                      <a:pPr algn="ctr"/>
                      <a:r>
                        <a:rPr lang="en-US" sz="1100" dirty="0">
                          <a:solidFill>
                            <a:schemeClr val="tx2"/>
                          </a:solidFill>
                        </a:rPr>
                        <a:t>12</a:t>
                      </a:r>
                    </a:p>
                  </a:txBody>
                  <a:tcPr anchor="ctr"/>
                </a:tc>
                <a:extLst>
                  <a:ext uri="{0D108BD9-81ED-4DB2-BD59-A6C34878D82A}">
                    <a16:rowId xmlns:a16="http://schemas.microsoft.com/office/drawing/2014/main" val="663316845"/>
                  </a:ext>
                </a:extLst>
              </a:tr>
              <a:tr h="388620">
                <a:tc>
                  <a:txBody>
                    <a:bodyPr/>
                    <a:lstStyle/>
                    <a:p>
                      <a:pPr algn="l" fontAlgn="b"/>
                      <a:r>
                        <a:rPr lang="en-US" sz="1100" b="0" i="0" u="none" strike="noStrike" dirty="0">
                          <a:solidFill>
                            <a:schemeClr val="tx2"/>
                          </a:solidFill>
                          <a:effectLst/>
                          <a:latin typeface="Calibri" panose="020F0502020204030204" pitchFamily="34" charset="0"/>
                        </a:rPr>
                        <a:t>Driving on scenic byways or roads</a:t>
                      </a:r>
                    </a:p>
                  </a:txBody>
                  <a:tcPr marL="9525" marR="9525" marT="9525" marB="0" anchor="b"/>
                </a:tc>
                <a:tc>
                  <a:txBody>
                    <a:bodyPr/>
                    <a:lstStyle/>
                    <a:p>
                      <a:pPr algn="ctr"/>
                      <a:r>
                        <a:rPr lang="en-US" sz="1100" dirty="0">
                          <a:solidFill>
                            <a:schemeClr val="tx2"/>
                          </a:solidFill>
                        </a:rPr>
                        <a:t>5</a:t>
                      </a:r>
                    </a:p>
                  </a:txBody>
                  <a:tcPr anchor="ctr"/>
                </a:tc>
                <a:tc>
                  <a:txBody>
                    <a:bodyPr/>
                    <a:lstStyle/>
                    <a:p>
                      <a:pPr algn="ctr"/>
                      <a:r>
                        <a:rPr lang="en-US" sz="1100" dirty="0">
                          <a:solidFill>
                            <a:schemeClr val="tx2"/>
                          </a:solidFill>
                        </a:rPr>
                        <a:t>11</a:t>
                      </a:r>
                    </a:p>
                  </a:txBody>
                  <a:tcPr anchor="ctr"/>
                </a:tc>
                <a:extLst>
                  <a:ext uri="{0D108BD9-81ED-4DB2-BD59-A6C34878D82A}">
                    <a16:rowId xmlns:a16="http://schemas.microsoft.com/office/drawing/2014/main" val="2888150851"/>
                  </a:ext>
                </a:extLst>
              </a:tr>
            </a:tbl>
          </a:graphicData>
        </a:graphic>
      </p:graphicFrame>
      <p:sp>
        <p:nvSpPr>
          <p:cNvPr id="7" name="TextBox 6">
            <a:extLst>
              <a:ext uri="{FF2B5EF4-FFF2-40B4-BE49-F238E27FC236}">
                <a16:creationId xmlns:a16="http://schemas.microsoft.com/office/drawing/2014/main" id="{A5C9AC5F-CBDC-EC4C-84A1-245C24A09746}"/>
              </a:ext>
            </a:extLst>
          </p:cNvPr>
          <p:cNvSpPr txBox="1"/>
          <p:nvPr/>
        </p:nvSpPr>
        <p:spPr>
          <a:xfrm>
            <a:off x="9259079" y="1834663"/>
            <a:ext cx="2932922"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South Koreans expressed greater interest in visiting historical sites, while visiting famous movie/TV locations and driving on scenic byways both fell out of the top 10 activities.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76435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4F5C-4D56-2C42-A6FE-3C1526018B43}"/>
              </a:ext>
            </a:extLst>
          </p:cNvPr>
          <p:cNvSpPr>
            <a:spLocks noGrp="1"/>
          </p:cNvSpPr>
          <p:nvPr>
            <p:ph type="body" sz="quarter" idx="10"/>
          </p:nvPr>
        </p:nvSpPr>
        <p:spPr/>
        <p:txBody>
          <a:bodyPr/>
          <a:lstStyle/>
          <a:p>
            <a:r>
              <a:rPr lang="en-US" dirty="0"/>
              <a:t>Perceptions of U.S. States on Safety Protocols</a:t>
            </a:r>
          </a:p>
        </p:txBody>
      </p:sp>
      <p:sp>
        <p:nvSpPr>
          <p:cNvPr id="3" name="TextBox 2">
            <a:extLst>
              <a:ext uri="{FF2B5EF4-FFF2-40B4-BE49-F238E27FC236}">
                <a16:creationId xmlns:a16="http://schemas.microsoft.com/office/drawing/2014/main" id="{00BEC39E-6DD5-BA47-8CE6-F78E13593D2E}"/>
              </a:ext>
            </a:extLst>
          </p:cNvPr>
          <p:cNvSpPr txBox="1"/>
          <p:nvPr/>
        </p:nvSpPr>
        <p:spPr>
          <a:xfrm>
            <a:off x="0" y="6472858"/>
            <a:ext cx="6492483"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an idea of which parts of the United States would be more likely to have safety protocols </a:t>
            </a:r>
            <a:br>
              <a:rPr lang="en-US" sz="1000" dirty="0">
                <a:latin typeface="News Gothic MT" panose="020B0503020103020203" pitchFamily="34" charset="0"/>
              </a:rPr>
            </a:br>
            <a:r>
              <a:rPr lang="en-US" sz="1000" dirty="0">
                <a:latin typeface="News Gothic MT" panose="020B0503020103020203" pitchFamily="34" charset="0"/>
              </a:rPr>
              <a:t>and which would be least likely to have safety protocols?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9D32059F-6DB8-5849-A9E1-C99728ACDFF1}"/>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2D17DAB-1E70-5341-9560-4E7667489D48}"/>
              </a:ext>
            </a:extLst>
          </p:cNvPr>
          <p:cNvSpPr txBox="1"/>
          <p:nvPr/>
        </p:nvSpPr>
        <p:spPr>
          <a:xfrm>
            <a:off x="1037716" y="1827825"/>
            <a:ext cx="1038690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Even though most International travelers were not too sure they would know which U.S. states were more likely to have safety protocols, perceptions across the board were that NY and California were the most likely to have safety protocols.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7" name="Chart 6">
            <a:extLst>
              <a:ext uri="{FF2B5EF4-FFF2-40B4-BE49-F238E27FC236}">
                <a16:creationId xmlns:a16="http://schemas.microsoft.com/office/drawing/2014/main" id="{9257B7C2-145A-8B4F-A11B-BCBCBDAAEC0D}"/>
              </a:ext>
            </a:extLst>
          </p:cNvPr>
          <p:cNvGraphicFramePr/>
          <p:nvPr>
            <p:extLst>
              <p:ext uri="{D42A27DB-BD31-4B8C-83A1-F6EECF244321}">
                <p14:modId xmlns:p14="http://schemas.microsoft.com/office/powerpoint/2010/main" val="96776507"/>
              </p:ext>
            </p:extLst>
          </p:nvPr>
        </p:nvGraphicFramePr>
        <p:xfrm>
          <a:off x="696036" y="2613329"/>
          <a:ext cx="10728585" cy="37547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458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7BE554-9FC1-BC4B-9052-81788EA67E31}"/>
              </a:ext>
            </a:extLst>
          </p:cNvPr>
          <p:cNvSpPr>
            <a:spLocks noGrp="1"/>
          </p:cNvSpPr>
          <p:nvPr>
            <p:ph type="body" sz="quarter" idx="10"/>
          </p:nvPr>
        </p:nvSpPr>
        <p:spPr/>
        <p:txBody>
          <a:bodyPr/>
          <a:lstStyle/>
          <a:p>
            <a:pPr>
              <a:lnSpc>
                <a:spcPct val="100000"/>
              </a:lnSpc>
            </a:pPr>
            <a:r>
              <a:rPr lang="en-US" sz="3600" dirty="0"/>
              <a:t>Awareness of U.S. Vaccination Policy and Confidence in Ability to Show Vax Status</a:t>
            </a:r>
          </a:p>
        </p:txBody>
      </p:sp>
      <p:sp>
        <p:nvSpPr>
          <p:cNvPr id="3" name="TextBox 2">
            <a:extLst>
              <a:ext uri="{FF2B5EF4-FFF2-40B4-BE49-F238E27FC236}">
                <a16:creationId xmlns:a16="http://schemas.microsoft.com/office/drawing/2014/main" id="{8A7A1929-CEF7-D247-98FE-D6007D748537}"/>
              </a:ext>
            </a:extLst>
          </p:cNvPr>
          <p:cNvSpPr txBox="1"/>
          <p:nvPr/>
        </p:nvSpPr>
        <p:spPr>
          <a:xfrm>
            <a:off x="0" y="6472858"/>
            <a:ext cx="5484194" cy="400110"/>
          </a:xfrm>
          <a:prstGeom prst="rect">
            <a:avLst/>
          </a:prstGeom>
          <a:noFill/>
        </p:spPr>
        <p:txBody>
          <a:bodyPr wrap="none" rtlCol="0">
            <a:spAutoFit/>
          </a:bodyPr>
          <a:lstStyle/>
          <a:p>
            <a:pPr>
              <a:defRPr/>
            </a:pPr>
            <a:r>
              <a:rPr lang="en-US" sz="1000" dirty="0">
                <a:latin typeface="News Gothic MT" panose="020B0503020103020203" pitchFamily="34" charset="0"/>
              </a:rPr>
              <a:t>Q: Were you aware of this policy in order to travel to the United States? </a:t>
            </a:r>
            <a:br>
              <a:rPr lang="en-US" sz="1000" dirty="0">
                <a:latin typeface="News Gothic MT" panose="020B0503020103020203" pitchFamily="34" charset="0"/>
              </a:rPr>
            </a:br>
            <a:r>
              <a:rPr lang="en-US" sz="1000" dirty="0">
                <a:latin typeface="News Gothic MT" panose="020B0503020103020203" pitchFamily="34" charset="0"/>
              </a:rPr>
              <a:t>Q. How confident are you that you will be able to show proof of your vaccination status? </a:t>
            </a:r>
          </a:p>
        </p:txBody>
      </p:sp>
      <p:sp>
        <p:nvSpPr>
          <p:cNvPr id="4" name="TextBox 3">
            <a:extLst>
              <a:ext uri="{FF2B5EF4-FFF2-40B4-BE49-F238E27FC236}">
                <a16:creationId xmlns:a16="http://schemas.microsoft.com/office/drawing/2014/main" id="{ECA96DAE-3364-4D4D-BE94-40561F040D4D}"/>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E35BF290-835E-EF47-8058-F5F18696F638}"/>
              </a:ext>
            </a:extLst>
          </p:cNvPr>
          <p:cNvSpPr txBox="1"/>
          <p:nvPr/>
        </p:nvSpPr>
        <p:spPr>
          <a:xfrm>
            <a:off x="1037716" y="1827825"/>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Seventy percent of South Korean travelers said they were aware of the U.S. policy for international visitors to show proof of vaccinations. Most are fairly to very confident they will be able to show proof.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94EDC725-BCD0-AC48-8143-64FAB43D74DC}"/>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E0B342B0-D9C4-804B-8C71-818E77E556E9}"/>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47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4DF3E7-1BBB-CA41-A59A-6B12360E1AA0}"/>
              </a:ext>
            </a:extLst>
          </p:cNvPr>
          <p:cNvSpPr>
            <a:spLocks noGrp="1"/>
          </p:cNvSpPr>
          <p:nvPr>
            <p:ph type="body" sz="quarter" idx="10"/>
          </p:nvPr>
        </p:nvSpPr>
        <p:spPr/>
        <p:txBody>
          <a:bodyPr/>
          <a:lstStyle/>
          <a:p>
            <a:pPr lvl="0">
              <a:lnSpc>
                <a:spcPct val="100000"/>
              </a:lnSpc>
            </a:pPr>
            <a:r>
              <a:rPr lang="en-US" sz="3600" dirty="0">
                <a:solidFill>
                  <a:srgbClr val="00558C"/>
                </a:solidFill>
              </a:rPr>
              <a:t>Awareness of Own Country’s Travel Regulations and Impact on Travel Planning</a:t>
            </a:r>
          </a:p>
        </p:txBody>
      </p:sp>
      <p:sp>
        <p:nvSpPr>
          <p:cNvPr id="3" name="TextBox 2">
            <a:extLst>
              <a:ext uri="{FF2B5EF4-FFF2-40B4-BE49-F238E27FC236}">
                <a16:creationId xmlns:a16="http://schemas.microsoft.com/office/drawing/2014/main" id="{E888B9A0-EBB1-9444-AB54-AB0CFEACF900}"/>
              </a:ext>
            </a:extLst>
          </p:cNvPr>
          <p:cNvSpPr txBox="1"/>
          <p:nvPr/>
        </p:nvSpPr>
        <p:spPr>
          <a:xfrm>
            <a:off x="0" y="6472858"/>
            <a:ext cx="7962436" cy="400110"/>
          </a:xfrm>
          <a:prstGeom prst="rect">
            <a:avLst/>
          </a:prstGeom>
          <a:noFill/>
        </p:spPr>
        <p:txBody>
          <a:bodyPr wrap="none" rtlCol="0">
            <a:spAutoFit/>
          </a:bodyPr>
          <a:lstStyle/>
          <a:p>
            <a:pPr>
              <a:defRPr/>
            </a:pPr>
            <a:r>
              <a:rPr lang="en-US" sz="1000" dirty="0">
                <a:latin typeface="News Gothic MT" panose="020B0503020103020203" pitchFamily="34" charset="0"/>
              </a:rPr>
              <a:t>Q: Are you familiar with the current regulations regarding international travel for your country, related to Covid-19?</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Given what you know of those regulations what impact does that have on your likelihood to plan an international trip in 2022?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CCC4E9EB-78E3-A84E-92FC-C0ED5433653F}"/>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562A506-EA56-AF49-96C8-CBF5E4A261C6}"/>
              </a:ext>
            </a:extLst>
          </p:cNvPr>
          <p:cNvSpPr txBox="1"/>
          <p:nvPr/>
        </p:nvSpPr>
        <p:spPr>
          <a:xfrm>
            <a:off x="1037716" y="1827825"/>
            <a:ext cx="10386905"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Two-thirds of South Koreans say there are aware of their own country’s travel regulations. Only about one-third say those regulations are having no impact on their likelihood to plan a trip.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BC87637C-F725-444D-8912-62F3DB59E4F6}"/>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B8EC81ED-3C75-CD44-A704-7D7A814549B7}"/>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813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5026C-6A95-A944-A8E8-0069D3A04E63}"/>
              </a:ext>
            </a:extLst>
          </p:cNvPr>
          <p:cNvSpPr>
            <a:spLocks noGrp="1"/>
          </p:cNvSpPr>
          <p:nvPr>
            <p:ph type="body" sz="quarter" idx="10"/>
          </p:nvPr>
        </p:nvSpPr>
        <p:spPr/>
        <p:txBody>
          <a:bodyPr/>
          <a:lstStyle/>
          <a:p>
            <a:r>
              <a:rPr lang="en-US" sz="3600" dirty="0"/>
              <a:t>Travel Credits and Available Vacation Time</a:t>
            </a:r>
          </a:p>
        </p:txBody>
      </p:sp>
      <p:sp>
        <p:nvSpPr>
          <p:cNvPr id="3" name="TextBox 2">
            <a:extLst>
              <a:ext uri="{FF2B5EF4-FFF2-40B4-BE49-F238E27FC236}">
                <a16:creationId xmlns:a16="http://schemas.microsoft.com/office/drawing/2014/main" id="{C54FAE86-C8E3-E64B-946B-7AD5513955AC}"/>
              </a:ext>
            </a:extLst>
          </p:cNvPr>
          <p:cNvSpPr txBox="1"/>
          <p:nvPr/>
        </p:nvSpPr>
        <p:spPr>
          <a:xfrm>
            <a:off x="0" y="6472858"/>
            <a:ext cx="7478329"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unused travel credits (either for air or hotel) from travel that was cancelled in 2020 due to the pandemic?</a:t>
            </a:r>
            <a:br>
              <a:rPr lang="en-US" sz="1000" dirty="0">
                <a:latin typeface="News Gothic MT" panose="020B0503020103020203" pitchFamily="34" charset="0"/>
              </a:rPr>
            </a:br>
            <a:r>
              <a:rPr lang="en-US" sz="1000" dirty="0">
                <a:latin typeface="News Gothic MT" panose="020B0503020103020203" pitchFamily="34" charset="0"/>
              </a:rPr>
              <a:t>Q. Which of these best describes your balance of vacation time available for travel?</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E6661CD4-848A-644E-872F-9FE550FB8594}"/>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5CDE852A-5B7B-FE40-9F7C-C877C5B26114}"/>
              </a:ext>
            </a:extLst>
          </p:cNvPr>
          <p:cNvSpPr txBox="1"/>
          <p:nvPr/>
        </p:nvSpPr>
        <p:spPr>
          <a:xfrm>
            <a:off x="1037716" y="1347332"/>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Only 14% of South Korean travelers say they have unused travel credits to use for upcoming travel. Only 17% say they have more vacation days than pre-pandemic, and in fact, 26% of South Koreans say they now have FEWER vacation days.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A33DDE92-1279-9540-BD7E-251C0D7AFAD3}"/>
              </a:ext>
            </a:extLst>
          </p:cNvPr>
          <p:cNvGraphicFramePr/>
          <p:nvPr/>
        </p:nvGraphicFramePr>
        <p:xfrm>
          <a:off x="364435" y="2539720"/>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9133767-4801-5F48-BF20-34722D96E028}"/>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882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756B2-05A0-034C-89C2-A614586570A2}"/>
              </a:ext>
            </a:extLst>
          </p:cNvPr>
          <p:cNvSpPr>
            <a:spLocks noGrp="1"/>
          </p:cNvSpPr>
          <p:nvPr>
            <p:ph type="body" sz="quarter" idx="10"/>
          </p:nvPr>
        </p:nvSpPr>
        <p:spPr/>
        <p:txBody>
          <a:bodyPr/>
          <a:lstStyle/>
          <a:p>
            <a:r>
              <a:rPr lang="en-US" dirty="0"/>
              <a:t>Importance of Safety Protocols and Infection/Vaccination Rates</a:t>
            </a:r>
          </a:p>
        </p:txBody>
      </p:sp>
      <p:sp>
        <p:nvSpPr>
          <p:cNvPr id="4" name="TextBox 3">
            <a:extLst>
              <a:ext uri="{FF2B5EF4-FFF2-40B4-BE49-F238E27FC236}">
                <a16:creationId xmlns:a16="http://schemas.microsoft.com/office/drawing/2014/main" id="{6D79146A-DE61-814F-9575-EE10BFD3E170}"/>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1D395479-81A8-6141-A23E-CCA57ED9F4E6}"/>
              </a:ext>
            </a:extLst>
          </p:cNvPr>
          <p:cNvSpPr txBox="1"/>
          <p:nvPr/>
        </p:nvSpPr>
        <p:spPr>
          <a:xfrm>
            <a:off x="1037716" y="1827825"/>
            <a:ext cx="10386905"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Nearly nine out of ten South Korean travelers say they would want to know there are some safety protocols in place when selecting a destination. High infection rates or “surges” in new cases in a destination would cause eight out of ten to avoid that destination.</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E99FD0D0-8D62-7147-A3E6-4B470B6E5045}"/>
              </a:ext>
            </a:extLst>
          </p:cNvPr>
          <p:cNvGraphicFramePr/>
          <p:nvPr/>
        </p:nvGraphicFramePr>
        <p:xfrm>
          <a:off x="330161" y="2530929"/>
          <a:ext cx="5765840" cy="36086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A8F02F0-A21C-7740-B69C-51152DBBE37F}"/>
              </a:ext>
            </a:extLst>
          </p:cNvPr>
          <p:cNvGraphicFramePr/>
          <p:nvPr/>
        </p:nvGraphicFramePr>
        <p:xfrm>
          <a:off x="6208447" y="2530929"/>
          <a:ext cx="5765840" cy="36086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D0BE1B4-7553-B647-8599-D5AE5D1F128A}"/>
              </a:ext>
            </a:extLst>
          </p:cNvPr>
          <p:cNvSpPr txBox="1"/>
          <p:nvPr/>
        </p:nvSpPr>
        <p:spPr>
          <a:xfrm>
            <a:off x="0" y="6472858"/>
            <a:ext cx="8299067" cy="400110"/>
          </a:xfrm>
          <a:prstGeom prst="rect">
            <a:avLst/>
          </a:prstGeom>
          <a:noFill/>
        </p:spPr>
        <p:txBody>
          <a:bodyPr wrap="none" rtlCol="0">
            <a:spAutoFit/>
          </a:bodyPr>
          <a:lstStyle/>
          <a:p>
            <a:pPr>
              <a:defRPr/>
            </a:pPr>
            <a:r>
              <a:rPr lang="en-US" sz="1000" dirty="0">
                <a:latin typeface="News Gothic MT" panose="020B0503020103020203" pitchFamily="34" charset="0"/>
              </a:rPr>
              <a:t>Q: Does the presence or absence of safety protocols matter to you when selecting a destination to visit?</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Does the amount of COVID-19 infection or the rate of vaccination in a destination matter to you when selecting a destination to visit?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347074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4F5C-4D56-2C42-A6FE-3C1526018B43}"/>
              </a:ext>
            </a:extLst>
          </p:cNvPr>
          <p:cNvSpPr>
            <a:spLocks noGrp="1"/>
          </p:cNvSpPr>
          <p:nvPr>
            <p:ph type="body" sz="quarter" idx="10"/>
          </p:nvPr>
        </p:nvSpPr>
        <p:spPr/>
        <p:txBody>
          <a:bodyPr/>
          <a:lstStyle/>
          <a:p>
            <a:r>
              <a:rPr lang="en-US" dirty="0"/>
              <a:t>Perceptions of U.S. States on Safety Protocols</a:t>
            </a:r>
          </a:p>
        </p:txBody>
      </p:sp>
      <p:sp>
        <p:nvSpPr>
          <p:cNvPr id="3" name="TextBox 2">
            <a:extLst>
              <a:ext uri="{FF2B5EF4-FFF2-40B4-BE49-F238E27FC236}">
                <a16:creationId xmlns:a16="http://schemas.microsoft.com/office/drawing/2014/main" id="{00BEC39E-6DD5-BA47-8CE6-F78E13593D2E}"/>
              </a:ext>
            </a:extLst>
          </p:cNvPr>
          <p:cNvSpPr txBox="1"/>
          <p:nvPr/>
        </p:nvSpPr>
        <p:spPr>
          <a:xfrm>
            <a:off x="0" y="6472858"/>
            <a:ext cx="6492483"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an idea of which parts of the United States would be more likely to have safety protocols </a:t>
            </a:r>
            <a:br>
              <a:rPr lang="en-US" sz="1000" dirty="0">
                <a:latin typeface="News Gothic MT" panose="020B0503020103020203" pitchFamily="34" charset="0"/>
              </a:rPr>
            </a:br>
            <a:r>
              <a:rPr lang="en-US" sz="1000" dirty="0">
                <a:latin typeface="News Gothic MT" panose="020B0503020103020203" pitchFamily="34" charset="0"/>
              </a:rPr>
              <a:t>and which would be least likely to have safety protocols?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9D32059F-6DB8-5849-A9E1-C99728ACDFF1}"/>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2D17DAB-1E70-5341-9560-4E7667489D48}"/>
              </a:ext>
            </a:extLst>
          </p:cNvPr>
          <p:cNvSpPr txBox="1"/>
          <p:nvPr/>
        </p:nvSpPr>
        <p:spPr>
          <a:xfrm>
            <a:off x="1037716" y="1827825"/>
            <a:ext cx="1038690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Only </a:t>
            </a:r>
            <a:r>
              <a:rPr kumimoji="0" lang="en-US" sz="1200" b="1" i="0" u="none" strike="noStrike" kern="1200" cap="none" spc="0" normalizeH="0" baseline="0" noProof="0" dirty="0">
                <a:ln>
                  <a:noFill/>
                </a:ln>
                <a:effectLst/>
                <a:uLnTx/>
                <a:uFillTx/>
                <a:latin typeface="News Gothic MT" panose="020B0503020103020203" pitchFamily="34" charset="0"/>
                <a:ea typeface="+mn-ea"/>
                <a:cs typeface="+mn-cs"/>
              </a:rPr>
              <a:t>21% </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of South Koreans say they think they would know where there are likely to be more or less safety protocols in the U.S., but across our competitive set, South Koreans have the most confidence that New York and California will have more safety protocols.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C12376FE-39E2-994E-AC77-5445589D8500}"/>
              </a:ext>
            </a:extLst>
          </p:cNvPr>
          <p:cNvGraphicFramePr/>
          <p:nvPr/>
        </p:nvGraphicFramePr>
        <p:xfrm>
          <a:off x="1616529" y="2645229"/>
          <a:ext cx="9095014" cy="3493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488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19F2DF-D296-CE4C-A04A-564503B0F620}"/>
              </a:ext>
            </a:extLst>
          </p:cNvPr>
          <p:cNvSpPr>
            <a:spLocks noGrp="1"/>
          </p:cNvSpPr>
          <p:nvPr>
            <p:ph type="body" sz="quarter" idx="10"/>
          </p:nvPr>
        </p:nvSpPr>
        <p:spPr>
          <a:xfrm>
            <a:off x="679316" y="274997"/>
            <a:ext cx="3580083" cy="1799548"/>
          </a:xfrm>
        </p:spPr>
        <p:txBody>
          <a:bodyPr/>
          <a:lstStyle/>
          <a:p>
            <a:r>
              <a:rPr lang="en-US" dirty="0"/>
              <a:t>Barriers </a:t>
            </a:r>
            <a:br>
              <a:rPr lang="en-US" dirty="0"/>
            </a:br>
            <a:r>
              <a:rPr lang="en-US" dirty="0"/>
              <a:t>to Visitation</a:t>
            </a:r>
          </a:p>
        </p:txBody>
      </p:sp>
      <p:graphicFrame>
        <p:nvGraphicFramePr>
          <p:cNvPr id="3" name="Chart 2">
            <a:extLst>
              <a:ext uri="{FF2B5EF4-FFF2-40B4-BE49-F238E27FC236}">
                <a16:creationId xmlns:a16="http://schemas.microsoft.com/office/drawing/2014/main" id="{80231C85-2A22-8745-BE30-193AC4013F15}"/>
              </a:ext>
            </a:extLst>
          </p:cNvPr>
          <p:cNvGraphicFramePr/>
          <p:nvPr>
            <p:extLst>
              <p:ext uri="{D42A27DB-BD31-4B8C-83A1-F6EECF244321}">
                <p14:modId xmlns:p14="http://schemas.microsoft.com/office/powerpoint/2010/main" val="2130827518"/>
              </p:ext>
            </p:extLst>
          </p:nvPr>
        </p:nvGraphicFramePr>
        <p:xfrm>
          <a:off x="3104150" y="973455"/>
          <a:ext cx="8631989"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7953A229-BDB6-6447-88EF-F4335EB7A811}"/>
              </a:ext>
            </a:extLst>
          </p:cNvPr>
          <p:cNvGraphicFramePr>
            <a:graphicFrameLocks noGrp="1"/>
          </p:cNvGraphicFramePr>
          <p:nvPr>
            <p:extLst>
              <p:ext uri="{D42A27DB-BD31-4B8C-83A1-F6EECF244321}">
                <p14:modId xmlns:p14="http://schemas.microsoft.com/office/powerpoint/2010/main" val="1708453537"/>
              </p:ext>
            </p:extLst>
          </p:nvPr>
        </p:nvGraphicFramePr>
        <p:xfrm>
          <a:off x="11124531" y="2074545"/>
          <a:ext cx="838200" cy="4145780"/>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232832778"/>
                    </a:ext>
                  </a:extLst>
                </a:gridCol>
              </a:tblGrid>
              <a:tr h="207289">
                <a:tc>
                  <a:txBody>
                    <a:bodyPr/>
                    <a:lstStyle/>
                    <a:p>
                      <a:pPr algn="ctr" fontAlgn="b"/>
                      <a:r>
                        <a:rPr lang="en-US" sz="1100" u="none" strike="noStrike" dirty="0">
                          <a:effectLst/>
                          <a:latin typeface="News Gothic MT" panose="020B0503020103020203" pitchFamily="34" charset="0"/>
                        </a:rPr>
                        <a:t>104</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498443740"/>
                  </a:ext>
                </a:extLst>
              </a:tr>
              <a:tr h="207289">
                <a:tc>
                  <a:txBody>
                    <a:bodyPr/>
                    <a:lstStyle/>
                    <a:p>
                      <a:pPr algn="ctr" fontAlgn="b"/>
                      <a:r>
                        <a:rPr lang="en-US" sz="1100" u="none" strike="noStrike" dirty="0">
                          <a:effectLst/>
                          <a:latin typeface="News Gothic MT" panose="020B0503020103020203" pitchFamily="34" charset="0"/>
                        </a:rPr>
                        <a:t>102</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342126953"/>
                  </a:ext>
                </a:extLst>
              </a:tr>
              <a:tr h="207289">
                <a:tc>
                  <a:txBody>
                    <a:bodyPr/>
                    <a:lstStyle/>
                    <a:p>
                      <a:pPr algn="ctr" fontAlgn="b"/>
                      <a:r>
                        <a:rPr lang="en-US" sz="1100" u="none" strike="noStrike" dirty="0">
                          <a:effectLst/>
                          <a:latin typeface="News Gothic MT" panose="020B0503020103020203" pitchFamily="34" charset="0"/>
                        </a:rPr>
                        <a:t>104</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158011629"/>
                  </a:ext>
                </a:extLst>
              </a:tr>
              <a:tr h="207289">
                <a:tc>
                  <a:txBody>
                    <a:bodyPr/>
                    <a:lstStyle/>
                    <a:p>
                      <a:pPr algn="ctr" fontAlgn="b"/>
                      <a:r>
                        <a:rPr lang="en-US" sz="1100" u="none" strike="noStrike" dirty="0">
                          <a:effectLst/>
                          <a:latin typeface="News Gothic MT" panose="020B0503020103020203" pitchFamily="34" charset="0"/>
                        </a:rPr>
                        <a:t>105</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535284164"/>
                  </a:ext>
                </a:extLst>
              </a:tr>
              <a:tr h="207289">
                <a:tc>
                  <a:txBody>
                    <a:bodyPr/>
                    <a:lstStyle/>
                    <a:p>
                      <a:pPr algn="ctr" fontAlgn="b"/>
                      <a:r>
                        <a:rPr lang="en-US" sz="1100" u="none" strike="noStrike" dirty="0">
                          <a:effectLst/>
                          <a:latin typeface="News Gothic MT" panose="020B0503020103020203" pitchFamily="34" charset="0"/>
                        </a:rPr>
                        <a:t>107</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243790046"/>
                  </a:ext>
                </a:extLst>
              </a:tr>
              <a:tr h="207289">
                <a:tc>
                  <a:txBody>
                    <a:bodyPr/>
                    <a:lstStyle/>
                    <a:p>
                      <a:pPr algn="ctr" fontAlgn="b"/>
                      <a:r>
                        <a:rPr lang="en-US" sz="1100" u="none" strike="noStrike" dirty="0">
                          <a:effectLst/>
                          <a:latin typeface="News Gothic MT" panose="020B0503020103020203" pitchFamily="34" charset="0"/>
                        </a:rPr>
                        <a:t>102</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718115216"/>
                  </a:ext>
                </a:extLst>
              </a:tr>
              <a:tr h="207289">
                <a:tc>
                  <a:txBody>
                    <a:bodyPr/>
                    <a:lstStyle/>
                    <a:p>
                      <a:pPr algn="ctr" fontAlgn="b"/>
                      <a:r>
                        <a:rPr lang="en-US" sz="1100" u="none" strike="noStrike" dirty="0">
                          <a:effectLst/>
                          <a:latin typeface="News Gothic MT" panose="020B0503020103020203" pitchFamily="34" charset="0"/>
                        </a:rPr>
                        <a:t>103</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919884646"/>
                  </a:ext>
                </a:extLst>
              </a:tr>
              <a:tr h="207289">
                <a:tc>
                  <a:txBody>
                    <a:bodyPr/>
                    <a:lstStyle/>
                    <a:p>
                      <a:pPr algn="ctr" fontAlgn="b"/>
                      <a:r>
                        <a:rPr lang="en-US" sz="1100" u="none" strike="noStrike" dirty="0">
                          <a:effectLst/>
                          <a:latin typeface="News Gothic MT" panose="020B0503020103020203" pitchFamily="34" charset="0"/>
                        </a:rPr>
                        <a:t>104</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4243211164"/>
                  </a:ext>
                </a:extLst>
              </a:tr>
              <a:tr h="207289">
                <a:tc>
                  <a:txBody>
                    <a:bodyPr/>
                    <a:lstStyle/>
                    <a:p>
                      <a:pPr algn="ctr" fontAlgn="b"/>
                      <a:r>
                        <a:rPr lang="en-US" sz="1100" u="none" strike="noStrike" dirty="0">
                          <a:effectLst/>
                          <a:latin typeface="News Gothic MT" panose="020B0503020103020203" pitchFamily="34" charset="0"/>
                        </a:rPr>
                        <a:t>102</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240467174"/>
                  </a:ext>
                </a:extLst>
              </a:tr>
              <a:tr h="207289">
                <a:tc>
                  <a:txBody>
                    <a:bodyPr/>
                    <a:lstStyle/>
                    <a:p>
                      <a:pPr algn="ctr" fontAlgn="b"/>
                      <a:r>
                        <a:rPr lang="en-US" sz="1100" u="none" strike="noStrike" dirty="0">
                          <a:effectLst/>
                          <a:latin typeface="News Gothic MT" panose="020B0503020103020203" pitchFamily="34" charset="0"/>
                        </a:rPr>
                        <a:t>102</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28497609"/>
                  </a:ext>
                </a:extLst>
              </a:tr>
              <a:tr h="207289">
                <a:tc>
                  <a:txBody>
                    <a:bodyPr/>
                    <a:lstStyle/>
                    <a:p>
                      <a:pPr algn="ctr" fontAlgn="b"/>
                      <a:r>
                        <a:rPr lang="en-US" sz="1100" u="none" strike="noStrike" dirty="0">
                          <a:effectLst/>
                          <a:latin typeface="News Gothic MT" panose="020B0503020103020203" pitchFamily="34" charset="0"/>
                        </a:rPr>
                        <a:t>103</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830456952"/>
                  </a:ext>
                </a:extLst>
              </a:tr>
              <a:tr h="207289">
                <a:tc>
                  <a:txBody>
                    <a:bodyPr/>
                    <a:lstStyle/>
                    <a:p>
                      <a:pPr algn="ctr" fontAlgn="b"/>
                      <a:r>
                        <a:rPr lang="en-US" sz="1100" u="none" strike="noStrike" dirty="0">
                          <a:effectLst/>
                          <a:latin typeface="News Gothic MT" panose="020B0503020103020203" pitchFamily="34" charset="0"/>
                        </a:rPr>
                        <a:t>104</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07940359"/>
                  </a:ext>
                </a:extLst>
              </a:tr>
              <a:tr h="207289">
                <a:tc>
                  <a:txBody>
                    <a:bodyPr/>
                    <a:lstStyle/>
                    <a:p>
                      <a:pPr algn="ctr" fontAlgn="b"/>
                      <a:r>
                        <a:rPr lang="en-US" sz="1100" u="none" strike="noStrike" dirty="0">
                          <a:effectLst/>
                          <a:latin typeface="News Gothic MT" panose="020B0503020103020203" pitchFamily="34" charset="0"/>
                        </a:rPr>
                        <a:t>104</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493652327"/>
                  </a:ext>
                </a:extLst>
              </a:tr>
              <a:tr h="207289">
                <a:tc>
                  <a:txBody>
                    <a:bodyPr/>
                    <a:lstStyle/>
                    <a:p>
                      <a:pPr algn="ctr" fontAlgn="b"/>
                      <a:r>
                        <a:rPr lang="en-US" sz="1100" u="none" strike="noStrike" dirty="0">
                          <a:effectLst/>
                          <a:latin typeface="News Gothic MT" panose="020B0503020103020203" pitchFamily="34" charset="0"/>
                        </a:rPr>
                        <a:t>101</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364079395"/>
                  </a:ext>
                </a:extLst>
              </a:tr>
              <a:tr h="207289">
                <a:tc>
                  <a:txBody>
                    <a:bodyPr/>
                    <a:lstStyle/>
                    <a:p>
                      <a:pPr algn="ctr" fontAlgn="b"/>
                      <a:r>
                        <a:rPr lang="en-US" sz="1100" u="none" strike="noStrike" dirty="0">
                          <a:effectLst/>
                          <a:latin typeface="News Gothic MT" panose="020B0503020103020203" pitchFamily="34" charset="0"/>
                        </a:rPr>
                        <a:t>100</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94411322"/>
                  </a:ext>
                </a:extLst>
              </a:tr>
              <a:tr h="207289">
                <a:tc>
                  <a:txBody>
                    <a:bodyPr/>
                    <a:lstStyle/>
                    <a:p>
                      <a:pPr algn="ctr" fontAlgn="b"/>
                      <a:r>
                        <a:rPr lang="en-US" sz="1100" u="none" strike="noStrike" dirty="0">
                          <a:effectLst/>
                          <a:latin typeface="News Gothic MT" panose="020B0503020103020203" pitchFamily="34" charset="0"/>
                        </a:rPr>
                        <a:t>102</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753095380"/>
                  </a:ext>
                </a:extLst>
              </a:tr>
              <a:tr h="207289">
                <a:tc>
                  <a:txBody>
                    <a:bodyPr/>
                    <a:lstStyle/>
                    <a:p>
                      <a:pPr algn="ctr" fontAlgn="b"/>
                      <a:r>
                        <a:rPr lang="en-US" sz="1100" u="none" strike="noStrike" dirty="0">
                          <a:effectLst/>
                          <a:latin typeface="News Gothic MT" panose="020B0503020103020203" pitchFamily="34" charset="0"/>
                        </a:rPr>
                        <a:t>96</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372095676"/>
                  </a:ext>
                </a:extLst>
              </a:tr>
              <a:tr h="207289">
                <a:tc>
                  <a:txBody>
                    <a:bodyPr/>
                    <a:lstStyle/>
                    <a:p>
                      <a:pPr algn="ctr" fontAlgn="b"/>
                      <a:r>
                        <a:rPr lang="en-US" sz="1100" u="none" strike="noStrike" dirty="0">
                          <a:effectLst/>
                          <a:latin typeface="News Gothic MT" panose="020B0503020103020203" pitchFamily="34" charset="0"/>
                        </a:rPr>
                        <a:t>95</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575248775"/>
                  </a:ext>
                </a:extLst>
              </a:tr>
              <a:tr h="207289">
                <a:tc>
                  <a:txBody>
                    <a:bodyPr/>
                    <a:lstStyle/>
                    <a:p>
                      <a:pPr algn="ctr" fontAlgn="b"/>
                      <a:r>
                        <a:rPr lang="en-US" sz="1100" u="none" strike="noStrike" dirty="0">
                          <a:effectLst/>
                          <a:latin typeface="News Gothic MT" panose="020B0503020103020203" pitchFamily="34" charset="0"/>
                        </a:rPr>
                        <a:t>97</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505998794"/>
                  </a:ext>
                </a:extLst>
              </a:tr>
              <a:tr h="207289">
                <a:tc>
                  <a:txBody>
                    <a:bodyPr/>
                    <a:lstStyle/>
                    <a:p>
                      <a:pPr algn="ctr" fontAlgn="b"/>
                      <a:r>
                        <a:rPr lang="en-US" sz="1100" u="none" strike="noStrike" dirty="0">
                          <a:effectLst/>
                          <a:latin typeface="News Gothic MT" panose="020B0503020103020203" pitchFamily="34" charset="0"/>
                        </a:rPr>
                        <a:t>96</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860168478"/>
                  </a:ext>
                </a:extLst>
              </a:tr>
            </a:tbl>
          </a:graphicData>
        </a:graphic>
      </p:graphicFrame>
      <p:sp>
        <p:nvSpPr>
          <p:cNvPr id="5" name="TextBox 4">
            <a:extLst>
              <a:ext uri="{FF2B5EF4-FFF2-40B4-BE49-F238E27FC236}">
                <a16:creationId xmlns:a16="http://schemas.microsoft.com/office/drawing/2014/main" id="{D6E2542D-05D6-F741-9EAD-22FD4740522A}"/>
              </a:ext>
            </a:extLst>
          </p:cNvPr>
          <p:cNvSpPr txBox="1"/>
          <p:nvPr/>
        </p:nvSpPr>
        <p:spPr>
          <a:xfrm>
            <a:off x="11000052" y="1527064"/>
            <a:ext cx="108715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Competitive </a:t>
            </a:r>
            <a:b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br>
            <a:r>
              <a:rPr kumimoji="0" lang="en-US" sz="1200" b="0" i="0" u="sng"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Index</a:t>
            </a:r>
          </a:p>
        </p:txBody>
      </p:sp>
      <p:sp>
        <p:nvSpPr>
          <p:cNvPr id="7" name="TextBox 6">
            <a:extLst>
              <a:ext uri="{FF2B5EF4-FFF2-40B4-BE49-F238E27FC236}">
                <a16:creationId xmlns:a16="http://schemas.microsoft.com/office/drawing/2014/main" id="{91CCB5D4-ACA7-AA48-90EB-BED923CCD997}"/>
              </a:ext>
            </a:extLst>
          </p:cNvPr>
          <p:cNvSpPr txBox="1"/>
          <p:nvPr/>
        </p:nvSpPr>
        <p:spPr>
          <a:xfrm>
            <a:off x="1040043" y="3038270"/>
            <a:ext cx="2405684" cy="1384995"/>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Barriers at the top are the items most likely to be cited as a reason for not considering travel to California, among those who are not likely to visit. </a:t>
            </a:r>
          </a:p>
          <a:p>
            <a:pPr marL="285750" indent="-285750">
              <a:buFont typeface="Wingdings" pitchFamily="2" charset="2"/>
              <a:buChar char="§"/>
              <a:defRPr/>
            </a:pPr>
            <a:endParaRPr lang="en-US" sz="1200" dirty="0">
              <a:latin typeface="News Gothic MT" panose="020B0503020103020203" pitchFamily="34" charset="0"/>
            </a:endParaRPr>
          </a:p>
        </p:txBody>
      </p:sp>
      <p:sp>
        <p:nvSpPr>
          <p:cNvPr id="9" name="TextBox 8">
            <a:extLst>
              <a:ext uri="{FF2B5EF4-FFF2-40B4-BE49-F238E27FC236}">
                <a16:creationId xmlns:a16="http://schemas.microsoft.com/office/drawing/2014/main" id="{095C92EE-B1FE-BB4C-9118-B15A427CA3FF}"/>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10" name="TextBox 9">
            <a:extLst>
              <a:ext uri="{FF2B5EF4-FFF2-40B4-BE49-F238E27FC236}">
                <a16:creationId xmlns:a16="http://schemas.microsoft.com/office/drawing/2014/main" id="{56BFECA1-D66B-7D4C-BF33-C6A66CA2E4F3}"/>
              </a:ext>
            </a:extLst>
          </p:cNvPr>
          <p:cNvSpPr txBox="1"/>
          <p:nvPr/>
        </p:nvSpPr>
        <p:spPr>
          <a:xfrm>
            <a:off x="0" y="6626747"/>
            <a:ext cx="8133958" cy="400110"/>
          </a:xfrm>
          <a:prstGeom prst="rect">
            <a:avLst/>
          </a:prstGeom>
          <a:noFill/>
        </p:spPr>
        <p:txBody>
          <a:bodyPr wrap="none" rtlCol="0">
            <a:spAutoFit/>
          </a:bodyPr>
          <a:lstStyle/>
          <a:p>
            <a:pPr>
              <a:defRPr/>
            </a:pPr>
            <a:r>
              <a:rPr lang="en-US" sz="1000" dirty="0">
                <a:latin typeface="News Gothic MT" panose="020B0503020103020203" pitchFamily="34" charset="0"/>
              </a:rPr>
              <a:t>Q: Earlier you mentioned that you are </a:t>
            </a:r>
            <a:r>
              <a:rPr lang="en-US" sz="1000" b="1" u="sng" dirty="0">
                <a:latin typeface="News Gothic MT" panose="020B0503020103020203" pitchFamily="34" charset="0"/>
              </a:rPr>
              <a:t>not</a:t>
            </a:r>
            <a:r>
              <a:rPr lang="en-US" sz="1000" dirty="0">
                <a:latin typeface="News Gothic MT" panose="020B0503020103020203" pitchFamily="34" charset="0"/>
              </a:rPr>
              <a:t> likely to visit DESTINATION. To what degree are each of these an influence for not visiting?</a:t>
            </a:r>
          </a:p>
          <a:p>
            <a:pPr lvl="0">
              <a:defRPr/>
            </a:pPr>
            <a:endParaRPr kumimoji="0" lang="en-US" sz="1000" b="0" i="0" u="none" strike="noStrike" kern="1200" cap="none" spc="0" normalizeH="0" baseline="0" noProof="0" dirty="0">
              <a:ln>
                <a:noFill/>
              </a:ln>
              <a:effectLst/>
              <a:uLnTx/>
              <a:uFillTx/>
              <a:latin typeface="News Gothic MT" panose="020B0503020103020203" pitchFamily="34" charset="0"/>
            </a:endParaRPr>
          </a:p>
        </p:txBody>
      </p:sp>
    </p:spTree>
    <p:extLst>
      <p:ext uri="{BB962C8B-B14F-4D97-AF65-F5344CB8AC3E}">
        <p14:creationId xmlns:p14="http://schemas.microsoft.com/office/powerpoint/2010/main" val="77229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F9B7-66A7-C043-A7C8-DDE54F733827}"/>
              </a:ext>
            </a:extLst>
          </p:cNvPr>
          <p:cNvSpPr>
            <a:spLocks noGrp="1"/>
          </p:cNvSpPr>
          <p:nvPr>
            <p:ph type="title"/>
          </p:nvPr>
        </p:nvSpPr>
        <p:spPr/>
        <p:txBody>
          <a:bodyPr/>
          <a:lstStyle/>
          <a:p>
            <a:r>
              <a:rPr lang="en-US" dirty="0"/>
              <a:t>UK</a:t>
            </a:r>
          </a:p>
        </p:txBody>
      </p:sp>
    </p:spTree>
    <p:extLst>
      <p:ext uri="{BB962C8B-B14F-4D97-AF65-F5344CB8AC3E}">
        <p14:creationId xmlns:p14="http://schemas.microsoft.com/office/powerpoint/2010/main" val="417831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0D3A14-9875-8147-A73A-A79729A326E2}"/>
              </a:ext>
            </a:extLst>
          </p:cNvPr>
          <p:cNvSpPr>
            <a:spLocks noGrp="1"/>
          </p:cNvSpPr>
          <p:nvPr>
            <p:ph type="body" sz="quarter" idx="10"/>
          </p:nvPr>
        </p:nvSpPr>
        <p:spPr/>
        <p:txBody>
          <a:bodyPr/>
          <a:lstStyle/>
          <a:p>
            <a:r>
              <a:rPr lang="en-US" dirty="0"/>
              <a:t>Likelihood to Visit (Trend)</a:t>
            </a:r>
          </a:p>
        </p:txBody>
      </p:sp>
      <p:sp>
        <p:nvSpPr>
          <p:cNvPr id="4" name="TextBox 3">
            <a:extLst>
              <a:ext uri="{FF2B5EF4-FFF2-40B4-BE49-F238E27FC236}">
                <a16:creationId xmlns:a16="http://schemas.microsoft.com/office/drawing/2014/main" id="{6919CCF1-9B61-3C40-B482-712E844ED37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Pre-Pandemic Baseline from 2019; </a:t>
            </a:r>
            <a:b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b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5" name="TextBox 4">
            <a:extLst>
              <a:ext uri="{FF2B5EF4-FFF2-40B4-BE49-F238E27FC236}">
                <a16:creationId xmlns:a16="http://schemas.microsoft.com/office/drawing/2014/main" id="{E90CB7F3-C941-CE48-B717-2A17832CA62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2" name="Chart 1">
            <a:extLst>
              <a:ext uri="{FF2B5EF4-FFF2-40B4-BE49-F238E27FC236}">
                <a16:creationId xmlns:a16="http://schemas.microsoft.com/office/drawing/2014/main" id="{5F7AF4D2-8A6F-954F-A770-12CA222CE053}"/>
              </a:ext>
            </a:extLst>
          </p:cNvPr>
          <p:cNvGraphicFramePr/>
          <p:nvPr>
            <p:extLst>
              <p:ext uri="{D42A27DB-BD31-4B8C-83A1-F6EECF244321}">
                <p14:modId xmlns:p14="http://schemas.microsoft.com/office/powerpoint/2010/main" val="3044377907"/>
              </p:ext>
            </p:extLst>
          </p:nvPr>
        </p:nvGraphicFramePr>
        <p:xfrm>
          <a:off x="2032000" y="2289490"/>
          <a:ext cx="8128000" cy="341281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22D5805-5A59-C045-81FE-7012263024F7}"/>
              </a:ext>
            </a:extLst>
          </p:cNvPr>
          <p:cNvSpPr txBox="1"/>
          <p:nvPr/>
        </p:nvSpPr>
        <p:spPr>
          <a:xfrm>
            <a:off x="1037716" y="1347332"/>
            <a:ext cx="10386905"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Likelihood to visit California grew slightly among UK travelers during the January wave despite the omicron surge.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cxnSp>
        <p:nvCxnSpPr>
          <p:cNvPr id="7" name="Straight Connector 6">
            <a:extLst>
              <a:ext uri="{FF2B5EF4-FFF2-40B4-BE49-F238E27FC236}">
                <a16:creationId xmlns:a16="http://schemas.microsoft.com/office/drawing/2014/main" id="{0EDF3857-5D67-6949-9C64-0047E36EE3A7}"/>
              </a:ext>
            </a:extLst>
          </p:cNvPr>
          <p:cNvCxnSpPr>
            <a:cxnSpLocks/>
          </p:cNvCxnSpPr>
          <p:nvPr/>
        </p:nvCxnSpPr>
        <p:spPr>
          <a:xfrm>
            <a:off x="2956697" y="4498601"/>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78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Domestic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Domestically, California is primarily competing with NY for UK visitors, and to a lesser extent, Florida.</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nvGraphicFramePr>
        <p:xfrm>
          <a:off x="3453223" y="5456453"/>
          <a:ext cx="3840480" cy="675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66915333"/>
                    </a:ext>
                  </a:extLst>
                </a:gridCol>
                <a:gridCol w="1920240">
                  <a:extLst>
                    <a:ext uri="{9D8B030D-6E8A-4147-A177-3AD203B41FA5}">
                      <a16:colId xmlns:a16="http://schemas.microsoft.com/office/drawing/2014/main" val="4083246039"/>
                    </a:ext>
                  </a:extLst>
                </a:gridCol>
              </a:tblGrid>
              <a:tr h="0">
                <a:tc rowSpan="2">
                  <a:txBody>
                    <a:bodyPr/>
                    <a:lstStyle/>
                    <a:p>
                      <a:pPr algn="r"/>
                      <a:r>
                        <a:rPr lang="en-US" sz="1600" b="0" dirty="0">
                          <a:solidFill>
                            <a:schemeClr val="tx1"/>
                          </a:solidFill>
                          <a:latin typeface="News Gothic MT" panose="020B0503020103020203" pitchFamily="34" charset="0"/>
                        </a:rPr>
                        <a:t>Point and </a:t>
                      </a:r>
                      <a:br>
                        <a:rPr lang="en-US" sz="1600" b="0" dirty="0">
                          <a:solidFill>
                            <a:schemeClr val="tx1"/>
                          </a:solidFill>
                          <a:latin typeface="News Gothic MT" panose="020B0503020103020203" pitchFamily="34" charset="0"/>
                        </a:rPr>
                      </a:br>
                      <a:r>
                        <a:rPr lang="en-US" sz="1600" b="0" dirty="0">
                          <a:solidFill>
                            <a:schemeClr val="tx1"/>
                          </a:solidFill>
                          <a:latin typeface="News Gothic MT" panose="020B0503020103020203" pitchFamily="34" charset="0"/>
                        </a:rPr>
                        <a:t>% difference*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-7.6%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560099194"/>
                  </a:ext>
                </a:extLst>
              </a:tr>
            </a:tbl>
          </a:graphicData>
        </a:graphic>
      </p:graphicFrame>
      <p:sp>
        <p:nvSpPr>
          <p:cNvPr id="17" name="TextBox 16">
            <a:extLst>
              <a:ext uri="{FF2B5EF4-FFF2-40B4-BE49-F238E27FC236}">
                <a16:creationId xmlns:a16="http://schemas.microsoft.com/office/drawing/2014/main" id="{C08C37F6-57E4-9740-819C-9F81ADFBBBED}"/>
              </a:ext>
            </a:extLst>
          </p:cNvPr>
          <p:cNvSpPr txBox="1"/>
          <p:nvPr/>
        </p:nvSpPr>
        <p:spPr>
          <a:xfrm>
            <a:off x="5599742" y="6132093"/>
            <a:ext cx="150688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News Gothic MT" panose="020B0503020103020203" pitchFamily="34" charset="0"/>
                <a:ea typeface="+mn-ea"/>
                <a:cs typeface="+mn-cs"/>
              </a:rPr>
              <a:t>(</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vs. FL, NY, NV/LV)</a:t>
            </a:r>
          </a:p>
        </p:txBody>
      </p:sp>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Chart 4">
            <a:extLst>
              <a:ext uri="{FF2B5EF4-FFF2-40B4-BE49-F238E27FC236}">
                <a16:creationId xmlns:a16="http://schemas.microsoft.com/office/drawing/2014/main" id="{A78860D2-2358-0B4E-B330-AC966B2EA6AE}"/>
              </a:ext>
            </a:extLst>
          </p:cNvPr>
          <p:cNvGraphicFramePr/>
          <p:nvPr/>
        </p:nvGraphicFramePr>
        <p:xfrm>
          <a:off x="2297501" y="2111837"/>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a:extLst>
              <a:ext uri="{FF2B5EF4-FFF2-40B4-BE49-F238E27FC236}">
                <a16:creationId xmlns:a16="http://schemas.microsoft.com/office/drawing/2014/main" id="{B454C512-D946-2C48-898E-8B0624048DE2}"/>
              </a:ext>
            </a:extLst>
          </p:cNvPr>
          <p:cNvCxnSpPr>
            <a:cxnSpLocks/>
          </p:cNvCxnSpPr>
          <p:nvPr/>
        </p:nvCxnSpPr>
        <p:spPr>
          <a:xfrm>
            <a:off x="3155859" y="3972622"/>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40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International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California faces tougher international competition with UK travelers due to much greater likelihood to stay within Europe. On this side of the Atlantic, Canada and the Caribbean are top competitors to California.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extLst>
              <p:ext uri="{D42A27DB-BD31-4B8C-83A1-F6EECF244321}">
                <p14:modId xmlns:p14="http://schemas.microsoft.com/office/powerpoint/2010/main" val="1634172412"/>
              </p:ext>
            </p:extLst>
          </p:nvPr>
        </p:nvGraphicFramePr>
        <p:xfrm>
          <a:off x="3453223" y="5456453"/>
          <a:ext cx="3840480" cy="675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66915333"/>
                    </a:ext>
                  </a:extLst>
                </a:gridCol>
                <a:gridCol w="1920240">
                  <a:extLst>
                    <a:ext uri="{9D8B030D-6E8A-4147-A177-3AD203B41FA5}">
                      <a16:colId xmlns:a16="http://schemas.microsoft.com/office/drawing/2014/main" val="4083246039"/>
                    </a:ext>
                  </a:extLst>
                </a:gridCol>
              </a:tblGrid>
              <a:tr h="0">
                <a:tc rowSpan="2">
                  <a:txBody>
                    <a:bodyPr/>
                    <a:lstStyle/>
                    <a:p>
                      <a:pPr algn="r"/>
                      <a:r>
                        <a:rPr lang="en-US" sz="1600" b="0" dirty="0">
                          <a:solidFill>
                            <a:schemeClr val="tx1"/>
                          </a:solidFill>
                          <a:latin typeface="News Gothic MT" panose="020B0503020103020203" pitchFamily="34" charset="0"/>
                        </a:rPr>
                        <a:t>Point and </a:t>
                      </a:r>
                      <a:br>
                        <a:rPr lang="en-US" sz="1600" b="0" dirty="0">
                          <a:solidFill>
                            <a:schemeClr val="tx1"/>
                          </a:solidFill>
                          <a:latin typeface="News Gothic MT" panose="020B0503020103020203" pitchFamily="34" charset="0"/>
                        </a:rPr>
                      </a:br>
                      <a:r>
                        <a:rPr lang="en-US" sz="1600" b="0" dirty="0">
                          <a:solidFill>
                            <a:schemeClr val="tx1"/>
                          </a:solidFill>
                          <a:latin typeface="News Gothic MT" panose="020B0503020103020203" pitchFamily="34" charset="0"/>
                        </a:rPr>
                        <a:t>% difference*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-42.0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-62.8%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560099194"/>
                  </a:ext>
                </a:extLst>
              </a:tr>
            </a:tbl>
          </a:graphicData>
        </a:graphic>
      </p:graphicFrame>
      <p:sp>
        <p:nvSpPr>
          <p:cNvPr id="17" name="TextBox 16">
            <a:extLst>
              <a:ext uri="{FF2B5EF4-FFF2-40B4-BE49-F238E27FC236}">
                <a16:creationId xmlns:a16="http://schemas.microsoft.com/office/drawing/2014/main" id="{C08C37F6-57E4-9740-819C-9F81ADFBBBED}"/>
              </a:ext>
            </a:extLst>
          </p:cNvPr>
          <p:cNvSpPr txBox="1"/>
          <p:nvPr/>
        </p:nvSpPr>
        <p:spPr>
          <a:xfrm>
            <a:off x="5831379" y="6132093"/>
            <a:ext cx="104362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News Gothic MT" panose="020B0503020103020203" pitchFamily="34" charset="0"/>
                <a:ea typeface="+mn-ea"/>
                <a:cs typeface="+mn-cs"/>
              </a:rPr>
              <a:t>(</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vs. Europe)</a:t>
            </a:r>
          </a:p>
        </p:txBody>
      </p:sp>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Chart 4">
            <a:extLst>
              <a:ext uri="{FF2B5EF4-FFF2-40B4-BE49-F238E27FC236}">
                <a16:creationId xmlns:a16="http://schemas.microsoft.com/office/drawing/2014/main" id="{A78860D2-2358-0B4E-B330-AC966B2EA6AE}"/>
              </a:ext>
            </a:extLst>
          </p:cNvPr>
          <p:cNvGraphicFramePr/>
          <p:nvPr/>
        </p:nvGraphicFramePr>
        <p:xfrm>
          <a:off x="2297501" y="2111837"/>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a:extLst>
              <a:ext uri="{FF2B5EF4-FFF2-40B4-BE49-F238E27FC236}">
                <a16:creationId xmlns:a16="http://schemas.microsoft.com/office/drawing/2014/main" id="{B454C512-D946-2C48-898E-8B0624048DE2}"/>
              </a:ext>
            </a:extLst>
          </p:cNvPr>
          <p:cNvCxnSpPr>
            <a:cxnSpLocks/>
          </p:cNvCxnSpPr>
          <p:nvPr/>
        </p:nvCxnSpPr>
        <p:spPr>
          <a:xfrm>
            <a:off x="2956697" y="4654091"/>
            <a:ext cx="6743357"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25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A4BC43-7283-E24C-8819-28E286E5BED2}"/>
              </a:ext>
            </a:extLst>
          </p:cNvPr>
          <p:cNvSpPr>
            <a:spLocks noGrp="1"/>
          </p:cNvSpPr>
          <p:nvPr>
            <p:ph type="body" sz="quarter" idx="10"/>
          </p:nvPr>
        </p:nvSpPr>
        <p:spPr/>
        <p:txBody>
          <a:bodyPr/>
          <a:lstStyle/>
          <a:p>
            <a:r>
              <a:rPr lang="en-US" dirty="0"/>
              <a:t>Impact of Omicron</a:t>
            </a:r>
          </a:p>
        </p:txBody>
      </p:sp>
      <p:graphicFrame>
        <p:nvGraphicFramePr>
          <p:cNvPr id="3" name="Chart 2">
            <a:extLst>
              <a:ext uri="{FF2B5EF4-FFF2-40B4-BE49-F238E27FC236}">
                <a16:creationId xmlns:a16="http://schemas.microsoft.com/office/drawing/2014/main" id="{DD215E01-8D73-F643-9DD7-715D65FD8BF6}"/>
              </a:ext>
            </a:extLst>
          </p:cNvPr>
          <p:cNvGraphicFramePr/>
          <p:nvPr>
            <p:extLst>
              <p:ext uri="{D42A27DB-BD31-4B8C-83A1-F6EECF244321}">
                <p14:modId xmlns:p14="http://schemas.microsoft.com/office/powerpoint/2010/main" val="3048632235"/>
              </p:ext>
            </p:extLst>
          </p:nvPr>
        </p:nvGraphicFramePr>
        <p:xfrm>
          <a:off x="307521" y="2364891"/>
          <a:ext cx="11576957" cy="426185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81F2CDE-899B-F04D-97AB-405A570559DA}"/>
              </a:ext>
            </a:extLst>
          </p:cNvPr>
          <p:cNvSpPr txBox="1"/>
          <p:nvPr/>
        </p:nvSpPr>
        <p:spPr>
          <a:xfrm>
            <a:off x="0" y="6472858"/>
            <a:ext cx="4535216"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Has the emergence of Omicron impacted your travel plans for 2022?</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5" name="TextBox 4">
            <a:extLst>
              <a:ext uri="{FF2B5EF4-FFF2-40B4-BE49-F238E27FC236}">
                <a16:creationId xmlns:a16="http://schemas.microsoft.com/office/drawing/2014/main" id="{A89A19A0-0BCC-0A47-B4FB-FE82CC493E4A}"/>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6" name="TextBox 5">
            <a:extLst>
              <a:ext uri="{FF2B5EF4-FFF2-40B4-BE49-F238E27FC236}">
                <a16:creationId xmlns:a16="http://schemas.microsoft.com/office/drawing/2014/main" id="{4EFD9888-C2AC-7A41-8EFD-18E23266A2FE}"/>
              </a:ext>
            </a:extLst>
          </p:cNvPr>
          <p:cNvSpPr txBox="1"/>
          <p:nvPr/>
        </p:nvSpPr>
        <p:spPr>
          <a:xfrm>
            <a:off x="1037716" y="1472339"/>
            <a:ext cx="10386905"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A sizeable minority across all markets said that the omicron surge had not impacted their travel planning for 2022.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a:latin typeface="News Gothic MT" panose="020B0503020103020203" pitchFamily="34" charset="0"/>
              </a:rPr>
              <a:t>Asian travelers are more likely to say that omicron has caused them to cancel or postpone plans, while European, Mexican, and Australian travelers are less likely to report an impact. </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136779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14E92-6CCD-1E4E-9B94-C9A1594F79D3}"/>
              </a:ext>
            </a:extLst>
          </p:cNvPr>
          <p:cNvSpPr>
            <a:spLocks noGrp="1"/>
          </p:cNvSpPr>
          <p:nvPr>
            <p:ph type="body" sz="quarter" idx="10"/>
          </p:nvPr>
        </p:nvSpPr>
        <p:spPr/>
        <p:txBody>
          <a:bodyPr/>
          <a:lstStyle/>
          <a:p>
            <a:r>
              <a:rPr lang="en-US" dirty="0"/>
              <a:t>Anticipated Trip Timing</a:t>
            </a:r>
          </a:p>
        </p:txBody>
      </p:sp>
      <p:sp>
        <p:nvSpPr>
          <p:cNvPr id="5" name="TextBox 4">
            <a:extLst>
              <a:ext uri="{FF2B5EF4-FFF2-40B4-BE49-F238E27FC236}">
                <a16:creationId xmlns:a16="http://schemas.microsoft.com/office/drawing/2014/main" id="{D848D158-630E-4043-BC1D-2C8EF1B9D66C}"/>
              </a:ext>
            </a:extLst>
          </p:cNvPr>
          <p:cNvSpPr txBox="1"/>
          <p:nvPr/>
        </p:nvSpPr>
        <p:spPr>
          <a:xfrm>
            <a:off x="1037716" y="1402761"/>
            <a:ext cx="9626138" cy="461665"/>
          </a:xfrm>
          <a:prstGeom prst="rect">
            <a:avLst/>
          </a:prstGeom>
          <a:noFill/>
        </p:spPr>
        <p:txBody>
          <a:bodyPr wrap="square" rtlCol="0">
            <a:spAutoFit/>
          </a:bodyPr>
          <a:lstStyle/>
          <a:p>
            <a:pPr marL="285750" lvl="0" indent="-285750">
              <a:buFont typeface="Wingdings" pitchFamily="2" charset="2"/>
              <a:buChar char="§"/>
              <a:defRPr/>
            </a:pPr>
            <a:r>
              <a:rPr lang="en-US" sz="1200" dirty="0">
                <a:latin typeface="News Gothic MT" panose="020B0503020103020203" pitchFamily="34" charset="0"/>
              </a:rPr>
              <a:t>Although omicron may have pushed more trips further into 2</a:t>
            </a:r>
            <a:r>
              <a:rPr lang="en-US" sz="1200" baseline="30000" dirty="0">
                <a:latin typeface="News Gothic MT" panose="020B0503020103020203" pitchFamily="34" charset="0"/>
              </a:rPr>
              <a:t>nd</a:t>
            </a:r>
            <a:r>
              <a:rPr lang="en-US" sz="1200" dirty="0">
                <a:latin typeface="News Gothic MT" panose="020B0503020103020203" pitchFamily="34" charset="0"/>
              </a:rPr>
              <a:t> and 3</a:t>
            </a:r>
            <a:r>
              <a:rPr lang="en-US" sz="1200" baseline="30000" dirty="0">
                <a:latin typeface="News Gothic MT" panose="020B0503020103020203" pitchFamily="34" charset="0"/>
              </a:rPr>
              <a:t>rd</a:t>
            </a:r>
            <a:r>
              <a:rPr lang="en-US" sz="1200" dirty="0">
                <a:latin typeface="News Gothic MT" panose="020B0503020103020203" pitchFamily="34" charset="0"/>
              </a:rPr>
              <a:t> quarter 2022, uncertainty has come done considerably following the Nov 8</a:t>
            </a:r>
            <a:r>
              <a:rPr lang="en-US" sz="1200" baseline="30000" dirty="0">
                <a:latin typeface="News Gothic MT" panose="020B0503020103020203" pitchFamily="34" charset="0"/>
              </a:rPr>
              <a:t>th</a:t>
            </a:r>
            <a:r>
              <a:rPr lang="en-US" sz="1200" dirty="0">
                <a:latin typeface="News Gothic MT" panose="020B0503020103020203" pitchFamily="34" charset="0"/>
              </a:rPr>
              <a:t> U.S. policy change.  </a:t>
            </a:r>
          </a:p>
        </p:txBody>
      </p:sp>
      <p:sp>
        <p:nvSpPr>
          <p:cNvPr id="6" name="TextBox 5">
            <a:extLst>
              <a:ext uri="{FF2B5EF4-FFF2-40B4-BE49-F238E27FC236}">
                <a16:creationId xmlns:a16="http://schemas.microsoft.com/office/drawing/2014/main" id="{E75D8D3F-8115-0B4D-A062-96B0C1A22F2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(Sept 2021)</a:t>
            </a:r>
          </a:p>
        </p:txBody>
      </p:sp>
      <p:graphicFrame>
        <p:nvGraphicFramePr>
          <p:cNvPr id="4" name="Chart 3">
            <a:extLst>
              <a:ext uri="{FF2B5EF4-FFF2-40B4-BE49-F238E27FC236}">
                <a16:creationId xmlns:a16="http://schemas.microsoft.com/office/drawing/2014/main" id="{C97DF55F-DEFB-3F4F-B465-D2A3359BBEA1}"/>
              </a:ext>
            </a:extLst>
          </p:cNvPr>
          <p:cNvGraphicFramePr/>
          <p:nvPr>
            <p:extLst>
              <p:ext uri="{D42A27DB-BD31-4B8C-83A1-F6EECF244321}">
                <p14:modId xmlns:p14="http://schemas.microsoft.com/office/powerpoint/2010/main" val="3607843394"/>
              </p:ext>
            </p:extLst>
          </p:nvPr>
        </p:nvGraphicFramePr>
        <p:xfrm>
          <a:off x="1037716" y="2129883"/>
          <a:ext cx="10358830" cy="4411592"/>
        </p:xfrm>
        <a:graphic>
          <a:graphicData uri="http://schemas.openxmlformats.org/drawingml/2006/chart">
            <c:chart xmlns:c="http://schemas.openxmlformats.org/drawingml/2006/chart" xmlns:r="http://schemas.openxmlformats.org/officeDocument/2006/relationships" r:id="rId2"/>
          </a:graphicData>
        </a:graphic>
      </p:graphicFrame>
      <p:sp>
        <p:nvSpPr>
          <p:cNvPr id="3" name="Right Arrow 2">
            <a:extLst>
              <a:ext uri="{FF2B5EF4-FFF2-40B4-BE49-F238E27FC236}">
                <a16:creationId xmlns:a16="http://schemas.microsoft.com/office/drawing/2014/main" id="{516E1C31-8F19-B249-A4B3-000AA3C707DA}"/>
              </a:ext>
            </a:extLst>
          </p:cNvPr>
          <p:cNvSpPr/>
          <p:nvPr/>
        </p:nvSpPr>
        <p:spPr>
          <a:xfrm rot="1807935">
            <a:off x="2125936" y="4844117"/>
            <a:ext cx="386499" cy="193998"/>
          </a:xfrm>
          <a:prstGeom prst="rightArrow">
            <a:avLst>
              <a:gd name="adj1" fmla="val 43333"/>
              <a:gd name="adj2" fmla="val 6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3D2A1A1-AEDE-4540-91DE-E617DC5EF87D}"/>
              </a:ext>
            </a:extLst>
          </p:cNvPr>
          <p:cNvSpPr txBox="1"/>
          <p:nvPr/>
        </p:nvSpPr>
        <p:spPr>
          <a:xfrm>
            <a:off x="0" y="6641081"/>
            <a:ext cx="515237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 When are you likely to visit California (among those who will visit in next 2 years)</a:t>
            </a:r>
          </a:p>
        </p:txBody>
      </p:sp>
      <p:sp>
        <p:nvSpPr>
          <p:cNvPr id="12" name="Right Arrow 9">
            <a:extLst>
              <a:ext uri="{FF2B5EF4-FFF2-40B4-BE49-F238E27FC236}">
                <a16:creationId xmlns:a16="http://schemas.microsoft.com/office/drawing/2014/main" id="{976928EB-917B-4FC0-89A2-A6C3D492FC27}"/>
              </a:ext>
            </a:extLst>
          </p:cNvPr>
          <p:cNvSpPr/>
          <p:nvPr/>
        </p:nvSpPr>
        <p:spPr>
          <a:xfrm rot="19580609">
            <a:off x="5173739" y="4678986"/>
            <a:ext cx="386499" cy="193998"/>
          </a:xfrm>
          <a:prstGeom prst="rightArrow">
            <a:avLst>
              <a:gd name="adj1" fmla="val 43333"/>
              <a:gd name="adj2" fmla="val 6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9">
            <a:extLst>
              <a:ext uri="{FF2B5EF4-FFF2-40B4-BE49-F238E27FC236}">
                <a16:creationId xmlns:a16="http://schemas.microsoft.com/office/drawing/2014/main" id="{074A5AB0-1967-4476-90E7-EFCBE893CCD8}"/>
              </a:ext>
            </a:extLst>
          </p:cNvPr>
          <p:cNvSpPr/>
          <p:nvPr/>
        </p:nvSpPr>
        <p:spPr>
          <a:xfrm rot="19725888">
            <a:off x="3542530" y="4654958"/>
            <a:ext cx="386499" cy="193998"/>
          </a:xfrm>
          <a:prstGeom prst="rightArrow">
            <a:avLst>
              <a:gd name="adj1" fmla="val 43333"/>
              <a:gd name="adj2" fmla="val 6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9">
            <a:extLst>
              <a:ext uri="{FF2B5EF4-FFF2-40B4-BE49-F238E27FC236}">
                <a16:creationId xmlns:a16="http://schemas.microsoft.com/office/drawing/2014/main" id="{885793BF-EE1E-3F41-94E5-3118B398657C}"/>
              </a:ext>
            </a:extLst>
          </p:cNvPr>
          <p:cNvSpPr/>
          <p:nvPr/>
        </p:nvSpPr>
        <p:spPr>
          <a:xfrm rot="19580609">
            <a:off x="8502726" y="4238680"/>
            <a:ext cx="386499" cy="193998"/>
          </a:xfrm>
          <a:prstGeom prst="rightArrow">
            <a:avLst>
              <a:gd name="adj1" fmla="val 43333"/>
              <a:gd name="adj2" fmla="val 6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DBCFAAE2-750C-0B42-98B3-9BD24691A4B6}"/>
              </a:ext>
            </a:extLst>
          </p:cNvPr>
          <p:cNvSpPr/>
          <p:nvPr/>
        </p:nvSpPr>
        <p:spPr>
          <a:xfrm rot="1807935">
            <a:off x="10470605" y="4019252"/>
            <a:ext cx="386499" cy="193998"/>
          </a:xfrm>
          <a:prstGeom prst="rightArrow">
            <a:avLst>
              <a:gd name="adj1" fmla="val 43333"/>
              <a:gd name="adj2" fmla="val 6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44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8038D5-A3F0-6D42-BC6F-F80B5C08201A}"/>
              </a:ext>
            </a:extLst>
          </p:cNvPr>
          <p:cNvSpPr>
            <a:spLocks noGrp="1"/>
          </p:cNvSpPr>
          <p:nvPr>
            <p:ph type="body" sz="quarter" idx="10"/>
          </p:nvPr>
        </p:nvSpPr>
        <p:spPr/>
        <p:txBody>
          <a:bodyPr/>
          <a:lstStyle/>
          <a:p>
            <a:r>
              <a:rPr lang="en-US" dirty="0"/>
              <a:t>Interest in Gateways (Trend)</a:t>
            </a:r>
          </a:p>
        </p:txBody>
      </p:sp>
      <p:sp>
        <p:nvSpPr>
          <p:cNvPr id="4" name="TextBox 3">
            <a:extLst>
              <a:ext uri="{FF2B5EF4-FFF2-40B4-BE49-F238E27FC236}">
                <a16:creationId xmlns:a16="http://schemas.microsoft.com/office/drawing/2014/main" id="{AC5F4440-2CEB-B744-B9CB-6A4FBC96BA62}"/>
              </a:ext>
            </a:extLst>
          </p:cNvPr>
          <p:cNvSpPr txBox="1"/>
          <p:nvPr/>
        </p:nvSpPr>
        <p:spPr>
          <a:xfrm>
            <a:off x="1037716" y="1314499"/>
            <a:ext cx="9983585"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a:latin typeface="News Gothic MT" panose="020B0503020103020203" pitchFamily="34" charset="0"/>
              </a:rPr>
              <a:t>Interest in visiting the gateways remains high among the UK audience.  </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12" name="TextBox 11">
            <a:extLst>
              <a:ext uri="{FF2B5EF4-FFF2-40B4-BE49-F238E27FC236}">
                <a16:creationId xmlns:a16="http://schemas.microsoft.com/office/drawing/2014/main" id="{9E4A66C2-F886-4B47-91C7-4AD97F5F2FBE}"/>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11" name="TextBox 10">
            <a:extLst>
              <a:ext uri="{FF2B5EF4-FFF2-40B4-BE49-F238E27FC236}">
                <a16:creationId xmlns:a16="http://schemas.microsoft.com/office/drawing/2014/main" id="{BE04CD47-CF12-8741-8846-95E411FBF7D2}"/>
              </a:ext>
            </a:extLst>
          </p:cNvPr>
          <p:cNvSpPr txBox="1"/>
          <p:nvPr/>
        </p:nvSpPr>
        <p:spPr>
          <a:xfrm>
            <a:off x="0" y="6641081"/>
            <a:ext cx="4405373" cy="246221"/>
          </a:xfrm>
          <a:prstGeom prst="rect">
            <a:avLst/>
          </a:prstGeom>
          <a:noFill/>
        </p:spPr>
        <p:txBody>
          <a:bodyPr wrap="none" rtlCol="0">
            <a:spAutoFit/>
          </a:bodyPr>
          <a:lstStyle/>
          <a:p>
            <a:pPr lvl="0">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kumimoji="0" lang="en-US" sz="1000" b="0" i="0" u="none" strike="noStrike" kern="1200" cap="none" spc="0" normalizeH="0" baseline="0" noProof="0" dirty="0">
                <a:ln>
                  <a:noFill/>
                </a:ln>
                <a:effectLst/>
                <a:uLnTx/>
                <a:uFillTx/>
                <a:latin typeface="News Gothic MT" panose="020B0503020103020203" pitchFamily="34" charset="0"/>
              </a:rPr>
              <a:t>. </a:t>
            </a:r>
            <a:r>
              <a:rPr lang="en-US" sz="1000" dirty="0">
                <a:latin typeface="News Gothic MT" panose="020B0503020103020203" pitchFamily="34" charset="0"/>
              </a:rPr>
              <a:t>How likely are you to visit the following cities in the next two years? </a:t>
            </a:r>
            <a:endParaRPr kumimoji="0" lang="en-US" sz="1000" b="0" i="0" u="none" strike="noStrike" kern="1200" cap="none" spc="0" normalizeH="0" baseline="0" noProof="0" dirty="0">
              <a:ln>
                <a:noFill/>
              </a:ln>
              <a:effectLst/>
              <a:uLnTx/>
              <a:uFillTx/>
              <a:latin typeface="News Gothic MT" panose="020B0503020103020203" pitchFamily="34" charset="0"/>
            </a:endParaRPr>
          </a:p>
        </p:txBody>
      </p:sp>
      <p:graphicFrame>
        <p:nvGraphicFramePr>
          <p:cNvPr id="13" name="Chart 12">
            <a:extLst>
              <a:ext uri="{FF2B5EF4-FFF2-40B4-BE49-F238E27FC236}">
                <a16:creationId xmlns:a16="http://schemas.microsoft.com/office/drawing/2014/main" id="{1BB0FE92-B9F8-3C4A-A0CE-813ABB3E35D9}"/>
              </a:ext>
            </a:extLst>
          </p:cNvPr>
          <p:cNvGraphicFramePr/>
          <p:nvPr>
            <p:extLst>
              <p:ext uri="{D42A27DB-BD31-4B8C-83A1-F6EECF244321}">
                <p14:modId xmlns:p14="http://schemas.microsoft.com/office/powerpoint/2010/main" val="2300432065"/>
              </p:ext>
            </p:extLst>
          </p:nvPr>
        </p:nvGraphicFramePr>
        <p:xfrm>
          <a:off x="1862666" y="2289490"/>
          <a:ext cx="8466667" cy="38488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214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14E92-6CCD-1E4E-9B94-C9A1594F79D3}"/>
              </a:ext>
            </a:extLst>
          </p:cNvPr>
          <p:cNvSpPr>
            <a:spLocks noGrp="1"/>
          </p:cNvSpPr>
          <p:nvPr>
            <p:ph type="body" sz="quarter" idx="10"/>
          </p:nvPr>
        </p:nvSpPr>
        <p:spPr/>
        <p:txBody>
          <a:bodyPr/>
          <a:lstStyle/>
          <a:p>
            <a:r>
              <a:rPr lang="en-US" dirty="0"/>
              <a:t>Trip Purpose (Trend)</a:t>
            </a:r>
          </a:p>
        </p:txBody>
      </p:sp>
      <p:sp>
        <p:nvSpPr>
          <p:cNvPr id="5" name="TextBox 4">
            <a:extLst>
              <a:ext uri="{FF2B5EF4-FFF2-40B4-BE49-F238E27FC236}">
                <a16:creationId xmlns:a16="http://schemas.microsoft.com/office/drawing/2014/main" id="{D848D158-630E-4043-BC1D-2C8EF1B9D66C}"/>
              </a:ext>
            </a:extLst>
          </p:cNvPr>
          <p:cNvSpPr txBox="1"/>
          <p:nvPr/>
        </p:nvSpPr>
        <p:spPr>
          <a:xfrm>
            <a:off x="1037716" y="1332047"/>
            <a:ext cx="9626138" cy="276999"/>
          </a:xfrm>
          <a:prstGeom prst="rect">
            <a:avLst/>
          </a:prstGeom>
          <a:noFill/>
        </p:spPr>
        <p:txBody>
          <a:bodyPr wrap="square" rtlCol="0">
            <a:spAutoFit/>
          </a:bodyPr>
          <a:lstStyle/>
          <a:p>
            <a:pPr marL="285750" indent="-285750">
              <a:buFont typeface="Wingdings" pitchFamily="2" charset="2"/>
              <a:buChar char="§"/>
            </a:pPr>
            <a:r>
              <a:rPr lang="en-US" sz="1200" dirty="0">
                <a:latin typeface="News Gothic MT" panose="020B0503020103020203" pitchFamily="34" charset="0"/>
              </a:rPr>
              <a:t>Most trips from UK travelers to California will be for Leisure.</a:t>
            </a:r>
          </a:p>
        </p:txBody>
      </p:sp>
      <p:sp>
        <p:nvSpPr>
          <p:cNvPr id="6" name="TextBox 5">
            <a:extLst>
              <a:ext uri="{FF2B5EF4-FFF2-40B4-BE49-F238E27FC236}">
                <a16:creationId xmlns:a16="http://schemas.microsoft.com/office/drawing/2014/main" id="{ACC6AF4F-331F-5B43-BEE3-AF4052C613D3}"/>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(Sept 2021)</a:t>
            </a:r>
          </a:p>
        </p:txBody>
      </p:sp>
      <p:sp>
        <p:nvSpPr>
          <p:cNvPr id="8" name="TextBox 7">
            <a:extLst>
              <a:ext uri="{FF2B5EF4-FFF2-40B4-BE49-F238E27FC236}">
                <a16:creationId xmlns:a16="http://schemas.microsoft.com/office/drawing/2014/main" id="{F0562E53-EBD3-894A-A3E9-2F5333D3B3CB}"/>
              </a:ext>
            </a:extLst>
          </p:cNvPr>
          <p:cNvSpPr txBox="1"/>
          <p:nvPr/>
        </p:nvSpPr>
        <p:spPr>
          <a:xfrm>
            <a:off x="0" y="6641081"/>
            <a:ext cx="2791149" cy="246221"/>
          </a:xfrm>
          <a:prstGeom prst="rect">
            <a:avLst/>
          </a:prstGeom>
          <a:noFill/>
        </p:spPr>
        <p:txBody>
          <a:bodyPr wrap="none" rtlCol="0">
            <a:spAutoFit/>
          </a:bodyPr>
          <a:lstStyle/>
          <a:p>
            <a:pPr lvl="0">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kumimoji="0" lang="en-US" sz="1000" b="0" i="0" u="none" strike="noStrike" kern="1200" cap="none" spc="0" normalizeH="0" baseline="0" noProof="0" dirty="0">
                <a:ln>
                  <a:noFill/>
                </a:ln>
                <a:effectLst/>
                <a:uLnTx/>
                <a:uFillTx/>
                <a:latin typeface="News Gothic MT" panose="020B0503020103020203" pitchFamily="34" charset="0"/>
              </a:rPr>
              <a:t>. </a:t>
            </a:r>
            <a:r>
              <a:rPr lang="en-US" sz="1000" dirty="0">
                <a:latin typeface="News Gothic MT" panose="020B0503020103020203" pitchFamily="34" charset="0"/>
              </a:rPr>
              <a:t>What would be the purposes of the trip? </a:t>
            </a:r>
            <a:endParaRPr kumimoji="0" lang="en-US" sz="1000" b="0" i="0" u="none" strike="noStrike" kern="1200" cap="none" spc="0" normalizeH="0" baseline="0" noProof="0" dirty="0">
              <a:ln>
                <a:noFill/>
              </a:ln>
              <a:effectLst/>
              <a:uLnTx/>
              <a:uFillTx/>
              <a:latin typeface="News Gothic MT" panose="020B0503020103020203" pitchFamily="34" charset="0"/>
            </a:endParaRPr>
          </a:p>
        </p:txBody>
      </p:sp>
      <p:graphicFrame>
        <p:nvGraphicFramePr>
          <p:cNvPr id="9" name="Chart 8">
            <a:extLst>
              <a:ext uri="{FF2B5EF4-FFF2-40B4-BE49-F238E27FC236}">
                <a16:creationId xmlns:a16="http://schemas.microsoft.com/office/drawing/2014/main" id="{443E93D0-482F-C04E-8C67-23A7EF526653}"/>
              </a:ext>
            </a:extLst>
          </p:cNvPr>
          <p:cNvGraphicFramePr/>
          <p:nvPr>
            <p:extLst>
              <p:ext uri="{D42A27DB-BD31-4B8C-83A1-F6EECF244321}">
                <p14:modId xmlns:p14="http://schemas.microsoft.com/office/powerpoint/2010/main" val="4219201052"/>
              </p:ext>
            </p:extLst>
          </p:nvPr>
        </p:nvGraphicFramePr>
        <p:xfrm>
          <a:off x="1862666" y="2289490"/>
          <a:ext cx="8466667" cy="38488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241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424AD4-6301-9D40-9453-EEF3B5883BC2}"/>
              </a:ext>
            </a:extLst>
          </p:cNvPr>
          <p:cNvSpPr>
            <a:spLocks noGrp="1"/>
          </p:cNvSpPr>
          <p:nvPr>
            <p:ph type="body" sz="quarter" idx="10"/>
          </p:nvPr>
        </p:nvSpPr>
        <p:spPr/>
        <p:txBody>
          <a:bodyPr/>
          <a:lstStyle/>
          <a:p>
            <a:r>
              <a:rPr lang="en-US" dirty="0"/>
              <a:t>Booking Methods</a:t>
            </a:r>
          </a:p>
        </p:txBody>
      </p:sp>
      <p:sp>
        <p:nvSpPr>
          <p:cNvPr id="3" name="TextBox 2">
            <a:extLst>
              <a:ext uri="{FF2B5EF4-FFF2-40B4-BE49-F238E27FC236}">
                <a16:creationId xmlns:a16="http://schemas.microsoft.com/office/drawing/2014/main" id="{42D430B7-82BF-1F4C-A5FC-7FFCDDBD74FD}"/>
              </a:ext>
            </a:extLst>
          </p:cNvPr>
          <p:cNvSpPr txBox="1"/>
          <p:nvPr/>
        </p:nvSpPr>
        <p:spPr>
          <a:xfrm>
            <a:off x="0" y="6472858"/>
            <a:ext cx="663034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a:t>
            </a:r>
            <a:r>
              <a:rPr lang="en-US" sz="1000" dirty="0">
                <a:latin typeface="Arial" panose="020B0604020202020204" pitchFamily="34" charset="0"/>
                <a:ea typeface="Times New Roman" panose="02020603050405020304" pitchFamily="18" charset="0"/>
              </a:rPr>
              <a:t>Which of the following are you likely to use make your travel arrangements for your upcoming trip to California</a:t>
            </a:r>
            <a:r>
              <a:rPr lang="en-US" sz="1000" dirty="0">
                <a:latin typeface="News Gothic MT" panose="020B0503020103020203" pitchFamily="34" charset="0"/>
              </a:rPr>
              <a:t>?</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70B767AF-122F-5641-ABD8-3890CE0931E6}"/>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A7A3BFBE-B556-904F-9E30-78D1304ADE5A}"/>
              </a:ext>
            </a:extLst>
          </p:cNvPr>
          <p:cNvSpPr txBox="1"/>
          <p:nvPr/>
        </p:nvSpPr>
        <p:spPr>
          <a:xfrm>
            <a:off x="1037716" y="1347332"/>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Top booking methods for the UK traveler are via online travel agencies or directly with the hotel or airline, followed by using a travel agency or travel advisor.</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74B6FF51-BAE0-F44B-86A9-BB6BF996F859}"/>
              </a:ext>
            </a:extLst>
          </p:cNvPr>
          <p:cNvGraphicFramePr/>
          <p:nvPr/>
        </p:nvGraphicFramePr>
        <p:xfrm>
          <a:off x="2032000" y="2057400"/>
          <a:ext cx="8128000" cy="408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165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r>
              <a:rPr lang="en-US" sz="3600" dirty="0"/>
              <a:t>Activities</a:t>
            </a:r>
          </a:p>
        </p:txBody>
      </p:sp>
      <p:sp>
        <p:nvSpPr>
          <p:cNvPr id="3" name="TextBox 2">
            <a:extLst>
              <a:ext uri="{FF2B5EF4-FFF2-40B4-BE49-F238E27FC236}">
                <a16:creationId xmlns:a16="http://schemas.microsoft.com/office/drawing/2014/main" id="{B4DA6FBE-A21F-E84D-B68B-37D9F19B33FE}"/>
              </a:ext>
            </a:extLst>
          </p:cNvPr>
          <p:cNvSpPr txBox="1"/>
          <p:nvPr/>
        </p:nvSpPr>
        <p:spPr>
          <a:xfrm>
            <a:off x="0" y="6472858"/>
            <a:ext cx="523733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7" name="Table 6">
            <a:extLst>
              <a:ext uri="{FF2B5EF4-FFF2-40B4-BE49-F238E27FC236}">
                <a16:creationId xmlns:a16="http://schemas.microsoft.com/office/drawing/2014/main" id="{876EA904-0A84-4540-8317-F2D46B30646E}"/>
              </a:ext>
            </a:extLst>
          </p:cNvPr>
          <p:cNvGraphicFramePr>
            <a:graphicFrameLocks noGrp="1"/>
          </p:cNvGraphicFramePr>
          <p:nvPr/>
        </p:nvGraphicFramePr>
        <p:xfrm>
          <a:off x="99393" y="1616545"/>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UK</a:t>
                      </a:r>
                      <a:endParaRPr lang="en-US" sz="11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Index Across All Countries</a:t>
                      </a:r>
                      <a:endParaRPr lang="en-US" sz="11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0" i="0" u="none" strike="noStrike" dirty="0">
                          <a:solidFill>
                            <a:schemeClr val="tx2"/>
                          </a:solidFill>
                          <a:effectLst/>
                          <a:latin typeface="Calibri" panose="020F0502020204030204" pitchFamily="34" charset="0"/>
                        </a:rPr>
                        <a:t>Going to the beach</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120</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0" i="0" u="none" strike="noStrike">
                          <a:solidFill>
                            <a:schemeClr val="tx2"/>
                          </a:solidFill>
                          <a:effectLst/>
                          <a:latin typeface="Calibri" panose="020F0502020204030204" pitchFamily="34" charset="0"/>
                        </a:rPr>
                        <a:t>Visiting state or national parks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52%</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114</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0" i="0" u="none" strike="noStrike">
                          <a:solidFill>
                            <a:schemeClr val="tx2"/>
                          </a:solidFill>
                          <a:effectLst/>
                          <a:latin typeface="Calibri" panose="020F0502020204030204" pitchFamily="34" charset="0"/>
                        </a:rPr>
                        <a:t>Exploring a city/urban area</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112</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0" i="0" u="none" strike="noStrike">
                          <a:solidFill>
                            <a:schemeClr val="tx2"/>
                          </a:solidFill>
                          <a:effectLst/>
                          <a:latin typeface="Calibri" panose="020F0502020204030204" pitchFamily="34" charset="0"/>
                        </a:rPr>
                        <a:t>Viewing and enjoying natural scenery such as beaches, oceans, mountains,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 mall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106</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1" i="0" u="none" strike="noStrike" dirty="0">
                          <a:solidFill>
                            <a:schemeClr val="accent5"/>
                          </a:solidFill>
                          <a:effectLst/>
                          <a:latin typeface="Calibri" panose="020F0502020204030204" pitchFamily="34" charset="0"/>
                        </a:rPr>
                        <a:t>Exploring small towns</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43%</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138</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an outlet mall</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43%</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123</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a:solidFill>
                            <a:schemeClr val="tx2"/>
                          </a:solidFill>
                          <a:effectLst/>
                          <a:latin typeface="Calibri" panose="020F0502020204030204" pitchFamily="34" charset="0"/>
                        </a:rPr>
                        <a:t>Visiting historical sites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42%</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109</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0" i="0" u="none" strike="noStrike">
                          <a:solidFill>
                            <a:schemeClr val="tx2"/>
                          </a:solidFill>
                          <a:effectLst/>
                          <a:latin typeface="Calibri" panose="020F0502020204030204" pitchFamily="34" charset="0"/>
                        </a:rPr>
                        <a:t>Visiting a theme or amusement park</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1" i="0" u="none" strike="noStrike" dirty="0">
                          <a:solidFill>
                            <a:schemeClr val="accent5"/>
                          </a:solidFill>
                          <a:effectLst/>
                          <a:latin typeface="Calibri" panose="020F0502020204030204" pitchFamily="34" charset="0"/>
                        </a:rPr>
                        <a:t>Driving on scenic byways or roads</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38%</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129</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0" i="0" u="none" strike="noStrike">
                          <a:solidFill>
                            <a:schemeClr val="tx2"/>
                          </a:solidFill>
                          <a:effectLst/>
                          <a:latin typeface="Calibri" panose="020F0502020204030204" pitchFamily="34" charset="0"/>
                        </a:rPr>
                        <a:t>Visiting famous movie/TV locations, studio tours, celebrity home tours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113</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unique local restaurant(s)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89</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 unique local shop or shopping district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105</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1" i="0" u="none" strike="noStrike" dirty="0">
                          <a:solidFill>
                            <a:schemeClr val="accent5"/>
                          </a:solidFill>
                          <a:effectLst/>
                          <a:latin typeface="Calibri" panose="020F0502020204030204" pitchFamily="34" charset="0"/>
                        </a:rPr>
                        <a:t>Visiting a winery or wine regions</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32%</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134</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0" i="0" u="none" strike="noStrike">
                          <a:solidFill>
                            <a:schemeClr val="tx2"/>
                          </a:solidFill>
                          <a:effectLst/>
                          <a:latin typeface="Calibri" panose="020F0502020204030204" pitchFamily="34" charset="0"/>
                        </a:rPr>
                        <a:t>Visiting museums, science centers or exploratoriums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32%</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110</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0" i="0" u="none" strike="noStrike">
                          <a:solidFill>
                            <a:schemeClr val="tx2"/>
                          </a:solidFill>
                          <a:effectLst/>
                          <a:latin typeface="Calibri" panose="020F0502020204030204" pitchFamily="34" charset="0"/>
                        </a:rPr>
                        <a:t>Night life</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0" i="0" u="none" strike="noStrike">
                          <a:solidFill>
                            <a:schemeClr val="tx2"/>
                          </a:solidFill>
                          <a:effectLst/>
                          <a:latin typeface="Calibri" panose="020F0502020204030204" pitchFamily="34" charset="0"/>
                        </a:rPr>
                        <a:t>Visiting art museums or other visual arts venues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1" i="0" u="none" strike="noStrike" dirty="0">
                          <a:solidFill>
                            <a:schemeClr val="accent5"/>
                          </a:solidFill>
                          <a:effectLst/>
                          <a:latin typeface="Calibri" panose="020F0502020204030204" pitchFamily="34" charset="0"/>
                        </a:rPr>
                        <a:t>Luxury shopping</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25%</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127</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0" i="0" u="none" strike="noStrike">
                          <a:solidFill>
                            <a:schemeClr val="tx2"/>
                          </a:solidFill>
                          <a:effectLst/>
                          <a:latin typeface="Calibri" panose="020F0502020204030204" pitchFamily="34" charset="0"/>
                        </a:rPr>
                        <a:t>Visiting a zoo or aquarium</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85</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0" i="0" u="none" strike="noStrike">
                          <a:solidFill>
                            <a:schemeClr val="tx2"/>
                          </a:solidFill>
                          <a:effectLst/>
                          <a:latin typeface="Calibri" panose="020F0502020204030204" pitchFamily="34" charset="0"/>
                        </a:rPr>
                        <a:t>Hiking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22%</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111</a:t>
                      </a:r>
                    </a:p>
                  </a:txBody>
                  <a:tcPr marL="9525" marR="9525" marT="9525" marB="0" anchor="ctr"/>
                </a:tc>
                <a:extLst>
                  <a:ext uri="{0D108BD9-81ED-4DB2-BD59-A6C34878D82A}">
                    <a16:rowId xmlns:a16="http://schemas.microsoft.com/office/drawing/2014/main" val="2849612571"/>
                  </a:ext>
                </a:extLst>
              </a:tr>
            </a:tbl>
          </a:graphicData>
        </a:graphic>
      </p:graphicFrame>
      <p:graphicFrame>
        <p:nvGraphicFramePr>
          <p:cNvPr id="8" name="Table 7">
            <a:extLst>
              <a:ext uri="{FF2B5EF4-FFF2-40B4-BE49-F238E27FC236}">
                <a16:creationId xmlns:a16="http://schemas.microsoft.com/office/drawing/2014/main" id="{8B09D2B1-BB5C-49EB-95C0-5BE8677E61C1}"/>
              </a:ext>
            </a:extLst>
          </p:cNvPr>
          <p:cNvGraphicFramePr>
            <a:graphicFrameLocks noGrp="1"/>
          </p:cNvGraphicFramePr>
          <p:nvPr/>
        </p:nvGraphicFramePr>
        <p:xfrm>
          <a:off x="6145635" y="1616544"/>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UK</a:t>
                      </a:r>
                      <a:endParaRPr lang="en-US" sz="11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a:solidFill>
                            <a:schemeClr val="tx2"/>
                          </a:solidFill>
                          <a:effectLst/>
                        </a:rPr>
                        <a:t>Index Across All Countries</a:t>
                      </a:r>
                      <a:endParaRPr lang="en-US" sz="1100" b="0" i="0" u="none" strike="noStrike">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0" i="0" u="none" strike="noStrike" dirty="0">
                          <a:solidFill>
                            <a:schemeClr val="tx2"/>
                          </a:solidFill>
                          <a:effectLst/>
                          <a:latin typeface="Calibri" panose="020F0502020204030204" pitchFamily="34" charset="0"/>
                        </a:rPr>
                        <a:t>Visiting a high-end resort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115</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0" i="0" u="none" strike="noStrike">
                          <a:solidFill>
                            <a:schemeClr val="tx2"/>
                          </a:solidFill>
                          <a:effectLst/>
                          <a:latin typeface="Calibri" panose="020F0502020204030204" pitchFamily="34" charset="0"/>
                        </a:rPr>
                        <a:t>Going to a farmers’ market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117</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0" i="0" u="none" strike="noStrike">
                          <a:solidFill>
                            <a:schemeClr val="tx2"/>
                          </a:solidFill>
                          <a:effectLst/>
                          <a:latin typeface="Calibri" panose="020F0502020204030204" pitchFamily="34" charset="0"/>
                        </a:rPr>
                        <a:t>Heritage/family history tours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102</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live music event, concert or festival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97</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celebrity/notable chef's restaurant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1" i="0" u="none" strike="noStrike" dirty="0">
                          <a:solidFill>
                            <a:schemeClr val="accent5"/>
                          </a:solidFill>
                          <a:effectLst/>
                          <a:latin typeface="Calibri" panose="020F0502020204030204" pitchFamily="34" charset="0"/>
                        </a:rPr>
                        <a:t>Visiting a spa or wellness center</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16%</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130</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0" i="0" u="none" strike="noStrike" dirty="0">
                          <a:solidFill>
                            <a:schemeClr val="tx2"/>
                          </a:solidFill>
                          <a:effectLst/>
                          <a:latin typeface="Calibri" panose="020F0502020204030204" pitchFamily="34" charset="0"/>
                        </a:rPr>
                        <a:t>Dining at a Michelin-starred or recommended restaurant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82</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a:solidFill>
                            <a:schemeClr val="tx2"/>
                          </a:solidFill>
                          <a:effectLst/>
                          <a:latin typeface="Calibri" panose="020F0502020204030204" pitchFamily="34" charset="0"/>
                        </a:rPr>
                        <a:t>Adventure activities such as whitewater rafting, ziplining, parasailing,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118</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0" i="0" u="none" strike="noStrike">
                          <a:solidFill>
                            <a:schemeClr val="tx2"/>
                          </a:solidFill>
                          <a:effectLst/>
                          <a:latin typeface="Calibri" panose="020F0502020204030204" pitchFamily="34" charset="0"/>
                        </a:rPr>
                        <a:t>Attending performing arts events (theater, dance,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95</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live sporting event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0" i="0" u="none" strike="noStrike">
                          <a:solidFill>
                            <a:schemeClr val="tx2"/>
                          </a:solidFill>
                          <a:effectLst/>
                          <a:latin typeface="Calibri" panose="020F0502020204030204" pitchFamily="34" charset="0"/>
                        </a:rPr>
                        <a:t>Water sports activities such as surfing, paddleboarding, boating,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99</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1" i="0" u="none" strike="noStrike" dirty="0">
                          <a:solidFill>
                            <a:schemeClr val="accent5"/>
                          </a:solidFill>
                          <a:effectLst/>
                          <a:latin typeface="Calibri" panose="020F0502020204030204" pitchFamily="34" charset="0"/>
                        </a:rPr>
                        <a:t>Visiting a microbrewery</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14%</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129</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culinary festival or event</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13%</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76</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0" i="0" u="none" strike="noStrike">
                          <a:solidFill>
                            <a:schemeClr val="tx2"/>
                          </a:solidFill>
                          <a:effectLst/>
                          <a:latin typeface="Calibri" panose="020F0502020204030204" pitchFamily="34" charset="0"/>
                        </a:rPr>
                        <a:t>Exploring farm tours or farm trails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82</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0" i="0" u="none" strike="noStrike">
                          <a:solidFill>
                            <a:schemeClr val="tx2"/>
                          </a:solidFill>
                          <a:effectLst/>
                          <a:latin typeface="Calibri" panose="020F0502020204030204" pitchFamily="34" charset="0"/>
                        </a:rPr>
                        <a:t>Road/trail sports activities such as biking, cycling, running,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89</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0" i="0" u="none" strike="noStrike">
                          <a:solidFill>
                            <a:schemeClr val="tx2"/>
                          </a:solidFill>
                          <a:effectLst/>
                          <a:latin typeface="Calibri" panose="020F0502020204030204" pitchFamily="34" charset="0"/>
                        </a:rPr>
                        <a:t>Gambling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0" i="0" u="none" strike="noStrike">
                          <a:solidFill>
                            <a:schemeClr val="tx2"/>
                          </a:solidFill>
                          <a:effectLst/>
                          <a:latin typeface="Calibri" panose="020F0502020204030204" pitchFamily="34" charset="0"/>
                        </a:rPr>
                        <a:t>Golfing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106</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0" i="0" u="none" strike="noStrike">
                          <a:solidFill>
                            <a:schemeClr val="tx2"/>
                          </a:solidFill>
                          <a:effectLst/>
                          <a:latin typeface="Calibri" panose="020F0502020204030204" pitchFamily="34" charset="0"/>
                        </a:rPr>
                        <a:t>Participating in marijuana related activities or events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class or workshop on personal development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77</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0" i="0" u="none" strike="noStrike" dirty="0">
                          <a:solidFill>
                            <a:schemeClr val="tx2"/>
                          </a:solidFill>
                          <a:effectLst/>
                          <a:latin typeface="Calibri" panose="020F0502020204030204" pitchFamily="34" charset="0"/>
                        </a:rPr>
                        <a:t>Snow sports activities such as skiing or snowboarding,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2849612571"/>
                  </a:ext>
                </a:extLst>
              </a:tr>
            </a:tbl>
          </a:graphicData>
        </a:graphic>
      </p:graphicFrame>
      <p:pic>
        <p:nvPicPr>
          <p:cNvPr id="9" name="Picture 8" descr="Diagram&#10;&#10;Description automatically generated">
            <a:extLst>
              <a:ext uri="{FF2B5EF4-FFF2-40B4-BE49-F238E27FC236}">
                <a16:creationId xmlns:a16="http://schemas.microsoft.com/office/drawing/2014/main" id="{1D8C30F4-EA8A-43C8-AEFA-1570E673A84D}"/>
              </a:ext>
            </a:extLst>
          </p:cNvPr>
          <p:cNvPicPr>
            <a:picLocks noChangeAspect="1"/>
          </p:cNvPicPr>
          <p:nvPr/>
        </p:nvPicPr>
        <p:blipFill>
          <a:blip r:embed="rId2"/>
          <a:stretch>
            <a:fillRect/>
          </a:stretch>
        </p:blipFill>
        <p:spPr>
          <a:xfrm>
            <a:off x="4887819" y="177282"/>
            <a:ext cx="1445977" cy="1371600"/>
          </a:xfrm>
          <a:prstGeom prst="rect">
            <a:avLst/>
          </a:prstGeom>
        </p:spPr>
      </p:pic>
    </p:spTree>
    <p:extLst>
      <p:ext uri="{BB962C8B-B14F-4D97-AF65-F5344CB8AC3E}">
        <p14:creationId xmlns:p14="http://schemas.microsoft.com/office/powerpoint/2010/main" val="48492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pPr>
              <a:lnSpc>
                <a:spcPct val="100000"/>
              </a:lnSpc>
              <a:spcBef>
                <a:spcPts val="0"/>
              </a:spcBef>
            </a:pPr>
            <a:r>
              <a:rPr lang="en-US" sz="3600" dirty="0"/>
              <a:t>Activities </a:t>
            </a:r>
          </a:p>
          <a:p>
            <a:pPr>
              <a:lnSpc>
                <a:spcPct val="100000"/>
              </a:lnSpc>
              <a:spcBef>
                <a:spcPts val="0"/>
              </a:spcBef>
            </a:pPr>
            <a:r>
              <a:rPr lang="en-US" sz="3600" dirty="0"/>
              <a:t>(Top Activities Compared to Pre-Pandemic)</a:t>
            </a:r>
          </a:p>
        </p:txBody>
      </p:sp>
      <p:sp>
        <p:nvSpPr>
          <p:cNvPr id="3" name="TextBox 2">
            <a:extLst>
              <a:ext uri="{FF2B5EF4-FFF2-40B4-BE49-F238E27FC236}">
                <a16:creationId xmlns:a16="http://schemas.microsoft.com/office/drawing/2014/main" id="{B4DA6FBE-A21F-E84D-B68B-37D9F19B33FE}"/>
              </a:ext>
            </a:extLst>
          </p:cNvPr>
          <p:cNvSpPr txBox="1"/>
          <p:nvPr/>
        </p:nvSpPr>
        <p:spPr>
          <a:xfrm>
            <a:off x="0" y="6472858"/>
            <a:ext cx="5561138" cy="553998"/>
          </a:xfrm>
          <a:prstGeom prst="rect">
            <a:avLst/>
          </a:prstGeom>
          <a:noFill/>
        </p:spPr>
        <p:txBody>
          <a:bodyPr wrap="none" rtlCol="0">
            <a:spAutoFit/>
          </a:bodyPr>
          <a:lstStyle/>
          <a:p>
            <a:pPr>
              <a:defRPr/>
            </a:pPr>
            <a:r>
              <a:rPr lang="en-US" sz="1000" dirty="0">
                <a:latin typeface="News Gothic MT" panose="020B0503020103020203" pitchFamily="34" charset="0"/>
              </a:rPr>
              <a:t>2019 Q: Which of the following did you do as part of your most recent California trip? </a:t>
            </a:r>
          </a:p>
          <a:p>
            <a:pPr>
              <a:defRPr/>
            </a:pPr>
            <a:r>
              <a:rPr lang="en-US" sz="1000" dirty="0">
                <a:latin typeface="News Gothic MT" panose="020B0503020103020203" pitchFamily="34" charset="0"/>
              </a:rPr>
              <a:t>2022 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Table 4">
            <a:extLst>
              <a:ext uri="{FF2B5EF4-FFF2-40B4-BE49-F238E27FC236}">
                <a16:creationId xmlns:a16="http://schemas.microsoft.com/office/drawing/2014/main" id="{2C80C5D1-3319-4F77-8482-31F09B82C831}"/>
              </a:ext>
            </a:extLst>
          </p:cNvPr>
          <p:cNvGraphicFramePr>
            <a:graphicFrameLocks noGrp="1"/>
          </p:cNvGraphicFramePr>
          <p:nvPr/>
        </p:nvGraphicFramePr>
        <p:xfrm>
          <a:off x="115078" y="1796062"/>
          <a:ext cx="9144000" cy="4571996"/>
        </p:xfrm>
        <a:graphic>
          <a:graphicData uri="http://schemas.openxmlformats.org/drawingml/2006/table">
            <a:tbl>
              <a:tblPr>
                <a:tableStyleId>{3C2FFA5D-87B4-456A-9821-1D502468CF0F}</a:tableStyleId>
              </a:tblPr>
              <a:tblGrid>
                <a:gridCol w="5816085">
                  <a:extLst>
                    <a:ext uri="{9D8B030D-6E8A-4147-A177-3AD203B41FA5}">
                      <a16:colId xmlns:a16="http://schemas.microsoft.com/office/drawing/2014/main" val="2488189837"/>
                    </a:ext>
                  </a:extLst>
                </a:gridCol>
                <a:gridCol w="1109305">
                  <a:extLst>
                    <a:ext uri="{9D8B030D-6E8A-4147-A177-3AD203B41FA5}">
                      <a16:colId xmlns:a16="http://schemas.microsoft.com/office/drawing/2014/main" val="895212613"/>
                    </a:ext>
                  </a:extLst>
                </a:gridCol>
                <a:gridCol w="1109305">
                  <a:extLst>
                    <a:ext uri="{9D8B030D-6E8A-4147-A177-3AD203B41FA5}">
                      <a16:colId xmlns:a16="http://schemas.microsoft.com/office/drawing/2014/main" val="40945107"/>
                    </a:ext>
                  </a:extLst>
                </a:gridCol>
                <a:gridCol w="1109305">
                  <a:extLst>
                    <a:ext uri="{9D8B030D-6E8A-4147-A177-3AD203B41FA5}">
                      <a16:colId xmlns:a16="http://schemas.microsoft.com/office/drawing/2014/main" val="999509277"/>
                    </a:ext>
                  </a:extLst>
                </a:gridCol>
              </a:tblGrid>
              <a:tr h="901436">
                <a:tc>
                  <a:txBody>
                    <a:bodyPr/>
                    <a:lstStyle/>
                    <a:p>
                      <a:pPr algn="l" fontAlgn="ct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2019</a:t>
                      </a:r>
                      <a:br>
                        <a:rPr lang="en-US" sz="1400" u="none" strike="noStrike" dirty="0">
                          <a:solidFill>
                            <a:schemeClr val="tx2"/>
                          </a:solidFill>
                          <a:effectLst/>
                          <a:latin typeface="+mn-lt"/>
                        </a:rPr>
                      </a:br>
                      <a:r>
                        <a:rPr lang="en-US" sz="1400" u="none" strike="noStrike" dirty="0">
                          <a:solidFill>
                            <a:schemeClr val="tx2"/>
                          </a:solidFill>
                          <a:effectLst/>
                          <a:latin typeface="+mn-lt"/>
                        </a:rPr>
                        <a:t>ROAS</a:t>
                      </a:r>
                      <a:br>
                        <a:rPr lang="en-US" sz="1400" u="none" strike="noStrike" dirty="0">
                          <a:solidFill>
                            <a:schemeClr val="tx2"/>
                          </a:solidFill>
                          <a:effectLst/>
                          <a:latin typeface="+mn-lt"/>
                        </a:rPr>
                      </a:br>
                      <a:r>
                        <a:rPr lang="en-US" sz="1400" u="none" strike="noStrike" dirty="0">
                          <a:solidFill>
                            <a:schemeClr val="tx2"/>
                          </a:solidFill>
                          <a:effectLst/>
                          <a:latin typeface="+mn-lt"/>
                        </a:rPr>
                        <a:t>Rank</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2022</a:t>
                      </a:r>
                      <a:br>
                        <a:rPr lang="en-US" sz="1400" u="none" strike="noStrike" dirty="0">
                          <a:solidFill>
                            <a:schemeClr val="tx2"/>
                          </a:solidFill>
                          <a:effectLst/>
                          <a:latin typeface="+mn-lt"/>
                        </a:rPr>
                      </a:br>
                      <a:r>
                        <a:rPr lang="en-US" sz="1400" u="none" strike="noStrike" dirty="0">
                          <a:solidFill>
                            <a:schemeClr val="tx2"/>
                          </a:solidFill>
                          <a:effectLst/>
                          <a:latin typeface="+mn-lt"/>
                        </a:rPr>
                        <a:t>International</a:t>
                      </a:r>
                      <a:br>
                        <a:rPr lang="en-US" sz="1400" u="none" strike="noStrike" dirty="0">
                          <a:solidFill>
                            <a:schemeClr val="tx2"/>
                          </a:solidFill>
                          <a:effectLst/>
                          <a:latin typeface="+mn-lt"/>
                        </a:rPr>
                      </a:br>
                      <a:r>
                        <a:rPr lang="en-US" sz="1400" u="none" strike="noStrike" dirty="0">
                          <a:solidFill>
                            <a:schemeClr val="tx2"/>
                          </a:solidFill>
                          <a:effectLst/>
                          <a:latin typeface="+mn-lt"/>
                        </a:rPr>
                        <a:t>Tracker</a:t>
                      </a:r>
                      <a:br>
                        <a:rPr lang="en-US" sz="1400" u="none" strike="noStrike" dirty="0">
                          <a:solidFill>
                            <a:schemeClr val="tx2"/>
                          </a:solidFill>
                          <a:effectLst/>
                          <a:latin typeface="+mn-lt"/>
                        </a:rPr>
                      </a:br>
                      <a:r>
                        <a:rPr lang="en-US" sz="1400" u="none" strike="noStrike" dirty="0">
                          <a:solidFill>
                            <a:schemeClr val="tx2"/>
                          </a:solidFill>
                          <a:effectLst/>
                          <a:latin typeface="+mn-lt"/>
                        </a:rPr>
                        <a:t>Rank</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Change in Ranking</a:t>
                      </a:r>
                      <a:endParaRPr lang="en-US" sz="1400" b="0" i="0" u="none" strike="noStrike">
                        <a:solidFill>
                          <a:schemeClr val="tx2"/>
                        </a:solidFill>
                        <a:effectLst/>
                        <a:latin typeface="+mn-lt"/>
                      </a:endParaRPr>
                    </a:p>
                  </a:txBody>
                  <a:tcPr marL="9525" marR="9525" marT="9525" marB="0" anchor="ctr"/>
                </a:tc>
                <a:extLst>
                  <a:ext uri="{0D108BD9-81ED-4DB2-BD59-A6C34878D82A}">
                    <a16:rowId xmlns:a16="http://schemas.microsoft.com/office/drawing/2014/main" val="1577895764"/>
                  </a:ext>
                </a:extLst>
              </a:tr>
              <a:tr h="367056">
                <a:tc>
                  <a:txBody>
                    <a:bodyPr/>
                    <a:lstStyle/>
                    <a:p>
                      <a:pPr algn="l" fontAlgn="ctr"/>
                      <a:r>
                        <a:rPr lang="en-US" sz="1400" b="0" i="0" u="none" strike="noStrike" dirty="0">
                          <a:solidFill>
                            <a:schemeClr val="tx2"/>
                          </a:solidFill>
                          <a:effectLst/>
                          <a:latin typeface="Calibri" panose="020F0502020204030204" pitchFamily="34" charset="0"/>
                        </a:rPr>
                        <a:t>Going to the beach</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640291074"/>
                  </a:ext>
                </a:extLst>
              </a:tr>
              <a:tr h="367056">
                <a:tc>
                  <a:txBody>
                    <a:bodyPr/>
                    <a:lstStyle/>
                    <a:p>
                      <a:pPr algn="l" fontAlgn="ctr"/>
                      <a:r>
                        <a:rPr lang="en-US" sz="1400" b="0" i="0" u="none" strike="noStrike">
                          <a:solidFill>
                            <a:schemeClr val="tx2"/>
                          </a:solidFill>
                          <a:effectLst/>
                          <a:latin typeface="Calibri" panose="020F0502020204030204" pitchFamily="34" charset="0"/>
                        </a:rPr>
                        <a:t>Visiting state or national parks</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8</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2</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1539323079"/>
                  </a:ext>
                </a:extLst>
              </a:tr>
              <a:tr h="367056">
                <a:tc>
                  <a:txBody>
                    <a:bodyPr/>
                    <a:lstStyle/>
                    <a:p>
                      <a:pPr algn="l" fontAlgn="ctr"/>
                      <a:r>
                        <a:rPr lang="en-US" sz="1400" b="0" i="0" u="none" strike="noStrike">
                          <a:solidFill>
                            <a:schemeClr val="tx2"/>
                          </a:solidFill>
                          <a:effectLst/>
                          <a:latin typeface="Calibri" panose="020F0502020204030204" pitchFamily="34" charset="0"/>
                        </a:rPr>
                        <a:t>Exploring a city/urban area</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3</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1111431077"/>
                  </a:ext>
                </a:extLst>
              </a:tr>
              <a:tr h="367056">
                <a:tc>
                  <a:txBody>
                    <a:bodyPr/>
                    <a:lstStyle/>
                    <a:p>
                      <a:pPr algn="l" fontAlgn="ctr"/>
                      <a:r>
                        <a:rPr lang="en-US" sz="1400" b="0" i="0" u="none" strike="noStrike">
                          <a:solidFill>
                            <a:schemeClr val="tx2"/>
                          </a:solidFill>
                          <a:effectLst/>
                          <a:latin typeface="Calibri" panose="020F0502020204030204" pitchFamily="34" charset="0"/>
                        </a:rPr>
                        <a:t>Viewing and enjoying natural scenery such as beaches, oceans, mountains, etc.</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12</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3905008824"/>
                  </a:ext>
                </a:extLst>
              </a:tr>
              <a:tr h="367056">
                <a:tc>
                  <a:txBody>
                    <a:bodyPr/>
                    <a:lstStyle/>
                    <a:p>
                      <a:pPr algn="l" fontAlgn="ctr"/>
                      <a:r>
                        <a:rPr lang="en-US" sz="1400" b="0" i="0" u="none" strike="noStrike">
                          <a:solidFill>
                            <a:schemeClr val="tx2"/>
                          </a:solidFill>
                          <a:effectLst/>
                          <a:latin typeface="Calibri" panose="020F0502020204030204" pitchFamily="34" charset="0"/>
                        </a:rPr>
                        <a:t>Shopping at a mall</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3</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5</a:t>
                      </a:r>
                    </a:p>
                  </a:txBody>
                  <a:tcPr marL="9525" marR="9525" marT="9525" marB="0" anchor="ctr"/>
                </a:tc>
                <a:tc>
                  <a:txBody>
                    <a:bodyPr/>
                    <a:lstStyle/>
                    <a:p>
                      <a:pPr algn="ctr" fontAlgn="ctr"/>
                      <a:r>
                        <a:rPr lang="en-US" sz="1400" b="0" i="0" u="none" strike="noStrike" dirty="0">
                          <a:solidFill>
                            <a:schemeClr val="accent5"/>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89155205"/>
                  </a:ext>
                </a:extLst>
              </a:tr>
              <a:tr h="367056">
                <a:tc>
                  <a:txBody>
                    <a:bodyPr/>
                    <a:lstStyle/>
                    <a:p>
                      <a:pPr algn="l" fontAlgn="ctr"/>
                      <a:r>
                        <a:rPr lang="en-US" sz="1400" b="0" i="0" u="none" strike="noStrike">
                          <a:solidFill>
                            <a:schemeClr val="tx2"/>
                          </a:solidFill>
                          <a:effectLst/>
                          <a:latin typeface="Calibri" panose="020F0502020204030204" pitchFamily="34" charset="0"/>
                        </a:rPr>
                        <a:t>Exploring small towns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15</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2099918822"/>
                  </a:ext>
                </a:extLst>
              </a:tr>
              <a:tr h="367056">
                <a:tc>
                  <a:txBody>
                    <a:bodyPr/>
                    <a:lstStyle/>
                    <a:p>
                      <a:pPr algn="l" fontAlgn="ctr"/>
                      <a:r>
                        <a:rPr lang="en-US" sz="1400" b="0" i="0" u="none" strike="noStrike">
                          <a:solidFill>
                            <a:schemeClr val="tx2"/>
                          </a:solidFill>
                          <a:effectLst/>
                          <a:latin typeface="Calibri" panose="020F0502020204030204" pitchFamily="34" charset="0"/>
                        </a:rPr>
                        <a:t>Shopping at an outlet mall</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14</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7</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4155757797"/>
                  </a:ext>
                </a:extLst>
              </a:tr>
              <a:tr h="367056">
                <a:tc>
                  <a:txBody>
                    <a:bodyPr/>
                    <a:lstStyle/>
                    <a:p>
                      <a:pPr algn="l" fontAlgn="ctr"/>
                      <a:r>
                        <a:rPr lang="en-US" sz="1400" b="0" i="0" u="none" strike="noStrike">
                          <a:solidFill>
                            <a:schemeClr val="tx2"/>
                          </a:solidFill>
                          <a:effectLst/>
                          <a:latin typeface="Calibri" panose="020F0502020204030204" pitchFamily="34" charset="0"/>
                        </a:rPr>
                        <a:t>Visiting historical sites</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5</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8</a:t>
                      </a:r>
                    </a:p>
                  </a:txBody>
                  <a:tcPr marL="9525" marR="9525" marT="9525" marB="0" anchor="ctr"/>
                </a:tc>
                <a:tc>
                  <a:txBody>
                    <a:bodyPr/>
                    <a:lstStyle/>
                    <a:p>
                      <a:pPr algn="ctr" fontAlgn="ctr"/>
                      <a:r>
                        <a:rPr lang="en-US" sz="1400" b="0" i="0" u="none" strike="noStrike" dirty="0">
                          <a:solidFill>
                            <a:schemeClr val="accent5"/>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3003718447"/>
                  </a:ext>
                </a:extLst>
              </a:tr>
              <a:tr h="367056">
                <a:tc>
                  <a:txBody>
                    <a:bodyPr/>
                    <a:lstStyle/>
                    <a:p>
                      <a:pPr algn="l" fontAlgn="ctr"/>
                      <a:r>
                        <a:rPr lang="en-US" sz="1400" b="0" i="0" u="none" strike="noStrike">
                          <a:solidFill>
                            <a:schemeClr val="tx2"/>
                          </a:solidFill>
                          <a:effectLst/>
                          <a:latin typeface="Calibri" panose="020F0502020204030204" pitchFamily="34" charset="0"/>
                        </a:rPr>
                        <a:t>Visiting a theme or amusement park</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17</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9</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3234338064"/>
                  </a:ext>
                </a:extLst>
              </a:tr>
              <a:tr h="367056">
                <a:tc>
                  <a:txBody>
                    <a:bodyPr/>
                    <a:lstStyle/>
                    <a:p>
                      <a:pPr algn="l" fontAlgn="ctr"/>
                      <a:r>
                        <a:rPr lang="en-US" sz="1400" b="0" i="0" u="none" strike="noStrike">
                          <a:solidFill>
                            <a:schemeClr val="tx2"/>
                          </a:solidFill>
                          <a:effectLst/>
                          <a:latin typeface="Calibri" panose="020F0502020204030204" pitchFamily="34" charset="0"/>
                        </a:rPr>
                        <a:t>Driving on scenic byways or roads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13</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4069843311"/>
                  </a:ext>
                </a:extLst>
              </a:tr>
            </a:tbl>
          </a:graphicData>
        </a:graphic>
      </p:graphicFrame>
      <p:graphicFrame>
        <p:nvGraphicFramePr>
          <p:cNvPr id="6" name="Table 6">
            <a:extLst>
              <a:ext uri="{FF2B5EF4-FFF2-40B4-BE49-F238E27FC236}">
                <a16:creationId xmlns:a16="http://schemas.microsoft.com/office/drawing/2014/main" id="{5918BF0F-74E0-43B4-A603-07317AAFD97F}"/>
              </a:ext>
            </a:extLst>
          </p:cNvPr>
          <p:cNvGraphicFramePr>
            <a:graphicFrameLocks noGrp="1"/>
          </p:cNvGraphicFramePr>
          <p:nvPr>
            <p:extLst>
              <p:ext uri="{D42A27DB-BD31-4B8C-83A1-F6EECF244321}">
                <p14:modId xmlns:p14="http://schemas.microsoft.com/office/powerpoint/2010/main" val="1951520455"/>
              </p:ext>
            </p:extLst>
          </p:nvPr>
        </p:nvGraphicFramePr>
        <p:xfrm>
          <a:off x="9479622" y="3539133"/>
          <a:ext cx="2468879" cy="2828925"/>
        </p:xfrm>
        <a:graphic>
          <a:graphicData uri="http://schemas.openxmlformats.org/drawingml/2006/table">
            <a:tbl>
              <a:tblPr firstRow="1" bandRow="1">
                <a:tableStyleId>{5C22544A-7EE6-4342-B048-85BDC9FD1C3A}</a:tableStyleId>
              </a:tblPr>
              <a:tblGrid>
                <a:gridCol w="1350629">
                  <a:extLst>
                    <a:ext uri="{9D8B030D-6E8A-4147-A177-3AD203B41FA5}">
                      <a16:colId xmlns:a16="http://schemas.microsoft.com/office/drawing/2014/main" val="827205577"/>
                    </a:ext>
                  </a:extLst>
                </a:gridCol>
                <a:gridCol w="559125">
                  <a:extLst>
                    <a:ext uri="{9D8B030D-6E8A-4147-A177-3AD203B41FA5}">
                      <a16:colId xmlns:a16="http://schemas.microsoft.com/office/drawing/2014/main" val="2886143399"/>
                    </a:ext>
                  </a:extLst>
                </a:gridCol>
                <a:gridCol w="559125">
                  <a:extLst>
                    <a:ext uri="{9D8B030D-6E8A-4147-A177-3AD203B41FA5}">
                      <a16:colId xmlns:a16="http://schemas.microsoft.com/office/drawing/2014/main" val="3808092428"/>
                    </a:ext>
                  </a:extLst>
                </a:gridCol>
              </a:tblGrid>
              <a:tr h="388620">
                <a:tc>
                  <a:txBody>
                    <a:bodyPr/>
                    <a:lstStyle/>
                    <a:p>
                      <a:pPr algn="ctr"/>
                      <a:r>
                        <a:rPr lang="en-US" sz="1100" dirty="0">
                          <a:solidFill>
                            <a:schemeClr val="tx2"/>
                          </a:solidFill>
                        </a:rPr>
                        <a:t>Activities that moved out of the top 10 </a:t>
                      </a:r>
                    </a:p>
                  </a:txBody>
                  <a:tcPr anchor="ctr"/>
                </a:tc>
                <a:tc>
                  <a:txBody>
                    <a:bodyPr/>
                    <a:lstStyle/>
                    <a:p>
                      <a:pPr algn="ctr"/>
                      <a:r>
                        <a:rPr lang="en-US" sz="1100" dirty="0">
                          <a:solidFill>
                            <a:schemeClr val="tx2"/>
                          </a:solidFill>
                        </a:rPr>
                        <a:t>2019 Rank</a:t>
                      </a:r>
                    </a:p>
                  </a:txBody>
                  <a:tcPr anchor="ctr"/>
                </a:tc>
                <a:tc>
                  <a:txBody>
                    <a:bodyPr/>
                    <a:lstStyle/>
                    <a:p>
                      <a:pPr algn="ctr"/>
                      <a:r>
                        <a:rPr lang="en-US" sz="1100" dirty="0">
                          <a:solidFill>
                            <a:schemeClr val="tx2"/>
                          </a:solidFill>
                        </a:rPr>
                        <a:t>2022 Rank</a:t>
                      </a:r>
                    </a:p>
                  </a:txBody>
                  <a:tcPr anchor="ctr"/>
                </a:tc>
                <a:extLst>
                  <a:ext uri="{0D108BD9-81ED-4DB2-BD59-A6C34878D82A}">
                    <a16:rowId xmlns:a16="http://schemas.microsoft.com/office/drawing/2014/main" val="1951506937"/>
                  </a:ext>
                </a:extLst>
              </a:tr>
              <a:tr h="388620">
                <a:tc>
                  <a:txBody>
                    <a:bodyPr/>
                    <a:lstStyle/>
                    <a:p>
                      <a:pPr algn="l" fontAlgn="b"/>
                      <a:r>
                        <a:rPr lang="en-US" sz="1100" b="0" i="0" u="none" strike="noStrike" dirty="0">
                          <a:solidFill>
                            <a:schemeClr val="tx2"/>
                          </a:solidFill>
                          <a:effectLst/>
                          <a:latin typeface="Calibri" panose="020F0502020204030204" pitchFamily="34" charset="0"/>
                        </a:rPr>
                        <a:t>Visiting a winery or wine regions</a:t>
                      </a:r>
                    </a:p>
                  </a:txBody>
                  <a:tcPr marL="9525" marR="9525" marT="9525" marB="0" anchor="ctr"/>
                </a:tc>
                <a:tc>
                  <a:txBody>
                    <a:bodyPr/>
                    <a:lstStyle/>
                    <a:p>
                      <a:pPr algn="ctr"/>
                      <a:r>
                        <a:rPr lang="en-US" sz="1100" dirty="0">
                          <a:solidFill>
                            <a:schemeClr val="tx2"/>
                          </a:solidFill>
                        </a:rPr>
                        <a:t>1</a:t>
                      </a:r>
                    </a:p>
                  </a:txBody>
                  <a:tcPr anchor="ctr"/>
                </a:tc>
                <a:tc>
                  <a:txBody>
                    <a:bodyPr/>
                    <a:lstStyle/>
                    <a:p>
                      <a:pPr algn="ctr"/>
                      <a:r>
                        <a:rPr lang="en-US" sz="1100" dirty="0">
                          <a:solidFill>
                            <a:schemeClr val="tx2"/>
                          </a:solidFill>
                        </a:rPr>
                        <a:t>14</a:t>
                      </a:r>
                    </a:p>
                  </a:txBody>
                  <a:tcPr anchor="ctr"/>
                </a:tc>
                <a:extLst>
                  <a:ext uri="{0D108BD9-81ED-4DB2-BD59-A6C34878D82A}">
                    <a16:rowId xmlns:a16="http://schemas.microsoft.com/office/drawing/2014/main" val="663316845"/>
                  </a:ext>
                </a:extLst>
              </a:tr>
              <a:tr h="388620">
                <a:tc>
                  <a:txBody>
                    <a:bodyPr/>
                    <a:lstStyle/>
                    <a:p>
                      <a:pPr algn="l" fontAlgn="b"/>
                      <a:r>
                        <a:rPr lang="en-US" sz="1100" b="0" i="0" u="none" strike="noStrike">
                          <a:solidFill>
                            <a:schemeClr val="tx2"/>
                          </a:solidFill>
                          <a:effectLst/>
                          <a:latin typeface="Calibri" panose="020F0502020204030204" pitchFamily="34" charset="0"/>
                        </a:rPr>
                        <a:t>Dining at a unique local restaurant(s)</a:t>
                      </a:r>
                    </a:p>
                  </a:txBody>
                  <a:tcPr marL="9525" marR="9525" marT="9525" marB="0" anchor="ctr"/>
                </a:tc>
                <a:tc>
                  <a:txBody>
                    <a:bodyPr/>
                    <a:lstStyle/>
                    <a:p>
                      <a:pPr algn="ctr"/>
                      <a:r>
                        <a:rPr lang="en-US" sz="1100" dirty="0">
                          <a:solidFill>
                            <a:schemeClr val="tx2"/>
                          </a:solidFill>
                        </a:rPr>
                        <a:t>2</a:t>
                      </a:r>
                    </a:p>
                  </a:txBody>
                  <a:tcPr anchor="ctr"/>
                </a:tc>
                <a:tc>
                  <a:txBody>
                    <a:bodyPr/>
                    <a:lstStyle/>
                    <a:p>
                      <a:pPr algn="ctr"/>
                      <a:r>
                        <a:rPr lang="en-US" sz="1100" dirty="0">
                          <a:solidFill>
                            <a:schemeClr val="tx2"/>
                          </a:solidFill>
                        </a:rPr>
                        <a:t>12</a:t>
                      </a:r>
                    </a:p>
                  </a:txBody>
                  <a:tcPr anchor="ctr"/>
                </a:tc>
                <a:extLst>
                  <a:ext uri="{0D108BD9-81ED-4DB2-BD59-A6C34878D82A}">
                    <a16:rowId xmlns:a16="http://schemas.microsoft.com/office/drawing/2014/main" val="1017830945"/>
                  </a:ext>
                </a:extLst>
              </a:tr>
              <a:tr h="388620">
                <a:tc>
                  <a:txBody>
                    <a:bodyPr/>
                    <a:lstStyle/>
                    <a:p>
                      <a:pPr algn="l" fontAlgn="b"/>
                      <a:r>
                        <a:rPr lang="en-US" sz="1100" b="0" i="0" u="none" strike="noStrike">
                          <a:solidFill>
                            <a:schemeClr val="tx2"/>
                          </a:solidFill>
                          <a:effectLst/>
                          <a:latin typeface="Calibri" panose="020F0502020204030204" pitchFamily="34" charset="0"/>
                        </a:rPr>
                        <a:t>Going to a farmers’ market</a:t>
                      </a:r>
                    </a:p>
                  </a:txBody>
                  <a:tcPr marL="9525" marR="9525" marT="9525" marB="0" anchor="ctr"/>
                </a:tc>
                <a:tc>
                  <a:txBody>
                    <a:bodyPr/>
                    <a:lstStyle/>
                    <a:p>
                      <a:pPr algn="ctr"/>
                      <a:r>
                        <a:rPr lang="en-US" sz="1100" dirty="0">
                          <a:solidFill>
                            <a:schemeClr val="tx2"/>
                          </a:solidFill>
                        </a:rPr>
                        <a:t>7</a:t>
                      </a:r>
                    </a:p>
                  </a:txBody>
                  <a:tcPr anchor="ctr"/>
                </a:tc>
                <a:tc>
                  <a:txBody>
                    <a:bodyPr/>
                    <a:lstStyle/>
                    <a:p>
                      <a:pPr algn="ctr"/>
                      <a:r>
                        <a:rPr lang="en-US" sz="1100" dirty="0">
                          <a:solidFill>
                            <a:schemeClr val="tx2"/>
                          </a:solidFill>
                        </a:rPr>
                        <a:t>22</a:t>
                      </a:r>
                    </a:p>
                  </a:txBody>
                  <a:tcPr anchor="ctr"/>
                </a:tc>
                <a:extLst>
                  <a:ext uri="{0D108BD9-81ED-4DB2-BD59-A6C34878D82A}">
                    <a16:rowId xmlns:a16="http://schemas.microsoft.com/office/drawing/2014/main" val="1816853342"/>
                  </a:ext>
                </a:extLst>
              </a:tr>
              <a:tr h="388620">
                <a:tc>
                  <a:txBody>
                    <a:bodyPr/>
                    <a:lstStyle/>
                    <a:p>
                      <a:pPr algn="l" fontAlgn="b"/>
                      <a:r>
                        <a:rPr lang="en-US" sz="1100" b="0" i="0" u="none" strike="noStrike">
                          <a:solidFill>
                            <a:schemeClr val="tx2"/>
                          </a:solidFill>
                          <a:effectLst/>
                          <a:latin typeface="Calibri" panose="020F0502020204030204" pitchFamily="34" charset="0"/>
                        </a:rPr>
                        <a:t>Night life</a:t>
                      </a:r>
                    </a:p>
                  </a:txBody>
                  <a:tcPr marL="9525" marR="9525" marT="9525" marB="0" anchor="ctr"/>
                </a:tc>
                <a:tc>
                  <a:txBody>
                    <a:bodyPr/>
                    <a:lstStyle/>
                    <a:p>
                      <a:pPr algn="ctr"/>
                      <a:r>
                        <a:rPr lang="en-US" sz="1100" dirty="0">
                          <a:solidFill>
                            <a:schemeClr val="tx2"/>
                          </a:solidFill>
                        </a:rPr>
                        <a:t>9</a:t>
                      </a:r>
                    </a:p>
                  </a:txBody>
                  <a:tcPr anchor="ctr"/>
                </a:tc>
                <a:tc>
                  <a:txBody>
                    <a:bodyPr/>
                    <a:lstStyle/>
                    <a:p>
                      <a:pPr algn="ctr"/>
                      <a:r>
                        <a:rPr lang="en-US" sz="1100" dirty="0">
                          <a:solidFill>
                            <a:schemeClr val="tx2"/>
                          </a:solidFill>
                        </a:rPr>
                        <a:t>16</a:t>
                      </a:r>
                    </a:p>
                  </a:txBody>
                  <a:tcPr anchor="ctr"/>
                </a:tc>
                <a:extLst>
                  <a:ext uri="{0D108BD9-81ED-4DB2-BD59-A6C34878D82A}">
                    <a16:rowId xmlns:a16="http://schemas.microsoft.com/office/drawing/2014/main" val="908186340"/>
                  </a:ext>
                </a:extLst>
              </a:tr>
              <a:tr h="388620">
                <a:tc>
                  <a:txBody>
                    <a:bodyPr/>
                    <a:lstStyle/>
                    <a:p>
                      <a:pPr algn="l" fontAlgn="b"/>
                      <a:r>
                        <a:rPr lang="en-US" sz="1100" b="0" i="0" u="none" strike="noStrike" dirty="0">
                          <a:solidFill>
                            <a:schemeClr val="tx2"/>
                          </a:solidFill>
                          <a:effectLst/>
                          <a:latin typeface="Calibri" panose="020F0502020204030204" pitchFamily="34" charset="0"/>
                        </a:rPr>
                        <a:t>Visiting famous movie/TV locations, studio tours, celebrity home tours</a:t>
                      </a:r>
                    </a:p>
                  </a:txBody>
                  <a:tcPr marL="9525" marR="9525" marT="9525" marB="0" anchor="ctr"/>
                </a:tc>
                <a:tc>
                  <a:txBody>
                    <a:bodyPr/>
                    <a:lstStyle/>
                    <a:p>
                      <a:pPr algn="ctr"/>
                      <a:r>
                        <a:rPr lang="en-US" sz="1100" dirty="0">
                          <a:solidFill>
                            <a:schemeClr val="tx2"/>
                          </a:solidFill>
                        </a:rPr>
                        <a:t>10</a:t>
                      </a:r>
                    </a:p>
                  </a:txBody>
                  <a:tcPr anchor="ctr"/>
                </a:tc>
                <a:tc>
                  <a:txBody>
                    <a:bodyPr/>
                    <a:lstStyle/>
                    <a:p>
                      <a:pPr algn="ctr"/>
                      <a:r>
                        <a:rPr lang="en-US" sz="1100" dirty="0">
                          <a:solidFill>
                            <a:schemeClr val="tx2"/>
                          </a:solidFill>
                        </a:rPr>
                        <a:t>11</a:t>
                      </a:r>
                    </a:p>
                  </a:txBody>
                  <a:tcPr anchor="ctr"/>
                </a:tc>
                <a:extLst>
                  <a:ext uri="{0D108BD9-81ED-4DB2-BD59-A6C34878D82A}">
                    <a16:rowId xmlns:a16="http://schemas.microsoft.com/office/drawing/2014/main" val="1938074910"/>
                  </a:ext>
                </a:extLst>
              </a:tr>
            </a:tbl>
          </a:graphicData>
        </a:graphic>
      </p:graphicFrame>
      <p:sp>
        <p:nvSpPr>
          <p:cNvPr id="7" name="TextBox 6">
            <a:extLst>
              <a:ext uri="{FF2B5EF4-FFF2-40B4-BE49-F238E27FC236}">
                <a16:creationId xmlns:a16="http://schemas.microsoft.com/office/drawing/2014/main" id="{85F46239-E7A5-3745-9AA9-2280B944DD8B}"/>
              </a:ext>
            </a:extLst>
          </p:cNvPr>
          <p:cNvSpPr txBox="1"/>
          <p:nvPr/>
        </p:nvSpPr>
        <p:spPr>
          <a:xfrm>
            <a:off x="9259079" y="1834663"/>
            <a:ext cx="2932922"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UK travelers gave higher ranking for going to the beach, visiting state/national parks, and viewing natural scenery, but exploring city/urban areas and small towns, and visiting theme/amusement parks also rose in rank.</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425988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7BE554-9FC1-BC4B-9052-81788EA67E31}"/>
              </a:ext>
            </a:extLst>
          </p:cNvPr>
          <p:cNvSpPr>
            <a:spLocks noGrp="1"/>
          </p:cNvSpPr>
          <p:nvPr>
            <p:ph type="body" sz="quarter" idx="10"/>
          </p:nvPr>
        </p:nvSpPr>
        <p:spPr/>
        <p:txBody>
          <a:bodyPr/>
          <a:lstStyle/>
          <a:p>
            <a:pPr>
              <a:lnSpc>
                <a:spcPct val="100000"/>
              </a:lnSpc>
            </a:pPr>
            <a:r>
              <a:rPr lang="en-US" sz="3600" dirty="0"/>
              <a:t>Awareness of U.S. Vaccination Policy and Confidence in Ability to Show Vax Status</a:t>
            </a:r>
          </a:p>
        </p:txBody>
      </p:sp>
      <p:sp>
        <p:nvSpPr>
          <p:cNvPr id="3" name="TextBox 2">
            <a:extLst>
              <a:ext uri="{FF2B5EF4-FFF2-40B4-BE49-F238E27FC236}">
                <a16:creationId xmlns:a16="http://schemas.microsoft.com/office/drawing/2014/main" id="{8A7A1929-CEF7-D247-98FE-D6007D748537}"/>
              </a:ext>
            </a:extLst>
          </p:cNvPr>
          <p:cNvSpPr txBox="1"/>
          <p:nvPr/>
        </p:nvSpPr>
        <p:spPr>
          <a:xfrm>
            <a:off x="0" y="6472858"/>
            <a:ext cx="5484194" cy="400110"/>
          </a:xfrm>
          <a:prstGeom prst="rect">
            <a:avLst/>
          </a:prstGeom>
          <a:noFill/>
        </p:spPr>
        <p:txBody>
          <a:bodyPr wrap="none" rtlCol="0">
            <a:spAutoFit/>
          </a:bodyPr>
          <a:lstStyle/>
          <a:p>
            <a:pPr>
              <a:defRPr/>
            </a:pPr>
            <a:r>
              <a:rPr lang="en-US" sz="1000" dirty="0">
                <a:latin typeface="News Gothic MT" panose="020B0503020103020203" pitchFamily="34" charset="0"/>
              </a:rPr>
              <a:t>Q: Were you aware of this policy in order to travel to the United States? </a:t>
            </a:r>
            <a:br>
              <a:rPr lang="en-US" sz="1000" dirty="0">
                <a:latin typeface="News Gothic MT" panose="020B0503020103020203" pitchFamily="34" charset="0"/>
              </a:rPr>
            </a:br>
            <a:r>
              <a:rPr lang="en-US" sz="1000" dirty="0">
                <a:latin typeface="News Gothic MT" panose="020B0503020103020203" pitchFamily="34" charset="0"/>
              </a:rPr>
              <a:t>Q. How confident are you that you will be able to show proof of your vaccination status? </a:t>
            </a:r>
          </a:p>
        </p:txBody>
      </p:sp>
      <p:sp>
        <p:nvSpPr>
          <p:cNvPr id="4" name="TextBox 3">
            <a:extLst>
              <a:ext uri="{FF2B5EF4-FFF2-40B4-BE49-F238E27FC236}">
                <a16:creationId xmlns:a16="http://schemas.microsoft.com/office/drawing/2014/main" id="{ECA96DAE-3364-4D4D-BE94-40561F040D4D}"/>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E35BF290-835E-EF47-8058-F5F18696F638}"/>
              </a:ext>
            </a:extLst>
          </p:cNvPr>
          <p:cNvSpPr txBox="1"/>
          <p:nvPr/>
        </p:nvSpPr>
        <p:spPr>
          <a:xfrm>
            <a:off x="1037716" y="1827825"/>
            <a:ext cx="10386905" cy="1015663"/>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Three-quarters of UK travelers said they were aware of the U.S. policy for international visitors to show proof of vaccinations, and most said they feel very confident about meeting the requirement.</a:t>
            </a:r>
          </a:p>
          <a:p>
            <a:pPr marL="285750" lvl="0" indent="-285750">
              <a:buFont typeface="Wingdings" pitchFamily="2" charset="2"/>
              <a:buChar char="§"/>
              <a:defRPr/>
            </a:pPr>
            <a:endParaRPr lang="en-US" sz="1200" dirty="0">
              <a:latin typeface="News Gothic MT" panose="020B0503020103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94EDC725-BCD0-AC48-8143-64FAB43D74DC}"/>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E0B342B0-D9C4-804B-8C71-818E77E556E9}"/>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989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4DF3E7-1BBB-CA41-A59A-6B12360E1AA0}"/>
              </a:ext>
            </a:extLst>
          </p:cNvPr>
          <p:cNvSpPr>
            <a:spLocks noGrp="1"/>
          </p:cNvSpPr>
          <p:nvPr>
            <p:ph type="body" sz="quarter" idx="10"/>
          </p:nvPr>
        </p:nvSpPr>
        <p:spPr/>
        <p:txBody>
          <a:bodyPr/>
          <a:lstStyle/>
          <a:p>
            <a:pPr lvl="0">
              <a:lnSpc>
                <a:spcPct val="100000"/>
              </a:lnSpc>
            </a:pPr>
            <a:r>
              <a:rPr lang="en-US" sz="3600" dirty="0">
                <a:solidFill>
                  <a:srgbClr val="00558C"/>
                </a:solidFill>
              </a:rPr>
              <a:t>Awareness of Own Country’s Travel Regulations and Impact on Travel Planning</a:t>
            </a:r>
          </a:p>
        </p:txBody>
      </p:sp>
      <p:sp>
        <p:nvSpPr>
          <p:cNvPr id="3" name="TextBox 2">
            <a:extLst>
              <a:ext uri="{FF2B5EF4-FFF2-40B4-BE49-F238E27FC236}">
                <a16:creationId xmlns:a16="http://schemas.microsoft.com/office/drawing/2014/main" id="{E888B9A0-EBB1-9444-AB54-AB0CFEACF900}"/>
              </a:ext>
            </a:extLst>
          </p:cNvPr>
          <p:cNvSpPr txBox="1"/>
          <p:nvPr/>
        </p:nvSpPr>
        <p:spPr>
          <a:xfrm>
            <a:off x="0" y="6472858"/>
            <a:ext cx="7962436" cy="400110"/>
          </a:xfrm>
          <a:prstGeom prst="rect">
            <a:avLst/>
          </a:prstGeom>
          <a:noFill/>
        </p:spPr>
        <p:txBody>
          <a:bodyPr wrap="none" rtlCol="0">
            <a:spAutoFit/>
          </a:bodyPr>
          <a:lstStyle/>
          <a:p>
            <a:pPr>
              <a:defRPr/>
            </a:pPr>
            <a:r>
              <a:rPr lang="en-US" sz="1000" dirty="0">
                <a:latin typeface="News Gothic MT" panose="020B0503020103020203" pitchFamily="34" charset="0"/>
              </a:rPr>
              <a:t>Q: Are you familiar with the current regulations regarding international travel for your country, related to Covid-19?</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Given what you know of those regulations what impact does that have on your likelihood to plan an international trip in 2022?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CCC4E9EB-78E3-A84E-92FC-C0ED5433653F}"/>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562A506-EA56-AF49-96C8-CBF5E4A261C6}"/>
              </a:ext>
            </a:extLst>
          </p:cNvPr>
          <p:cNvSpPr txBox="1"/>
          <p:nvPr/>
        </p:nvSpPr>
        <p:spPr>
          <a:xfrm>
            <a:off x="1037716" y="1827825"/>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Almost three-quarters of UK travelers say there are aware of their own country’s travel regulations. Less than half (44%) say the current regulations do not impact their likelihood to plan a trip.</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BC87637C-F725-444D-8912-62F3DB59E4F6}"/>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B8EC81ED-3C75-CD44-A704-7D7A814549B7}"/>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762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5026C-6A95-A944-A8E8-0069D3A04E63}"/>
              </a:ext>
            </a:extLst>
          </p:cNvPr>
          <p:cNvSpPr>
            <a:spLocks noGrp="1"/>
          </p:cNvSpPr>
          <p:nvPr>
            <p:ph type="body" sz="quarter" idx="10"/>
          </p:nvPr>
        </p:nvSpPr>
        <p:spPr/>
        <p:txBody>
          <a:bodyPr/>
          <a:lstStyle/>
          <a:p>
            <a:r>
              <a:rPr lang="en-US" sz="3600" dirty="0"/>
              <a:t>Travel Credits and Available Vacation Time</a:t>
            </a:r>
          </a:p>
        </p:txBody>
      </p:sp>
      <p:sp>
        <p:nvSpPr>
          <p:cNvPr id="3" name="TextBox 2">
            <a:extLst>
              <a:ext uri="{FF2B5EF4-FFF2-40B4-BE49-F238E27FC236}">
                <a16:creationId xmlns:a16="http://schemas.microsoft.com/office/drawing/2014/main" id="{C54FAE86-C8E3-E64B-946B-7AD5513955AC}"/>
              </a:ext>
            </a:extLst>
          </p:cNvPr>
          <p:cNvSpPr txBox="1"/>
          <p:nvPr/>
        </p:nvSpPr>
        <p:spPr>
          <a:xfrm>
            <a:off x="0" y="6472858"/>
            <a:ext cx="7478329"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unused travel credits (either for air or hotel) from travel that was cancelled in 2020 due to the pandemic?</a:t>
            </a:r>
            <a:br>
              <a:rPr lang="en-US" sz="1000" dirty="0">
                <a:latin typeface="News Gothic MT" panose="020B0503020103020203" pitchFamily="34" charset="0"/>
              </a:rPr>
            </a:br>
            <a:r>
              <a:rPr lang="en-US" sz="1000" dirty="0">
                <a:latin typeface="News Gothic MT" panose="020B0503020103020203" pitchFamily="34" charset="0"/>
              </a:rPr>
              <a:t>Q. Which of these best describes your balance of vacation time available for travel?</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E6661CD4-848A-644E-872F-9FE550FB8594}"/>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5CDE852A-5B7B-FE40-9F7C-C877C5B26114}"/>
              </a:ext>
            </a:extLst>
          </p:cNvPr>
          <p:cNvSpPr txBox="1"/>
          <p:nvPr/>
        </p:nvSpPr>
        <p:spPr>
          <a:xfrm>
            <a:off x="1037716" y="1347332"/>
            <a:ext cx="10386905" cy="830997"/>
          </a:xfrm>
          <a:prstGeom prst="rect">
            <a:avLst/>
          </a:prstGeom>
          <a:noFill/>
        </p:spPr>
        <p:txBody>
          <a:bodyPr wrap="square" rtlCol="0">
            <a:spAutoFit/>
          </a:bodyPr>
          <a:lstStyle/>
          <a:p>
            <a:pPr marL="285750" lvl="0" indent="-285750">
              <a:buFont typeface="Wingdings" pitchFamily="2" charset="2"/>
              <a:buChar char="§"/>
              <a:defRPr/>
            </a:pPr>
            <a:r>
              <a:rPr lang="en-US" sz="1200" dirty="0">
                <a:latin typeface="News Gothic MT" panose="020B0503020103020203" pitchFamily="34" charset="0"/>
              </a:rPr>
              <a:t>20% of UK travelers say they have unused travel credits to use for upcoming travel. </a:t>
            </a:r>
          </a:p>
          <a:p>
            <a:pPr marL="285750" lvl="0" indent="-285750">
              <a:buFont typeface="Wingdings" pitchFamily="2" charset="2"/>
              <a:buChar char="§"/>
              <a:defRPr/>
            </a:pPr>
            <a:r>
              <a:rPr lang="en-US" sz="1200" dirty="0">
                <a:latin typeface="News Gothic MT" panose="020B0503020103020203" pitchFamily="34" charset="0"/>
              </a:rPr>
              <a:t>Most from the UK report they have the same amount of vacation days as compared to pre-pandemic.</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A33DDE92-1279-9540-BD7E-251C0D7AFAD3}"/>
              </a:ext>
            </a:extLst>
          </p:cNvPr>
          <p:cNvGraphicFramePr/>
          <p:nvPr/>
        </p:nvGraphicFramePr>
        <p:xfrm>
          <a:off x="364435" y="2539720"/>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9133767-4801-5F48-BF20-34722D96E028}"/>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211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756B2-05A0-034C-89C2-A614586570A2}"/>
              </a:ext>
            </a:extLst>
          </p:cNvPr>
          <p:cNvSpPr>
            <a:spLocks noGrp="1"/>
          </p:cNvSpPr>
          <p:nvPr>
            <p:ph type="body" sz="quarter" idx="10"/>
          </p:nvPr>
        </p:nvSpPr>
        <p:spPr/>
        <p:txBody>
          <a:bodyPr/>
          <a:lstStyle/>
          <a:p>
            <a:r>
              <a:rPr lang="en-US" dirty="0"/>
              <a:t>Importance of Safety Protocols and Infection/Vaccination Rates</a:t>
            </a:r>
          </a:p>
        </p:txBody>
      </p:sp>
      <p:sp>
        <p:nvSpPr>
          <p:cNvPr id="4" name="TextBox 3">
            <a:extLst>
              <a:ext uri="{FF2B5EF4-FFF2-40B4-BE49-F238E27FC236}">
                <a16:creationId xmlns:a16="http://schemas.microsoft.com/office/drawing/2014/main" id="{6D79146A-DE61-814F-9575-EE10BFD3E170}"/>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1D395479-81A8-6141-A23E-CCA57ED9F4E6}"/>
              </a:ext>
            </a:extLst>
          </p:cNvPr>
          <p:cNvSpPr txBox="1"/>
          <p:nvPr/>
        </p:nvSpPr>
        <p:spPr>
          <a:xfrm>
            <a:off x="1037716" y="1827825"/>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Nearly seven out of ten UK travelers say they would want to know there are some safety protocols in place when selecting a destination. High infection rates or “surges” in new cases in a destination would cause almost two-thirds of UK travelers to avoid that destination.</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E99FD0D0-8D62-7147-A3E6-4B470B6E5045}"/>
              </a:ext>
            </a:extLst>
          </p:cNvPr>
          <p:cNvGraphicFramePr/>
          <p:nvPr/>
        </p:nvGraphicFramePr>
        <p:xfrm>
          <a:off x="330161" y="2530929"/>
          <a:ext cx="5765840" cy="36086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A8F02F0-A21C-7740-B69C-51152DBBE37F}"/>
              </a:ext>
            </a:extLst>
          </p:cNvPr>
          <p:cNvGraphicFramePr/>
          <p:nvPr/>
        </p:nvGraphicFramePr>
        <p:xfrm>
          <a:off x="6208447" y="2530929"/>
          <a:ext cx="5765840" cy="36086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E39F211-8097-FA4E-8775-1A4CAE6034AF}"/>
              </a:ext>
            </a:extLst>
          </p:cNvPr>
          <p:cNvSpPr txBox="1"/>
          <p:nvPr/>
        </p:nvSpPr>
        <p:spPr>
          <a:xfrm>
            <a:off x="0" y="6472858"/>
            <a:ext cx="8299067" cy="400110"/>
          </a:xfrm>
          <a:prstGeom prst="rect">
            <a:avLst/>
          </a:prstGeom>
          <a:noFill/>
        </p:spPr>
        <p:txBody>
          <a:bodyPr wrap="none" rtlCol="0">
            <a:spAutoFit/>
          </a:bodyPr>
          <a:lstStyle/>
          <a:p>
            <a:pPr>
              <a:defRPr/>
            </a:pPr>
            <a:r>
              <a:rPr lang="en-US" sz="1000" dirty="0">
                <a:latin typeface="News Gothic MT" panose="020B0503020103020203" pitchFamily="34" charset="0"/>
              </a:rPr>
              <a:t>Q: Does the presence or absence of safety protocols matter to you when selecting a destination to visit?</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Does the amount of COVID-19 infection or the rate of vaccination in a destination matter to you when selecting a destination to visit?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101832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F9B7-66A7-C043-A7C8-DDE54F733827}"/>
              </a:ext>
            </a:extLst>
          </p:cNvPr>
          <p:cNvSpPr>
            <a:spLocks noGrp="1"/>
          </p:cNvSpPr>
          <p:nvPr>
            <p:ph type="title"/>
          </p:nvPr>
        </p:nvSpPr>
        <p:spPr/>
        <p:txBody>
          <a:bodyPr/>
          <a:lstStyle/>
          <a:p>
            <a:r>
              <a:rPr lang="en-US" dirty="0"/>
              <a:t>Australia</a:t>
            </a:r>
          </a:p>
        </p:txBody>
      </p:sp>
    </p:spTree>
    <p:extLst>
      <p:ext uri="{BB962C8B-B14F-4D97-AF65-F5344CB8AC3E}">
        <p14:creationId xmlns:p14="http://schemas.microsoft.com/office/powerpoint/2010/main" val="65296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4F5C-4D56-2C42-A6FE-3C1526018B43}"/>
              </a:ext>
            </a:extLst>
          </p:cNvPr>
          <p:cNvSpPr>
            <a:spLocks noGrp="1"/>
          </p:cNvSpPr>
          <p:nvPr>
            <p:ph type="body" sz="quarter" idx="10"/>
          </p:nvPr>
        </p:nvSpPr>
        <p:spPr/>
        <p:txBody>
          <a:bodyPr/>
          <a:lstStyle/>
          <a:p>
            <a:r>
              <a:rPr lang="en-US" dirty="0"/>
              <a:t>Perceptions of U.S. States on Safety Protocols</a:t>
            </a:r>
          </a:p>
        </p:txBody>
      </p:sp>
      <p:sp>
        <p:nvSpPr>
          <p:cNvPr id="3" name="TextBox 2">
            <a:extLst>
              <a:ext uri="{FF2B5EF4-FFF2-40B4-BE49-F238E27FC236}">
                <a16:creationId xmlns:a16="http://schemas.microsoft.com/office/drawing/2014/main" id="{00BEC39E-6DD5-BA47-8CE6-F78E13593D2E}"/>
              </a:ext>
            </a:extLst>
          </p:cNvPr>
          <p:cNvSpPr txBox="1"/>
          <p:nvPr/>
        </p:nvSpPr>
        <p:spPr>
          <a:xfrm>
            <a:off x="0" y="6472858"/>
            <a:ext cx="6492483"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an idea of which parts of the United States would be more likely to have safety protocols </a:t>
            </a:r>
            <a:br>
              <a:rPr lang="en-US" sz="1000" dirty="0">
                <a:latin typeface="News Gothic MT" panose="020B0503020103020203" pitchFamily="34" charset="0"/>
              </a:rPr>
            </a:br>
            <a:r>
              <a:rPr lang="en-US" sz="1000" dirty="0">
                <a:latin typeface="News Gothic MT" panose="020B0503020103020203" pitchFamily="34" charset="0"/>
              </a:rPr>
              <a:t>and which would be least likely to have safety protocols?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9D32059F-6DB8-5849-A9E1-C99728ACDFF1}"/>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2D17DAB-1E70-5341-9560-4E7667489D48}"/>
              </a:ext>
            </a:extLst>
          </p:cNvPr>
          <p:cNvSpPr txBox="1"/>
          <p:nvPr/>
        </p:nvSpPr>
        <p:spPr>
          <a:xfrm>
            <a:off x="1037716" y="1827825"/>
            <a:ext cx="10386905" cy="646331"/>
          </a:xfrm>
          <a:prstGeom prst="rect">
            <a:avLst/>
          </a:prstGeom>
          <a:noFill/>
        </p:spPr>
        <p:txBody>
          <a:bodyPr wrap="square" rtlCol="0">
            <a:spAutoFit/>
          </a:bodyPr>
          <a:lstStyle/>
          <a:p>
            <a:pPr marL="285750" lvl="0" indent="-285750">
              <a:buFont typeface="Wingdings" pitchFamily="2" charset="2"/>
              <a:buChar char="§"/>
              <a:defRPr/>
            </a:pPr>
            <a:r>
              <a:rPr lang="en-US" sz="1200" dirty="0">
                <a:latin typeface="News Gothic MT" panose="020B0503020103020203" pitchFamily="34" charset="0"/>
              </a:rPr>
              <a:t>Only </a:t>
            </a:r>
            <a:r>
              <a:rPr lang="en-US" sz="1200" b="1" dirty="0">
                <a:latin typeface="News Gothic MT" panose="020B0503020103020203" pitchFamily="34" charset="0"/>
              </a:rPr>
              <a:t>27% </a:t>
            </a:r>
            <a:r>
              <a:rPr lang="en-US" sz="1200" dirty="0">
                <a:latin typeface="News Gothic MT" panose="020B0503020103020203" pitchFamily="34" charset="0"/>
              </a:rPr>
              <a:t>of UK travelers say they think they would know where there are likely to be more or less safety protocols in the U.S., but across our competitive set, the UK travelers have the most confidence in New York to have safety protocols, followed by California. </a:t>
            </a:r>
            <a:endParaRPr lang="en-US" sz="1200" dirty="0">
              <a:solidFill>
                <a:srgbClr val="FF0000"/>
              </a:solidFill>
              <a:latin typeface="News Gothic MT" panose="020B0503020103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C12376FE-39E2-994E-AC77-5445589D8500}"/>
              </a:ext>
            </a:extLst>
          </p:cNvPr>
          <p:cNvGraphicFramePr/>
          <p:nvPr/>
        </p:nvGraphicFramePr>
        <p:xfrm>
          <a:off x="1616529" y="2645229"/>
          <a:ext cx="9095014" cy="3493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646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19F2DF-D296-CE4C-A04A-564503B0F620}"/>
              </a:ext>
            </a:extLst>
          </p:cNvPr>
          <p:cNvSpPr>
            <a:spLocks noGrp="1"/>
          </p:cNvSpPr>
          <p:nvPr>
            <p:ph type="body" sz="quarter" idx="10"/>
          </p:nvPr>
        </p:nvSpPr>
        <p:spPr>
          <a:xfrm>
            <a:off x="679316" y="274997"/>
            <a:ext cx="3580083" cy="1799548"/>
          </a:xfrm>
        </p:spPr>
        <p:txBody>
          <a:bodyPr/>
          <a:lstStyle/>
          <a:p>
            <a:r>
              <a:rPr lang="en-US" dirty="0"/>
              <a:t>Barriers </a:t>
            </a:r>
            <a:br>
              <a:rPr lang="en-US" dirty="0"/>
            </a:br>
            <a:r>
              <a:rPr lang="en-US" dirty="0"/>
              <a:t>to Visitation</a:t>
            </a:r>
          </a:p>
        </p:txBody>
      </p:sp>
      <p:graphicFrame>
        <p:nvGraphicFramePr>
          <p:cNvPr id="3" name="Chart 2">
            <a:extLst>
              <a:ext uri="{FF2B5EF4-FFF2-40B4-BE49-F238E27FC236}">
                <a16:creationId xmlns:a16="http://schemas.microsoft.com/office/drawing/2014/main" id="{80231C85-2A22-8745-BE30-193AC4013F15}"/>
              </a:ext>
            </a:extLst>
          </p:cNvPr>
          <p:cNvGraphicFramePr/>
          <p:nvPr>
            <p:extLst>
              <p:ext uri="{D42A27DB-BD31-4B8C-83A1-F6EECF244321}">
                <p14:modId xmlns:p14="http://schemas.microsoft.com/office/powerpoint/2010/main" val="2599752116"/>
              </p:ext>
            </p:extLst>
          </p:nvPr>
        </p:nvGraphicFramePr>
        <p:xfrm>
          <a:off x="3104150" y="973455"/>
          <a:ext cx="8631989"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7953A229-BDB6-6447-88EF-F4335EB7A811}"/>
              </a:ext>
            </a:extLst>
          </p:cNvPr>
          <p:cNvGraphicFramePr>
            <a:graphicFrameLocks noGrp="1"/>
          </p:cNvGraphicFramePr>
          <p:nvPr>
            <p:extLst>
              <p:ext uri="{D42A27DB-BD31-4B8C-83A1-F6EECF244321}">
                <p14:modId xmlns:p14="http://schemas.microsoft.com/office/powerpoint/2010/main" val="887180471"/>
              </p:ext>
            </p:extLst>
          </p:nvPr>
        </p:nvGraphicFramePr>
        <p:xfrm>
          <a:off x="11124531" y="2074545"/>
          <a:ext cx="838200" cy="4145780"/>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232832778"/>
                    </a:ext>
                  </a:extLst>
                </a:gridCol>
              </a:tblGrid>
              <a:tr h="207289">
                <a:tc>
                  <a:txBody>
                    <a:bodyPr/>
                    <a:lstStyle/>
                    <a:p>
                      <a:pPr algn="ctr" fontAlgn="b"/>
                      <a:r>
                        <a:rPr lang="en-US" sz="1000" u="none" strike="noStrike" dirty="0">
                          <a:effectLst/>
                          <a:latin typeface="News Gothic MT" panose="020B0503020103020203" pitchFamily="34" charset="0"/>
                        </a:rPr>
                        <a:t>108</a:t>
                      </a:r>
                      <a:endParaRPr lang="en-US" sz="1000" b="0" i="0" u="none" strike="noStrike" dirty="0">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8443740"/>
                  </a:ext>
                </a:extLst>
              </a:tr>
              <a:tr h="207289">
                <a:tc>
                  <a:txBody>
                    <a:bodyPr/>
                    <a:lstStyle/>
                    <a:p>
                      <a:pPr algn="ctr" fontAlgn="b"/>
                      <a:r>
                        <a:rPr lang="en-US" sz="1000" u="none" strike="noStrike" dirty="0">
                          <a:effectLst/>
                          <a:latin typeface="News Gothic MT" panose="020B0503020103020203" pitchFamily="34" charset="0"/>
                        </a:rPr>
                        <a:t>104</a:t>
                      </a:r>
                      <a:endParaRPr lang="en-US" sz="1000" b="0" i="0" u="none" strike="noStrike" dirty="0">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2126953"/>
                  </a:ext>
                </a:extLst>
              </a:tr>
              <a:tr h="207289">
                <a:tc>
                  <a:txBody>
                    <a:bodyPr/>
                    <a:lstStyle/>
                    <a:p>
                      <a:pPr algn="ctr" fontAlgn="b"/>
                      <a:r>
                        <a:rPr lang="en-US" sz="1000" u="none" strike="noStrike">
                          <a:effectLst/>
                          <a:latin typeface="News Gothic MT" panose="020B0503020103020203" pitchFamily="34" charset="0"/>
                        </a:rPr>
                        <a:t>102</a:t>
                      </a:r>
                      <a:endParaRPr lang="en-US" sz="1000" b="0" i="0" u="none" strike="noStrike">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58011629"/>
                  </a:ext>
                </a:extLst>
              </a:tr>
              <a:tr h="207289">
                <a:tc>
                  <a:txBody>
                    <a:bodyPr/>
                    <a:lstStyle/>
                    <a:p>
                      <a:pPr algn="ctr" fontAlgn="b"/>
                      <a:r>
                        <a:rPr lang="en-US" sz="1000" u="none" strike="noStrike">
                          <a:effectLst/>
                          <a:latin typeface="News Gothic MT" panose="020B0503020103020203" pitchFamily="34" charset="0"/>
                        </a:rPr>
                        <a:t>107</a:t>
                      </a:r>
                      <a:endParaRPr lang="en-US" sz="1000" b="0" i="0" u="none" strike="noStrike">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35284164"/>
                  </a:ext>
                </a:extLst>
              </a:tr>
              <a:tr h="207289">
                <a:tc>
                  <a:txBody>
                    <a:bodyPr/>
                    <a:lstStyle/>
                    <a:p>
                      <a:pPr algn="ctr" fontAlgn="b"/>
                      <a:r>
                        <a:rPr lang="en-US" sz="1000" u="none" strike="noStrike" dirty="0">
                          <a:effectLst/>
                          <a:latin typeface="News Gothic MT" panose="020B0503020103020203" pitchFamily="34" charset="0"/>
                        </a:rPr>
                        <a:t>106</a:t>
                      </a:r>
                      <a:endParaRPr lang="en-US" sz="1000" b="0" i="0" u="none" strike="noStrike" dirty="0">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790046"/>
                  </a:ext>
                </a:extLst>
              </a:tr>
              <a:tr h="207289">
                <a:tc>
                  <a:txBody>
                    <a:bodyPr/>
                    <a:lstStyle/>
                    <a:p>
                      <a:pPr algn="ctr" fontAlgn="b"/>
                      <a:r>
                        <a:rPr lang="en-US" sz="1000" u="none" strike="noStrike">
                          <a:effectLst/>
                          <a:latin typeface="News Gothic MT" panose="020B0503020103020203" pitchFamily="34" charset="0"/>
                        </a:rPr>
                        <a:t>104</a:t>
                      </a:r>
                      <a:endParaRPr lang="en-US" sz="1000" b="0" i="0" u="none" strike="noStrike">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8115216"/>
                  </a:ext>
                </a:extLst>
              </a:tr>
              <a:tr h="207289">
                <a:tc>
                  <a:txBody>
                    <a:bodyPr/>
                    <a:lstStyle/>
                    <a:p>
                      <a:pPr algn="ctr" fontAlgn="b"/>
                      <a:r>
                        <a:rPr lang="en-US" sz="1000" u="none" strike="noStrike" dirty="0">
                          <a:effectLst/>
                          <a:latin typeface="News Gothic MT" panose="020B0503020103020203" pitchFamily="34" charset="0"/>
                        </a:rPr>
                        <a:t>102</a:t>
                      </a:r>
                      <a:endParaRPr lang="en-US" sz="1000" b="0" i="0" u="none" strike="noStrike" dirty="0">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19884646"/>
                  </a:ext>
                </a:extLst>
              </a:tr>
              <a:tr h="207289">
                <a:tc>
                  <a:txBody>
                    <a:bodyPr/>
                    <a:lstStyle/>
                    <a:p>
                      <a:pPr algn="ctr" fontAlgn="b"/>
                      <a:r>
                        <a:rPr lang="en-US" sz="1000" u="none" strike="noStrike" dirty="0">
                          <a:effectLst/>
                          <a:latin typeface="News Gothic MT" panose="020B0503020103020203" pitchFamily="34" charset="0"/>
                        </a:rPr>
                        <a:t>100</a:t>
                      </a:r>
                      <a:endParaRPr lang="en-US" sz="1000" b="0" i="0" u="none" strike="noStrike" dirty="0">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3211164"/>
                  </a:ext>
                </a:extLst>
              </a:tr>
              <a:tr h="207289">
                <a:tc>
                  <a:txBody>
                    <a:bodyPr/>
                    <a:lstStyle/>
                    <a:p>
                      <a:pPr algn="ctr" fontAlgn="b"/>
                      <a:r>
                        <a:rPr lang="en-US" sz="1000" u="none" strike="noStrike" dirty="0">
                          <a:effectLst/>
                          <a:latin typeface="News Gothic MT" panose="020B0503020103020203" pitchFamily="34" charset="0"/>
                        </a:rPr>
                        <a:t>109</a:t>
                      </a:r>
                      <a:endParaRPr lang="en-US" sz="1000" b="0" i="0" u="none" strike="noStrike" dirty="0">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0467174"/>
                  </a:ext>
                </a:extLst>
              </a:tr>
              <a:tr h="207289">
                <a:tc>
                  <a:txBody>
                    <a:bodyPr/>
                    <a:lstStyle/>
                    <a:p>
                      <a:pPr algn="ctr" fontAlgn="b"/>
                      <a:r>
                        <a:rPr lang="en-US" sz="1000" u="none" strike="noStrike" dirty="0">
                          <a:effectLst/>
                          <a:latin typeface="News Gothic MT" panose="020B0503020103020203" pitchFamily="34" charset="0"/>
                        </a:rPr>
                        <a:t>95</a:t>
                      </a:r>
                      <a:endParaRPr lang="en-US" sz="1000" b="0" i="0" u="none" strike="noStrike" dirty="0">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28497609"/>
                  </a:ext>
                </a:extLst>
              </a:tr>
              <a:tr h="207289">
                <a:tc>
                  <a:txBody>
                    <a:bodyPr/>
                    <a:lstStyle/>
                    <a:p>
                      <a:pPr algn="ctr" fontAlgn="b"/>
                      <a:r>
                        <a:rPr lang="en-US" sz="1000" u="none" strike="noStrike">
                          <a:effectLst/>
                          <a:latin typeface="News Gothic MT" panose="020B0503020103020203" pitchFamily="34" charset="0"/>
                        </a:rPr>
                        <a:t>98</a:t>
                      </a:r>
                      <a:endParaRPr lang="en-US" sz="1000" b="0" i="0" u="none" strike="noStrike">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30456952"/>
                  </a:ext>
                </a:extLst>
              </a:tr>
              <a:tr h="207289">
                <a:tc>
                  <a:txBody>
                    <a:bodyPr/>
                    <a:lstStyle/>
                    <a:p>
                      <a:pPr algn="ctr" fontAlgn="b"/>
                      <a:r>
                        <a:rPr lang="en-US" sz="1000" u="none" strike="noStrike">
                          <a:effectLst/>
                          <a:latin typeface="News Gothic MT" panose="020B0503020103020203" pitchFamily="34" charset="0"/>
                        </a:rPr>
                        <a:t>103</a:t>
                      </a:r>
                      <a:endParaRPr lang="en-US" sz="1000" b="0" i="0" u="none" strike="noStrike">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7940359"/>
                  </a:ext>
                </a:extLst>
              </a:tr>
              <a:tr h="207289">
                <a:tc>
                  <a:txBody>
                    <a:bodyPr/>
                    <a:lstStyle/>
                    <a:p>
                      <a:pPr algn="ctr" fontAlgn="b"/>
                      <a:r>
                        <a:rPr lang="en-US" sz="1000" u="none" strike="noStrike">
                          <a:effectLst/>
                          <a:latin typeface="News Gothic MT" panose="020B0503020103020203" pitchFamily="34" charset="0"/>
                        </a:rPr>
                        <a:t>100</a:t>
                      </a:r>
                      <a:endParaRPr lang="en-US" sz="1000" b="0" i="0" u="none" strike="noStrike">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3652327"/>
                  </a:ext>
                </a:extLst>
              </a:tr>
              <a:tr h="207289">
                <a:tc>
                  <a:txBody>
                    <a:bodyPr/>
                    <a:lstStyle/>
                    <a:p>
                      <a:pPr algn="ctr" fontAlgn="b"/>
                      <a:r>
                        <a:rPr lang="en-US" sz="1000" u="none" strike="noStrike" dirty="0">
                          <a:effectLst/>
                          <a:latin typeface="News Gothic MT" panose="020B0503020103020203" pitchFamily="34" charset="0"/>
                        </a:rPr>
                        <a:t>98</a:t>
                      </a:r>
                      <a:endParaRPr lang="en-US" sz="1000" b="0" i="0" u="none" strike="noStrike" dirty="0">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4079395"/>
                  </a:ext>
                </a:extLst>
              </a:tr>
              <a:tr h="207289">
                <a:tc>
                  <a:txBody>
                    <a:bodyPr/>
                    <a:lstStyle/>
                    <a:p>
                      <a:pPr algn="ctr" fontAlgn="b"/>
                      <a:r>
                        <a:rPr lang="en-US" sz="1000" u="none" strike="noStrike" dirty="0">
                          <a:effectLst/>
                          <a:latin typeface="News Gothic MT" panose="020B0503020103020203" pitchFamily="34" charset="0"/>
                        </a:rPr>
                        <a:t>100</a:t>
                      </a:r>
                      <a:endParaRPr lang="en-US" sz="1000" b="0" i="0" u="none" strike="noStrike" dirty="0">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4411322"/>
                  </a:ext>
                </a:extLst>
              </a:tr>
              <a:tr h="207289">
                <a:tc>
                  <a:txBody>
                    <a:bodyPr/>
                    <a:lstStyle/>
                    <a:p>
                      <a:pPr algn="ctr" fontAlgn="b"/>
                      <a:r>
                        <a:rPr lang="en-US" sz="1000" u="none" strike="noStrike" dirty="0">
                          <a:effectLst/>
                          <a:latin typeface="News Gothic MT" panose="020B0503020103020203" pitchFamily="34" charset="0"/>
                        </a:rPr>
                        <a:t>100</a:t>
                      </a:r>
                      <a:endParaRPr lang="en-US" sz="1000" b="0" i="0" u="none" strike="noStrike" dirty="0">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3095380"/>
                  </a:ext>
                </a:extLst>
              </a:tr>
              <a:tr h="207289">
                <a:tc>
                  <a:txBody>
                    <a:bodyPr/>
                    <a:lstStyle/>
                    <a:p>
                      <a:pPr algn="ctr" fontAlgn="b"/>
                      <a:r>
                        <a:rPr lang="en-US" sz="1000" u="none" strike="noStrike" dirty="0">
                          <a:effectLst/>
                          <a:latin typeface="News Gothic MT" panose="020B0503020103020203" pitchFamily="34" charset="0"/>
                        </a:rPr>
                        <a:t>101</a:t>
                      </a:r>
                      <a:endParaRPr lang="en-US" sz="1000" b="0" i="0" u="none" strike="noStrike" dirty="0">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2095676"/>
                  </a:ext>
                </a:extLst>
              </a:tr>
              <a:tr h="207289">
                <a:tc>
                  <a:txBody>
                    <a:bodyPr/>
                    <a:lstStyle/>
                    <a:p>
                      <a:pPr algn="ctr" fontAlgn="b"/>
                      <a:r>
                        <a:rPr lang="en-US" sz="1000" u="none" strike="noStrike" dirty="0">
                          <a:effectLst/>
                          <a:latin typeface="News Gothic MT" panose="020B0503020103020203" pitchFamily="34" charset="0"/>
                        </a:rPr>
                        <a:t>101</a:t>
                      </a:r>
                      <a:endParaRPr lang="en-US" sz="1000" b="0" i="0" u="none" strike="noStrike" dirty="0">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5248775"/>
                  </a:ext>
                </a:extLst>
              </a:tr>
              <a:tr h="207289">
                <a:tc>
                  <a:txBody>
                    <a:bodyPr/>
                    <a:lstStyle/>
                    <a:p>
                      <a:pPr algn="ctr" fontAlgn="b"/>
                      <a:r>
                        <a:rPr lang="en-US" sz="1000" u="none" strike="noStrike" dirty="0">
                          <a:effectLst/>
                          <a:latin typeface="News Gothic MT" panose="020B0503020103020203" pitchFamily="34" charset="0"/>
                        </a:rPr>
                        <a:t>105</a:t>
                      </a:r>
                      <a:endParaRPr lang="en-US" sz="1000" b="0" i="0" u="none" strike="noStrike" dirty="0">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05998794"/>
                  </a:ext>
                </a:extLst>
              </a:tr>
              <a:tr h="207289">
                <a:tc>
                  <a:txBody>
                    <a:bodyPr/>
                    <a:lstStyle/>
                    <a:p>
                      <a:pPr algn="ctr" fontAlgn="b"/>
                      <a:r>
                        <a:rPr lang="en-US" sz="1000" u="none" strike="noStrike" dirty="0">
                          <a:effectLst/>
                          <a:latin typeface="News Gothic MT" panose="020B0503020103020203" pitchFamily="34" charset="0"/>
                        </a:rPr>
                        <a:t>102</a:t>
                      </a:r>
                      <a:endParaRPr lang="en-US" sz="1000" b="0" i="0" u="none" strike="noStrike" dirty="0">
                        <a:solidFill>
                          <a:srgbClr val="000000"/>
                        </a:solidFill>
                        <a:effectLst/>
                        <a:latin typeface="News Gothic MT" panose="020B0503020103020203"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0168478"/>
                  </a:ext>
                </a:extLst>
              </a:tr>
            </a:tbl>
          </a:graphicData>
        </a:graphic>
      </p:graphicFrame>
      <p:sp>
        <p:nvSpPr>
          <p:cNvPr id="5" name="TextBox 4">
            <a:extLst>
              <a:ext uri="{FF2B5EF4-FFF2-40B4-BE49-F238E27FC236}">
                <a16:creationId xmlns:a16="http://schemas.microsoft.com/office/drawing/2014/main" id="{D6E2542D-05D6-F741-9EAD-22FD4740522A}"/>
              </a:ext>
            </a:extLst>
          </p:cNvPr>
          <p:cNvSpPr txBox="1"/>
          <p:nvPr/>
        </p:nvSpPr>
        <p:spPr>
          <a:xfrm>
            <a:off x="11000052" y="1527064"/>
            <a:ext cx="108715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Competitive </a:t>
            </a:r>
            <a:b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br>
            <a:r>
              <a:rPr kumimoji="0" lang="en-US" sz="1200" b="0" i="0" u="sng"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Index</a:t>
            </a:r>
          </a:p>
        </p:txBody>
      </p:sp>
      <p:sp>
        <p:nvSpPr>
          <p:cNvPr id="7" name="TextBox 6">
            <a:extLst>
              <a:ext uri="{FF2B5EF4-FFF2-40B4-BE49-F238E27FC236}">
                <a16:creationId xmlns:a16="http://schemas.microsoft.com/office/drawing/2014/main" id="{91CCB5D4-ACA7-AA48-90EB-BED923CCD997}"/>
              </a:ext>
            </a:extLst>
          </p:cNvPr>
          <p:cNvSpPr txBox="1"/>
          <p:nvPr/>
        </p:nvSpPr>
        <p:spPr>
          <a:xfrm>
            <a:off x="1040043" y="3038270"/>
            <a:ext cx="2405684" cy="1384995"/>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Barriers at the top are the items most likely to be cited as a reason for not considering travel to California, among those who are not likely to visit. </a:t>
            </a:r>
          </a:p>
          <a:p>
            <a:pPr marL="285750" indent="-285750">
              <a:buFont typeface="Wingdings" pitchFamily="2" charset="2"/>
              <a:buChar char="§"/>
              <a:defRPr/>
            </a:pPr>
            <a:endParaRPr lang="en-US" sz="1200" dirty="0">
              <a:latin typeface="News Gothic MT" panose="020B0503020103020203" pitchFamily="34" charset="0"/>
            </a:endParaRPr>
          </a:p>
        </p:txBody>
      </p:sp>
      <p:sp>
        <p:nvSpPr>
          <p:cNvPr id="9" name="TextBox 8">
            <a:extLst>
              <a:ext uri="{FF2B5EF4-FFF2-40B4-BE49-F238E27FC236}">
                <a16:creationId xmlns:a16="http://schemas.microsoft.com/office/drawing/2014/main" id="{095C92EE-B1FE-BB4C-9118-B15A427CA3FF}"/>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10" name="TextBox 9">
            <a:extLst>
              <a:ext uri="{FF2B5EF4-FFF2-40B4-BE49-F238E27FC236}">
                <a16:creationId xmlns:a16="http://schemas.microsoft.com/office/drawing/2014/main" id="{56BFECA1-D66B-7D4C-BF33-C6A66CA2E4F3}"/>
              </a:ext>
            </a:extLst>
          </p:cNvPr>
          <p:cNvSpPr txBox="1"/>
          <p:nvPr/>
        </p:nvSpPr>
        <p:spPr>
          <a:xfrm>
            <a:off x="0" y="6626747"/>
            <a:ext cx="8133958" cy="400110"/>
          </a:xfrm>
          <a:prstGeom prst="rect">
            <a:avLst/>
          </a:prstGeom>
          <a:noFill/>
        </p:spPr>
        <p:txBody>
          <a:bodyPr wrap="none" rtlCol="0">
            <a:spAutoFit/>
          </a:bodyPr>
          <a:lstStyle/>
          <a:p>
            <a:pPr>
              <a:defRPr/>
            </a:pPr>
            <a:r>
              <a:rPr lang="en-US" sz="1000" dirty="0">
                <a:latin typeface="News Gothic MT" panose="020B0503020103020203" pitchFamily="34" charset="0"/>
              </a:rPr>
              <a:t>Q: Earlier you mentioned that you are </a:t>
            </a:r>
            <a:r>
              <a:rPr lang="en-US" sz="1000" b="1" u="sng" dirty="0">
                <a:latin typeface="News Gothic MT" panose="020B0503020103020203" pitchFamily="34" charset="0"/>
              </a:rPr>
              <a:t>not</a:t>
            </a:r>
            <a:r>
              <a:rPr lang="en-US" sz="1000" dirty="0">
                <a:latin typeface="News Gothic MT" panose="020B0503020103020203" pitchFamily="34" charset="0"/>
              </a:rPr>
              <a:t> likely to visit DESTINATION. To what degree are each of these an influence for not visiting?</a:t>
            </a:r>
          </a:p>
          <a:p>
            <a:pPr lvl="0">
              <a:defRPr/>
            </a:pPr>
            <a:endParaRPr kumimoji="0" lang="en-US" sz="1000" b="0" i="0" u="none" strike="noStrike" kern="1200" cap="none" spc="0" normalizeH="0" baseline="0" noProof="0" dirty="0">
              <a:ln>
                <a:noFill/>
              </a:ln>
              <a:effectLst/>
              <a:uLnTx/>
              <a:uFillTx/>
              <a:latin typeface="News Gothic MT" panose="020B0503020103020203" pitchFamily="34" charset="0"/>
            </a:endParaRPr>
          </a:p>
        </p:txBody>
      </p:sp>
    </p:spTree>
    <p:extLst>
      <p:ext uri="{BB962C8B-B14F-4D97-AF65-F5344CB8AC3E}">
        <p14:creationId xmlns:p14="http://schemas.microsoft.com/office/powerpoint/2010/main" val="219300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19F2DF-D296-CE4C-A04A-564503B0F620}"/>
              </a:ext>
            </a:extLst>
          </p:cNvPr>
          <p:cNvSpPr>
            <a:spLocks noGrp="1"/>
          </p:cNvSpPr>
          <p:nvPr>
            <p:ph type="body" sz="quarter" idx="10"/>
          </p:nvPr>
        </p:nvSpPr>
        <p:spPr>
          <a:xfrm>
            <a:off x="1040043" y="489942"/>
            <a:ext cx="9857942" cy="1799548"/>
          </a:xfrm>
        </p:spPr>
        <p:txBody>
          <a:bodyPr/>
          <a:lstStyle/>
          <a:p>
            <a:r>
              <a:rPr lang="en-US" dirty="0"/>
              <a:t>Barriers to Visitation (Trend)</a:t>
            </a:r>
          </a:p>
        </p:txBody>
      </p:sp>
      <p:sp>
        <p:nvSpPr>
          <p:cNvPr id="7" name="TextBox 6">
            <a:extLst>
              <a:ext uri="{FF2B5EF4-FFF2-40B4-BE49-F238E27FC236}">
                <a16:creationId xmlns:a16="http://schemas.microsoft.com/office/drawing/2014/main" id="{91CCB5D4-ACA7-AA48-90EB-BED923CCD997}"/>
              </a:ext>
            </a:extLst>
          </p:cNvPr>
          <p:cNvSpPr txBox="1"/>
          <p:nvPr/>
        </p:nvSpPr>
        <p:spPr>
          <a:xfrm>
            <a:off x="856600" y="2260187"/>
            <a:ext cx="2405684" cy="1569660"/>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Among UK travelers, the barriers caused much less concern this wave.</a:t>
            </a:r>
          </a:p>
          <a:p>
            <a:pPr marL="285750" indent="-285750">
              <a:buFont typeface="Wingdings" pitchFamily="2" charset="2"/>
              <a:buChar char="§"/>
              <a:defRPr/>
            </a:pPr>
            <a:r>
              <a:rPr lang="en-US" sz="1200" dirty="0">
                <a:latin typeface="News Gothic MT" panose="020B0503020103020203" pitchFamily="34" charset="0"/>
              </a:rPr>
              <a:t>Travel restrictions, safety concerns due to coronavirus and expensive remain the strongest barriers.</a:t>
            </a:r>
          </a:p>
        </p:txBody>
      </p:sp>
      <p:sp>
        <p:nvSpPr>
          <p:cNvPr id="6" name="TextBox 5">
            <a:extLst>
              <a:ext uri="{FF2B5EF4-FFF2-40B4-BE49-F238E27FC236}">
                <a16:creationId xmlns:a16="http://schemas.microsoft.com/office/drawing/2014/main" id="{48417D01-5AAC-F84D-AC5C-2B152CA586B9}"/>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(Sept 2021)</a:t>
            </a:r>
          </a:p>
        </p:txBody>
      </p:sp>
      <p:sp>
        <p:nvSpPr>
          <p:cNvPr id="10" name="TextBox 9">
            <a:extLst>
              <a:ext uri="{FF2B5EF4-FFF2-40B4-BE49-F238E27FC236}">
                <a16:creationId xmlns:a16="http://schemas.microsoft.com/office/drawing/2014/main" id="{01080F7B-C2D3-414F-B1F9-880A33C907BD}"/>
              </a:ext>
            </a:extLst>
          </p:cNvPr>
          <p:cNvSpPr txBox="1"/>
          <p:nvPr/>
        </p:nvSpPr>
        <p:spPr>
          <a:xfrm>
            <a:off x="0" y="6626747"/>
            <a:ext cx="8133958" cy="400110"/>
          </a:xfrm>
          <a:prstGeom prst="rect">
            <a:avLst/>
          </a:prstGeom>
          <a:noFill/>
        </p:spPr>
        <p:txBody>
          <a:bodyPr wrap="none" rtlCol="0">
            <a:spAutoFit/>
          </a:bodyPr>
          <a:lstStyle/>
          <a:p>
            <a:pPr>
              <a:defRPr/>
            </a:pPr>
            <a:r>
              <a:rPr lang="en-US" sz="1000" dirty="0">
                <a:latin typeface="News Gothic MT" panose="020B0503020103020203" pitchFamily="34" charset="0"/>
              </a:rPr>
              <a:t>Q: Earlier you mentioned that you are </a:t>
            </a:r>
            <a:r>
              <a:rPr lang="en-US" sz="1000" b="1" u="sng" dirty="0">
                <a:latin typeface="News Gothic MT" panose="020B0503020103020203" pitchFamily="34" charset="0"/>
              </a:rPr>
              <a:t>not</a:t>
            </a:r>
            <a:r>
              <a:rPr lang="en-US" sz="1000" dirty="0">
                <a:latin typeface="News Gothic MT" panose="020B0503020103020203" pitchFamily="34" charset="0"/>
              </a:rPr>
              <a:t> likely to visit DESTINATION. To what degree are each of these an influence for not visiting?</a:t>
            </a:r>
          </a:p>
          <a:p>
            <a:pPr lvl="0">
              <a:defRPr/>
            </a:pPr>
            <a:endParaRPr kumimoji="0" lang="en-US" sz="1000" b="0" i="0" u="none" strike="noStrike" kern="1200" cap="none" spc="0" normalizeH="0" baseline="0" noProof="0" dirty="0">
              <a:ln>
                <a:noFill/>
              </a:ln>
              <a:effectLst/>
              <a:uLnTx/>
              <a:uFillTx/>
              <a:latin typeface="News Gothic MT" panose="020B0503020103020203" pitchFamily="34" charset="0"/>
            </a:endParaRPr>
          </a:p>
        </p:txBody>
      </p:sp>
      <p:graphicFrame>
        <p:nvGraphicFramePr>
          <p:cNvPr id="11" name="Table 10">
            <a:extLst>
              <a:ext uri="{FF2B5EF4-FFF2-40B4-BE49-F238E27FC236}">
                <a16:creationId xmlns:a16="http://schemas.microsoft.com/office/drawing/2014/main" id="{E10E4A6B-E3E0-3D4A-AD26-3D4F50162B8D}"/>
              </a:ext>
            </a:extLst>
          </p:cNvPr>
          <p:cNvGraphicFramePr>
            <a:graphicFrameLocks noGrp="1"/>
          </p:cNvGraphicFramePr>
          <p:nvPr>
            <p:extLst>
              <p:ext uri="{D42A27DB-BD31-4B8C-83A1-F6EECF244321}">
                <p14:modId xmlns:p14="http://schemas.microsoft.com/office/powerpoint/2010/main" val="1083947844"/>
              </p:ext>
            </p:extLst>
          </p:nvPr>
        </p:nvGraphicFramePr>
        <p:xfrm>
          <a:off x="3445727" y="2175479"/>
          <a:ext cx="8117841" cy="3867150"/>
        </p:xfrm>
        <a:graphic>
          <a:graphicData uri="http://schemas.openxmlformats.org/drawingml/2006/table">
            <a:tbl>
              <a:tblPr/>
              <a:tblGrid>
                <a:gridCol w="5081603">
                  <a:extLst>
                    <a:ext uri="{9D8B030D-6E8A-4147-A177-3AD203B41FA5}">
                      <a16:colId xmlns:a16="http://schemas.microsoft.com/office/drawing/2014/main" val="1158011146"/>
                    </a:ext>
                  </a:extLst>
                </a:gridCol>
                <a:gridCol w="745424">
                  <a:extLst>
                    <a:ext uri="{9D8B030D-6E8A-4147-A177-3AD203B41FA5}">
                      <a16:colId xmlns:a16="http://schemas.microsoft.com/office/drawing/2014/main" val="1242814681"/>
                    </a:ext>
                  </a:extLst>
                </a:gridCol>
                <a:gridCol w="745424">
                  <a:extLst>
                    <a:ext uri="{9D8B030D-6E8A-4147-A177-3AD203B41FA5}">
                      <a16:colId xmlns:a16="http://schemas.microsoft.com/office/drawing/2014/main" val="2265679527"/>
                    </a:ext>
                  </a:extLst>
                </a:gridCol>
                <a:gridCol w="772695">
                  <a:extLst>
                    <a:ext uri="{9D8B030D-6E8A-4147-A177-3AD203B41FA5}">
                      <a16:colId xmlns:a16="http://schemas.microsoft.com/office/drawing/2014/main" val="70403165"/>
                    </a:ext>
                  </a:extLst>
                </a:gridCol>
                <a:gridCol w="772695">
                  <a:extLst>
                    <a:ext uri="{9D8B030D-6E8A-4147-A177-3AD203B41FA5}">
                      <a16:colId xmlns:a16="http://schemas.microsoft.com/office/drawing/2014/main" val="1633193565"/>
                    </a:ext>
                  </a:extLst>
                </a:gridCol>
              </a:tblGrid>
              <a:tr h="184150">
                <a:tc>
                  <a:txBody>
                    <a:bodyPr/>
                    <a:lstStyle/>
                    <a:p>
                      <a:pPr algn="l" fontAlgn="b"/>
                      <a:r>
                        <a:rPr lang="en-US" sz="1100" b="1" i="0" u="none" strike="noStrike" dirty="0">
                          <a:solidFill>
                            <a:srgbClr val="FFFFFF"/>
                          </a:solidFill>
                          <a:effectLst/>
                          <a:latin typeface="News Gothic MT" panose="020B0503020103020203" pitchFamily="34" charset="0"/>
                        </a:rPr>
                        <a:t>UK</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100" b="1" i="0" u="none" strike="noStrike" dirty="0">
                          <a:solidFill>
                            <a:schemeClr val="bg1"/>
                          </a:solidFill>
                          <a:effectLst/>
                          <a:latin typeface="News Gothic MT" panose="020B0503020103020203" pitchFamily="34" charset="0"/>
                        </a:rPr>
                        <a:t>Wave 1</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100" b="1" i="0" u="none" strike="noStrike" dirty="0">
                          <a:solidFill>
                            <a:schemeClr val="bg1"/>
                          </a:solidFill>
                          <a:effectLst/>
                          <a:latin typeface="News Gothic MT" panose="020B0503020103020203" pitchFamily="34" charset="0"/>
                        </a:rPr>
                        <a:t>Wave 2</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bg1"/>
                          </a:solidFill>
                          <a:effectLst/>
                          <a:latin typeface="News Gothic MT" panose="020B0503020103020203" pitchFamily="34" charset="0"/>
                        </a:rPr>
                        <a:t>Wave 3</a:t>
                      </a:r>
                    </a:p>
                  </a:txBody>
                  <a:tcPr marL="6350" marR="6350" marT="6350"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100" b="1" i="0" u="none" strike="noStrike" dirty="0">
                          <a:solidFill>
                            <a:schemeClr val="bg1"/>
                          </a:solidFill>
                          <a:effectLst/>
                          <a:latin typeface="News Gothic MT" panose="020B0503020103020203" pitchFamily="34" charset="0"/>
                        </a:rPr>
                        <a:t>Difference</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2791889630"/>
                  </a:ext>
                </a:extLst>
              </a:tr>
              <a:tr h="184150">
                <a:tc>
                  <a:txBody>
                    <a:bodyPr/>
                    <a:lstStyle/>
                    <a:p>
                      <a:pPr algn="l" rtl="0" fontAlgn="b"/>
                      <a:r>
                        <a:rPr lang="en-US" sz="1100" b="0" i="0" u="none" strike="noStrike">
                          <a:solidFill>
                            <a:srgbClr val="404140"/>
                          </a:solidFill>
                          <a:effectLst/>
                          <a:latin typeface="News Gothic MT" panose="020B0503020103020203" pitchFamily="34" charset="0"/>
                        </a:rPr>
                        <a:t>Crowded</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2.40</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2.55</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1.99</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-0.56</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51278997"/>
                  </a:ext>
                </a:extLst>
              </a:tr>
              <a:tr h="184150">
                <a:tc>
                  <a:txBody>
                    <a:bodyPr/>
                    <a:lstStyle/>
                    <a:p>
                      <a:pPr algn="l" rtl="0" fontAlgn="b"/>
                      <a:r>
                        <a:rPr lang="en-US" sz="1100" b="0" i="0" u="none" strike="noStrike">
                          <a:solidFill>
                            <a:srgbClr val="404140"/>
                          </a:solidFill>
                          <a:effectLst/>
                          <a:latin typeface="News Gothic MT" panose="020B0503020103020203" pitchFamily="34" charset="0"/>
                        </a:rPr>
                        <a:t>Crime</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2.55</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2.63</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2.09</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-0.54</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2485486"/>
                  </a:ext>
                </a:extLst>
              </a:tr>
              <a:tr h="184150">
                <a:tc>
                  <a:txBody>
                    <a:bodyPr/>
                    <a:lstStyle/>
                    <a:p>
                      <a:pPr algn="l" rtl="0" fontAlgn="b"/>
                      <a:r>
                        <a:rPr lang="en-US" sz="1100" b="0" i="0" u="none" strike="noStrike">
                          <a:solidFill>
                            <a:srgbClr val="404140"/>
                          </a:solidFill>
                          <a:effectLst/>
                          <a:latin typeface="News Gothic MT" panose="020B0503020103020203" pitchFamily="34" charset="0"/>
                        </a:rPr>
                        <a:t>Dangerous</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2.52</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2.53</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2.00</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-0.53</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64094221"/>
                  </a:ext>
                </a:extLst>
              </a:tr>
              <a:tr h="184150">
                <a:tc>
                  <a:txBody>
                    <a:bodyPr/>
                    <a:lstStyle/>
                    <a:p>
                      <a:pPr algn="l" rtl="0" fontAlgn="b"/>
                      <a:r>
                        <a:rPr lang="en-US" sz="1100" b="0" i="0" u="none" strike="noStrike">
                          <a:solidFill>
                            <a:srgbClr val="404140"/>
                          </a:solidFill>
                          <a:effectLst/>
                          <a:latin typeface="News Gothic MT" panose="020B0503020103020203" pitchFamily="34" charset="0"/>
                        </a:rPr>
                        <a:t>Gun violence</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2.68</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2.77</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2.26</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-0.51</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932247762"/>
                  </a:ext>
                </a:extLst>
              </a:tr>
              <a:tr h="184150">
                <a:tc>
                  <a:txBody>
                    <a:bodyPr/>
                    <a:lstStyle/>
                    <a:p>
                      <a:pPr algn="l" rtl="0" fontAlgn="b"/>
                      <a:r>
                        <a:rPr lang="en-US" sz="1100" b="0" i="0" u="none" strike="noStrike">
                          <a:solidFill>
                            <a:srgbClr val="404140"/>
                          </a:solidFill>
                          <a:effectLst/>
                          <a:latin typeface="News Gothic MT" panose="020B0503020103020203" pitchFamily="34" charset="0"/>
                        </a:rPr>
                        <a:t>Racial prejudice and hate</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2.19</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2.22</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1.74</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-0.48</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28985606"/>
                  </a:ext>
                </a:extLst>
              </a:tr>
              <a:tr h="184150">
                <a:tc>
                  <a:txBody>
                    <a:bodyPr/>
                    <a:lstStyle/>
                    <a:p>
                      <a:pPr algn="l" rtl="0" fontAlgn="b"/>
                      <a:r>
                        <a:rPr lang="en-US" sz="1100" b="0" i="0" u="none" strike="noStrike">
                          <a:solidFill>
                            <a:srgbClr val="404140"/>
                          </a:solidFill>
                          <a:effectLst/>
                          <a:latin typeface="News Gothic MT" panose="020B0503020103020203" pitchFamily="34" charset="0"/>
                        </a:rPr>
                        <a:t>Limited flights</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2.24</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2.27</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1.81</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-0.46</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879373860"/>
                  </a:ext>
                </a:extLst>
              </a:tr>
              <a:tr h="184150">
                <a:tc>
                  <a:txBody>
                    <a:bodyPr/>
                    <a:lstStyle/>
                    <a:p>
                      <a:pPr algn="l" rtl="0" fontAlgn="b"/>
                      <a:r>
                        <a:rPr lang="en-US" sz="1100" b="0" i="0" u="none" strike="noStrike">
                          <a:solidFill>
                            <a:srgbClr val="404140"/>
                          </a:solidFill>
                          <a:effectLst/>
                          <a:latin typeface="News Gothic MT" panose="020B0503020103020203" pitchFamily="34" charset="0"/>
                        </a:rPr>
                        <a:t>Political climate</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2.22</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2.19</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1.75</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-0.44</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12179196"/>
                  </a:ext>
                </a:extLst>
              </a:tr>
              <a:tr h="184150">
                <a:tc>
                  <a:txBody>
                    <a:bodyPr/>
                    <a:lstStyle/>
                    <a:p>
                      <a:pPr algn="l" rtl="0" fontAlgn="b"/>
                      <a:r>
                        <a:rPr lang="en-US" sz="1100" b="0" i="0" u="none" strike="noStrike">
                          <a:solidFill>
                            <a:srgbClr val="404140"/>
                          </a:solidFill>
                          <a:effectLst/>
                          <a:latin typeface="News Gothic MT" panose="020B0503020103020203" pitchFamily="34" charset="0"/>
                        </a:rPr>
                        <a:t>Overdeveloped</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2.11</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2.25</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1.81</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-0.44</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23510802"/>
                  </a:ext>
                </a:extLst>
              </a:tr>
              <a:tr h="184150">
                <a:tc>
                  <a:txBody>
                    <a:bodyPr/>
                    <a:lstStyle/>
                    <a:p>
                      <a:pPr algn="l" rtl="0" fontAlgn="b"/>
                      <a:r>
                        <a:rPr lang="en-US" sz="1100" b="0" i="0" u="none" strike="noStrike">
                          <a:solidFill>
                            <a:srgbClr val="404140"/>
                          </a:solidFill>
                          <a:effectLst/>
                          <a:latin typeface="News Gothic MT" panose="020B0503020103020203" pitchFamily="34" charset="0"/>
                        </a:rPr>
                        <a:t>Too touristy</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2.22</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2.32</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1.90</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-0.42</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807884854"/>
                  </a:ext>
                </a:extLst>
              </a:tr>
              <a:tr h="184150">
                <a:tc>
                  <a:txBody>
                    <a:bodyPr/>
                    <a:lstStyle/>
                    <a:p>
                      <a:pPr algn="l" rtl="0" fontAlgn="b"/>
                      <a:r>
                        <a:rPr lang="en-US" sz="1100" b="0" i="0" u="none" strike="noStrike">
                          <a:solidFill>
                            <a:srgbClr val="404140"/>
                          </a:solidFill>
                          <a:effectLst/>
                          <a:latin typeface="News Gothic MT" panose="020B0503020103020203" pitchFamily="34" charset="0"/>
                        </a:rPr>
                        <a:t>Unfavorable exchange rate</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2.16</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2.20</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1.78</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-0.42</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92998366"/>
                  </a:ext>
                </a:extLst>
              </a:tr>
              <a:tr h="184150">
                <a:tc>
                  <a:txBody>
                    <a:bodyPr/>
                    <a:lstStyle/>
                    <a:p>
                      <a:pPr algn="l" rtl="0" fontAlgn="b"/>
                      <a:r>
                        <a:rPr lang="en-US" sz="1100" b="0" i="0" u="none" strike="noStrike">
                          <a:solidFill>
                            <a:srgbClr val="404140"/>
                          </a:solidFill>
                          <a:effectLst/>
                          <a:latin typeface="News Gothic MT" panose="020B0503020103020203" pitchFamily="34" charset="0"/>
                        </a:rPr>
                        <a:t>Homelessness</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2.17</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2.11</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1.71</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-0.40</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79021008"/>
                  </a:ext>
                </a:extLst>
              </a:tr>
              <a:tr h="184150">
                <a:tc>
                  <a:txBody>
                    <a:bodyPr/>
                    <a:lstStyle/>
                    <a:p>
                      <a:pPr algn="l" rtl="0" fontAlgn="b"/>
                      <a:r>
                        <a:rPr lang="en-US" sz="1100" b="0" i="0" u="none" strike="noStrike">
                          <a:solidFill>
                            <a:srgbClr val="404140"/>
                          </a:solidFill>
                          <a:effectLst/>
                          <a:latin typeface="News Gothic MT" panose="020B0503020103020203" pitchFamily="34" charset="0"/>
                        </a:rPr>
                        <a:t>Traffic</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2.22</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2.20</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1.81</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-0.39</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128146184"/>
                  </a:ext>
                </a:extLst>
              </a:tr>
              <a:tr h="184150">
                <a:tc>
                  <a:txBody>
                    <a:bodyPr/>
                    <a:lstStyle/>
                    <a:p>
                      <a:pPr algn="l" rtl="0" fontAlgn="b"/>
                      <a:r>
                        <a:rPr lang="en-US" sz="1100" b="0" i="0" u="none" strike="noStrike">
                          <a:solidFill>
                            <a:srgbClr val="404140"/>
                          </a:solidFill>
                          <a:effectLst/>
                          <a:latin typeface="News Gothic MT" panose="020B0503020103020203" pitchFamily="34" charset="0"/>
                        </a:rPr>
                        <a:t>Unwelcoming</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2.03</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2.11</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1.73</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-0.38</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6170853"/>
                  </a:ext>
                </a:extLst>
              </a:tr>
              <a:tr h="184150">
                <a:tc>
                  <a:txBody>
                    <a:bodyPr/>
                    <a:lstStyle/>
                    <a:p>
                      <a:pPr algn="l" rtl="0" fontAlgn="b"/>
                      <a:r>
                        <a:rPr lang="en-US" sz="1100" b="0" i="0" u="none" strike="noStrike">
                          <a:solidFill>
                            <a:srgbClr val="404140"/>
                          </a:solidFill>
                          <a:effectLst/>
                          <a:latin typeface="News Gothic MT" panose="020B0503020103020203" pitchFamily="34" charset="0"/>
                        </a:rPr>
                        <a:t>Natural disasters (such as hurricanes, flooding, wildfires, earthquakes)</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2.18</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2.31</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1.94</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-0.37</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372177936"/>
                  </a:ext>
                </a:extLst>
              </a:tr>
              <a:tr h="184150">
                <a:tc>
                  <a:txBody>
                    <a:bodyPr/>
                    <a:lstStyle/>
                    <a:p>
                      <a:pPr algn="l" rtl="0" fontAlgn="b"/>
                      <a:r>
                        <a:rPr lang="en-US" sz="1100" b="0" i="0" u="none" strike="noStrike">
                          <a:solidFill>
                            <a:srgbClr val="404140"/>
                          </a:solidFill>
                          <a:effectLst/>
                          <a:latin typeface="News Gothic MT" panose="020B0503020103020203" pitchFamily="34" charset="0"/>
                        </a:rPr>
                        <a:t>Anti-Asian sentiment</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1.86</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1.94</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1.59</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-0.35</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40507096"/>
                  </a:ext>
                </a:extLst>
              </a:tr>
              <a:tr h="184150">
                <a:tc>
                  <a:txBody>
                    <a:bodyPr/>
                    <a:lstStyle/>
                    <a:p>
                      <a:pPr algn="l" rtl="0" fontAlgn="b"/>
                      <a:r>
                        <a:rPr lang="en-US" sz="1100" b="0" i="0" u="none" strike="noStrike">
                          <a:solidFill>
                            <a:srgbClr val="404140"/>
                          </a:solidFill>
                          <a:effectLst/>
                          <a:latin typeface="News Gothic MT" panose="020B0503020103020203" pitchFamily="34" charset="0"/>
                        </a:rPr>
                        <a:t>Losing its character due to over-tourism</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2.20</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2.17</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1.84</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-0.33</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56166733"/>
                  </a:ext>
                </a:extLst>
              </a:tr>
              <a:tr h="184150">
                <a:tc>
                  <a:txBody>
                    <a:bodyPr/>
                    <a:lstStyle/>
                    <a:p>
                      <a:pPr algn="l" rtl="0" fontAlgn="b"/>
                      <a:r>
                        <a:rPr lang="en-US" sz="1100" b="0" i="0" u="none" strike="noStrike">
                          <a:solidFill>
                            <a:srgbClr val="404140"/>
                          </a:solidFill>
                          <a:effectLst/>
                          <a:latin typeface="News Gothic MT" panose="020B0503020103020203" pitchFamily="34" charset="0"/>
                        </a:rPr>
                        <a:t>Safety concerns related to coronavirus pandemic</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2.91</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2.86</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2.54</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-0.32</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63100770"/>
                  </a:ext>
                </a:extLst>
              </a:tr>
              <a:tr h="184150">
                <a:tc>
                  <a:txBody>
                    <a:bodyPr/>
                    <a:lstStyle/>
                    <a:p>
                      <a:pPr algn="l" rtl="0" fontAlgn="b"/>
                      <a:r>
                        <a:rPr lang="en-US" sz="1100" b="0" i="0" u="none" strike="noStrike">
                          <a:solidFill>
                            <a:srgbClr val="404140"/>
                          </a:solidFill>
                          <a:effectLst/>
                          <a:latin typeface="News Gothic MT" panose="020B0503020103020203" pitchFamily="34" charset="0"/>
                        </a:rPr>
                        <a:t>Hard to get to</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2.43</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2.31</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2.11</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-0.20</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71050947"/>
                  </a:ext>
                </a:extLst>
              </a:tr>
              <a:tr h="184150">
                <a:tc>
                  <a:txBody>
                    <a:bodyPr/>
                    <a:lstStyle/>
                    <a:p>
                      <a:pPr algn="l" rtl="0" fontAlgn="b"/>
                      <a:r>
                        <a:rPr lang="en-US" sz="1100" b="0" i="0" u="none" strike="noStrike">
                          <a:solidFill>
                            <a:srgbClr val="404140"/>
                          </a:solidFill>
                          <a:effectLst/>
                          <a:latin typeface="News Gothic MT" panose="020B0503020103020203" pitchFamily="34" charset="0"/>
                        </a:rPr>
                        <a:t>Travel restrictions related to coronavirus</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3.09</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3.01</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2.83</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-0.18</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39048269"/>
                  </a:ext>
                </a:extLst>
              </a:tr>
              <a:tr h="184150">
                <a:tc>
                  <a:txBody>
                    <a:bodyPr/>
                    <a:lstStyle/>
                    <a:p>
                      <a:pPr algn="l" rtl="0" fontAlgn="b"/>
                      <a:r>
                        <a:rPr lang="en-US" sz="1100" b="0" i="0" u="none" strike="noStrike">
                          <a:solidFill>
                            <a:srgbClr val="404140"/>
                          </a:solidFill>
                          <a:effectLst/>
                          <a:latin typeface="News Gothic MT" panose="020B0503020103020203" pitchFamily="34" charset="0"/>
                        </a:rPr>
                        <a:t>Expensive</a:t>
                      </a:r>
                    </a:p>
                  </a:txBody>
                  <a:tcPr marL="9525" marR="9525" marT="952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2.82</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2.69</a:t>
                      </a:r>
                    </a:p>
                  </a:txBody>
                  <a:tcPr marL="9525" marR="9525" marT="952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a:solidFill>
                            <a:srgbClr val="404140"/>
                          </a:solidFill>
                          <a:effectLst/>
                          <a:latin typeface="News Gothic MT" panose="020B0503020103020203" pitchFamily="34" charset="0"/>
                        </a:rPr>
                        <a:t>2.62</a:t>
                      </a:r>
                    </a:p>
                  </a:txBody>
                  <a:tcPr marL="9525" marR="9525" marT="9525" marB="0" anchor="b">
                    <a:lnL>
                      <a:noFill/>
                    </a:lnL>
                    <a:lnR w="6350" cap="flat" cmpd="sng" algn="ctr">
                      <a:no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100" b="0" i="0" u="none" strike="noStrike" dirty="0">
                          <a:solidFill>
                            <a:srgbClr val="404140"/>
                          </a:solidFill>
                          <a:effectLst/>
                          <a:latin typeface="News Gothic MT" panose="020B0503020103020203" pitchFamily="34" charset="0"/>
                        </a:rPr>
                        <a:t>-0.07</a:t>
                      </a:r>
                    </a:p>
                  </a:txBody>
                  <a:tcPr marL="9525" marR="9525" marT="952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878616253"/>
                  </a:ext>
                </a:extLst>
              </a:tr>
            </a:tbl>
          </a:graphicData>
        </a:graphic>
      </p:graphicFrame>
    </p:spTree>
    <p:extLst>
      <p:ext uri="{BB962C8B-B14F-4D97-AF65-F5344CB8AC3E}">
        <p14:creationId xmlns:p14="http://schemas.microsoft.com/office/powerpoint/2010/main" val="420168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Domestic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Domestically, California is primarily competing with Hawaii and NY for Australian visitors, and to a lesser extent, Nevada (Las Vegas).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nvGraphicFramePr>
        <p:xfrm>
          <a:off x="3453223" y="5456453"/>
          <a:ext cx="3840480" cy="675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66915333"/>
                    </a:ext>
                  </a:extLst>
                </a:gridCol>
                <a:gridCol w="1920240">
                  <a:extLst>
                    <a:ext uri="{9D8B030D-6E8A-4147-A177-3AD203B41FA5}">
                      <a16:colId xmlns:a16="http://schemas.microsoft.com/office/drawing/2014/main" val="4083246039"/>
                    </a:ext>
                  </a:extLst>
                </a:gridCol>
              </a:tblGrid>
              <a:tr h="0">
                <a:tc rowSpan="2">
                  <a:txBody>
                    <a:bodyPr/>
                    <a:lstStyle/>
                    <a:p>
                      <a:pPr algn="r"/>
                      <a:r>
                        <a:rPr lang="en-US" sz="1600" b="0" dirty="0">
                          <a:solidFill>
                            <a:schemeClr val="tx1"/>
                          </a:solidFill>
                          <a:latin typeface="News Gothic MT" panose="020B0503020103020203" pitchFamily="34" charset="0"/>
                        </a:rPr>
                        <a:t>Point and </a:t>
                      </a:r>
                      <a:br>
                        <a:rPr lang="en-US" sz="1600" b="0" dirty="0">
                          <a:solidFill>
                            <a:schemeClr val="tx1"/>
                          </a:solidFill>
                          <a:latin typeface="News Gothic MT" panose="020B0503020103020203" pitchFamily="34" charset="0"/>
                        </a:rPr>
                      </a:br>
                      <a:r>
                        <a:rPr lang="en-US" sz="1600" b="0" dirty="0">
                          <a:solidFill>
                            <a:schemeClr val="tx1"/>
                          </a:solidFill>
                          <a:latin typeface="News Gothic MT" panose="020B0503020103020203" pitchFamily="34" charset="0"/>
                        </a:rPr>
                        <a:t>% difference*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+12.8%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560099194"/>
                  </a:ext>
                </a:extLst>
              </a:tr>
            </a:tbl>
          </a:graphicData>
        </a:graphic>
      </p:graphicFrame>
      <p:sp>
        <p:nvSpPr>
          <p:cNvPr id="17" name="TextBox 16">
            <a:extLst>
              <a:ext uri="{FF2B5EF4-FFF2-40B4-BE49-F238E27FC236}">
                <a16:creationId xmlns:a16="http://schemas.microsoft.com/office/drawing/2014/main" id="{C08C37F6-57E4-9740-819C-9F81ADFBBBED}"/>
              </a:ext>
            </a:extLst>
          </p:cNvPr>
          <p:cNvSpPr txBox="1"/>
          <p:nvPr/>
        </p:nvSpPr>
        <p:spPr>
          <a:xfrm>
            <a:off x="5606154" y="6132093"/>
            <a:ext cx="149406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News Gothic MT" panose="020B0503020103020203" pitchFamily="34" charset="0"/>
                <a:ea typeface="+mn-ea"/>
                <a:cs typeface="+mn-cs"/>
              </a:rPr>
              <a:t>(</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vs. HI, NY, NV/LV)</a:t>
            </a:r>
          </a:p>
        </p:txBody>
      </p:sp>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Chart 4">
            <a:extLst>
              <a:ext uri="{FF2B5EF4-FFF2-40B4-BE49-F238E27FC236}">
                <a16:creationId xmlns:a16="http://schemas.microsoft.com/office/drawing/2014/main" id="{A78860D2-2358-0B4E-B330-AC966B2EA6AE}"/>
              </a:ext>
            </a:extLst>
          </p:cNvPr>
          <p:cNvGraphicFramePr/>
          <p:nvPr/>
        </p:nvGraphicFramePr>
        <p:xfrm>
          <a:off x="2297501" y="2111837"/>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a:extLst>
              <a:ext uri="{FF2B5EF4-FFF2-40B4-BE49-F238E27FC236}">
                <a16:creationId xmlns:a16="http://schemas.microsoft.com/office/drawing/2014/main" id="{B454C512-D946-2C48-898E-8B0624048DE2}"/>
              </a:ext>
            </a:extLst>
          </p:cNvPr>
          <p:cNvCxnSpPr>
            <a:cxnSpLocks/>
          </p:cNvCxnSpPr>
          <p:nvPr/>
        </p:nvCxnSpPr>
        <p:spPr>
          <a:xfrm>
            <a:off x="3155859" y="3737844"/>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9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International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California faces tougher international competition with Australians looking around Asia Pacific or to Europe as likely travel destinations.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nvGraphicFramePr>
        <p:xfrm>
          <a:off x="3453223" y="5456453"/>
          <a:ext cx="3840480" cy="675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66915333"/>
                    </a:ext>
                  </a:extLst>
                </a:gridCol>
                <a:gridCol w="1920240">
                  <a:extLst>
                    <a:ext uri="{9D8B030D-6E8A-4147-A177-3AD203B41FA5}">
                      <a16:colId xmlns:a16="http://schemas.microsoft.com/office/drawing/2014/main" val="4083246039"/>
                    </a:ext>
                  </a:extLst>
                </a:gridCol>
              </a:tblGrid>
              <a:tr h="0">
                <a:tc rowSpan="2">
                  <a:txBody>
                    <a:bodyPr/>
                    <a:lstStyle/>
                    <a:p>
                      <a:pPr algn="r"/>
                      <a:r>
                        <a:rPr lang="en-US" sz="1600" b="0" dirty="0">
                          <a:solidFill>
                            <a:schemeClr val="tx1"/>
                          </a:solidFill>
                          <a:latin typeface="News Gothic MT" panose="020B0503020103020203" pitchFamily="34" charset="0"/>
                        </a:rPr>
                        <a:t>Point and </a:t>
                      </a:r>
                      <a:br>
                        <a:rPr lang="en-US" sz="1600" b="0" dirty="0">
                          <a:solidFill>
                            <a:schemeClr val="tx1"/>
                          </a:solidFill>
                          <a:latin typeface="News Gothic MT" panose="020B0503020103020203" pitchFamily="34" charset="0"/>
                        </a:rPr>
                      </a:br>
                      <a:r>
                        <a:rPr lang="en-US" sz="1600" b="0" dirty="0">
                          <a:solidFill>
                            <a:schemeClr val="tx1"/>
                          </a:solidFill>
                          <a:latin typeface="News Gothic MT" panose="020B0503020103020203" pitchFamily="34" charset="0"/>
                        </a:rPr>
                        <a:t>% difference*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-4.1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-12.3%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560099194"/>
                  </a:ext>
                </a:extLst>
              </a:tr>
            </a:tbl>
          </a:graphicData>
        </a:graphic>
      </p:graphicFrame>
      <p:sp>
        <p:nvSpPr>
          <p:cNvPr id="17" name="TextBox 16">
            <a:extLst>
              <a:ext uri="{FF2B5EF4-FFF2-40B4-BE49-F238E27FC236}">
                <a16:creationId xmlns:a16="http://schemas.microsoft.com/office/drawing/2014/main" id="{C08C37F6-57E4-9740-819C-9F81ADFBBBED}"/>
              </a:ext>
            </a:extLst>
          </p:cNvPr>
          <p:cNvSpPr txBox="1"/>
          <p:nvPr/>
        </p:nvSpPr>
        <p:spPr>
          <a:xfrm>
            <a:off x="5069600" y="6132093"/>
            <a:ext cx="256717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News Gothic MT" panose="020B0503020103020203" pitchFamily="34" charset="0"/>
                <a:ea typeface="+mn-ea"/>
                <a:cs typeface="+mn-cs"/>
              </a:rPr>
              <a:t>(</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vs. Canada, Europe, Asia Pacific)</a:t>
            </a:r>
          </a:p>
        </p:txBody>
      </p:sp>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Chart 4">
            <a:extLst>
              <a:ext uri="{FF2B5EF4-FFF2-40B4-BE49-F238E27FC236}">
                <a16:creationId xmlns:a16="http://schemas.microsoft.com/office/drawing/2014/main" id="{A78860D2-2358-0B4E-B330-AC966B2EA6AE}"/>
              </a:ext>
            </a:extLst>
          </p:cNvPr>
          <p:cNvGraphicFramePr/>
          <p:nvPr/>
        </p:nvGraphicFramePr>
        <p:xfrm>
          <a:off x="2297501" y="2111837"/>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a:extLst>
              <a:ext uri="{FF2B5EF4-FFF2-40B4-BE49-F238E27FC236}">
                <a16:creationId xmlns:a16="http://schemas.microsoft.com/office/drawing/2014/main" id="{B454C512-D946-2C48-898E-8B0624048DE2}"/>
              </a:ext>
            </a:extLst>
          </p:cNvPr>
          <p:cNvCxnSpPr>
            <a:cxnSpLocks/>
          </p:cNvCxnSpPr>
          <p:nvPr/>
        </p:nvCxnSpPr>
        <p:spPr>
          <a:xfrm>
            <a:off x="3106874" y="4060966"/>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06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14E92-6CCD-1E4E-9B94-C9A1594F79D3}"/>
              </a:ext>
            </a:extLst>
          </p:cNvPr>
          <p:cNvSpPr>
            <a:spLocks noGrp="1"/>
          </p:cNvSpPr>
          <p:nvPr>
            <p:ph type="body" sz="quarter" idx="10"/>
          </p:nvPr>
        </p:nvSpPr>
        <p:spPr/>
        <p:txBody>
          <a:bodyPr/>
          <a:lstStyle/>
          <a:p>
            <a:r>
              <a:rPr lang="en-US" dirty="0"/>
              <a:t>Anticipated Trip Timing</a:t>
            </a:r>
          </a:p>
        </p:txBody>
      </p:sp>
      <p:sp>
        <p:nvSpPr>
          <p:cNvPr id="5" name="TextBox 4">
            <a:extLst>
              <a:ext uri="{FF2B5EF4-FFF2-40B4-BE49-F238E27FC236}">
                <a16:creationId xmlns:a16="http://schemas.microsoft.com/office/drawing/2014/main" id="{D848D158-630E-4043-BC1D-2C8EF1B9D66C}"/>
              </a:ext>
            </a:extLst>
          </p:cNvPr>
          <p:cNvSpPr txBox="1"/>
          <p:nvPr/>
        </p:nvSpPr>
        <p:spPr>
          <a:xfrm>
            <a:off x="1037716" y="1389716"/>
            <a:ext cx="9626138" cy="461665"/>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Australians are showing the greatest likelihood to visit California in the 3</a:t>
            </a:r>
            <a:r>
              <a:rPr lang="en-US" sz="1200" baseline="30000" dirty="0">
                <a:latin typeface="News Gothic MT" panose="020B0503020103020203" pitchFamily="34" charset="0"/>
              </a:rPr>
              <a:t>rd</a:t>
            </a:r>
            <a:r>
              <a:rPr lang="en-US" sz="1200" dirty="0">
                <a:latin typeface="News Gothic MT" panose="020B0503020103020203" pitchFamily="34" charset="0"/>
              </a:rPr>
              <a:t> or 4</a:t>
            </a:r>
            <a:r>
              <a:rPr lang="en-US" sz="1200" baseline="30000" dirty="0">
                <a:latin typeface="News Gothic MT" panose="020B0503020103020203" pitchFamily="34" charset="0"/>
              </a:rPr>
              <a:t>th</a:t>
            </a:r>
            <a:r>
              <a:rPr lang="en-US" sz="1200" dirty="0">
                <a:latin typeface="News Gothic MT" panose="020B0503020103020203" pitchFamily="34" charset="0"/>
              </a:rPr>
              <a:t> quarter of 2022.</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6" name="TextBox 5">
            <a:extLst>
              <a:ext uri="{FF2B5EF4-FFF2-40B4-BE49-F238E27FC236}">
                <a16:creationId xmlns:a16="http://schemas.microsoft.com/office/drawing/2014/main" id="{E75D8D3F-8115-0B4D-A062-96B0C1A22F2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11" name="TextBox 10">
            <a:extLst>
              <a:ext uri="{FF2B5EF4-FFF2-40B4-BE49-F238E27FC236}">
                <a16:creationId xmlns:a16="http://schemas.microsoft.com/office/drawing/2014/main" id="{9AA7DCE9-02BD-E54E-B682-2AF955E15CA2}"/>
              </a:ext>
            </a:extLst>
          </p:cNvPr>
          <p:cNvSpPr txBox="1"/>
          <p:nvPr/>
        </p:nvSpPr>
        <p:spPr>
          <a:xfrm>
            <a:off x="0" y="6641081"/>
            <a:ext cx="515237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 When are you likely to visit California (among those who will visit in next 2 years)</a:t>
            </a:r>
          </a:p>
        </p:txBody>
      </p:sp>
      <p:graphicFrame>
        <p:nvGraphicFramePr>
          <p:cNvPr id="12" name="Chart 11">
            <a:extLst>
              <a:ext uri="{FF2B5EF4-FFF2-40B4-BE49-F238E27FC236}">
                <a16:creationId xmlns:a16="http://schemas.microsoft.com/office/drawing/2014/main" id="{287D2141-BB89-BB48-896F-10B999A8FA48}"/>
              </a:ext>
            </a:extLst>
          </p:cNvPr>
          <p:cNvGraphicFramePr/>
          <p:nvPr/>
        </p:nvGraphicFramePr>
        <p:xfrm>
          <a:off x="533862" y="2057400"/>
          <a:ext cx="11075752" cy="408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60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0D29C9-9BC5-4F43-B293-8C77E211A8CD}"/>
              </a:ext>
            </a:extLst>
          </p:cNvPr>
          <p:cNvSpPr>
            <a:spLocks noGrp="1"/>
          </p:cNvSpPr>
          <p:nvPr>
            <p:ph type="body" sz="quarter" idx="11"/>
          </p:nvPr>
        </p:nvSpPr>
        <p:spPr>
          <a:xfrm>
            <a:off x="509076" y="1775690"/>
            <a:ext cx="5038725" cy="3633788"/>
          </a:xfrm>
        </p:spPr>
        <p:txBody>
          <a:bodyPr/>
          <a:lstStyle/>
          <a:p>
            <a:pPr>
              <a:buFont typeface="Wingdings" pitchFamily="2" charset="2"/>
              <a:buChar char="§"/>
            </a:pPr>
            <a:r>
              <a:rPr lang="en-US" sz="1800" b="1" dirty="0"/>
              <a:t>SMARInsights</a:t>
            </a:r>
            <a:r>
              <a:rPr lang="en-US" sz="1800" dirty="0"/>
              <a:t> collected data </a:t>
            </a:r>
            <a:r>
              <a:rPr lang="en-US" sz="1800" b="1" dirty="0"/>
              <a:t>Dec 28, 2021 – Jan 14, 2022 </a:t>
            </a:r>
            <a:r>
              <a:rPr lang="en-US" sz="1800" dirty="0"/>
              <a:t>via an online survey</a:t>
            </a:r>
          </a:p>
          <a:p>
            <a:pPr>
              <a:buFont typeface="Wingdings" pitchFamily="2" charset="2"/>
              <a:buChar char="§"/>
            </a:pPr>
            <a:r>
              <a:rPr lang="en-US" sz="1800" dirty="0"/>
              <a:t>Total sample: </a:t>
            </a:r>
            <a:r>
              <a:rPr lang="en-US" sz="1800" b="1" dirty="0"/>
              <a:t>5,499</a:t>
            </a:r>
          </a:p>
          <a:p>
            <a:pPr lvl="1">
              <a:buFont typeface="Wingdings" pitchFamily="2" charset="2"/>
              <a:buChar char="§"/>
            </a:pPr>
            <a:r>
              <a:rPr lang="en-US" sz="1400" dirty="0"/>
              <a:t>Australia - 602</a:t>
            </a:r>
          </a:p>
          <a:p>
            <a:pPr lvl="1">
              <a:buFont typeface="Wingdings" pitchFamily="2" charset="2"/>
              <a:buChar char="§"/>
            </a:pPr>
            <a:r>
              <a:rPr lang="en-US" sz="1400" dirty="0"/>
              <a:t>Canada – 620</a:t>
            </a:r>
          </a:p>
          <a:p>
            <a:pPr lvl="1">
              <a:buFont typeface="Wingdings" pitchFamily="2" charset="2"/>
              <a:buChar char="§"/>
            </a:pPr>
            <a:r>
              <a:rPr lang="en-US" sz="1400" dirty="0"/>
              <a:t>China - 606 </a:t>
            </a:r>
          </a:p>
          <a:p>
            <a:pPr lvl="1">
              <a:buFont typeface="Wingdings" pitchFamily="2" charset="2"/>
              <a:buChar char="§"/>
            </a:pPr>
            <a:r>
              <a:rPr lang="en-US" sz="1400" dirty="0"/>
              <a:t>France – 606</a:t>
            </a:r>
          </a:p>
          <a:p>
            <a:pPr lvl="1">
              <a:buFont typeface="Wingdings" pitchFamily="2" charset="2"/>
              <a:buChar char="§"/>
            </a:pPr>
            <a:r>
              <a:rPr lang="en-US" sz="1400" dirty="0"/>
              <a:t>Germany - 610</a:t>
            </a:r>
          </a:p>
          <a:p>
            <a:pPr lvl="1">
              <a:buFont typeface="Wingdings" pitchFamily="2" charset="2"/>
              <a:buChar char="§"/>
            </a:pPr>
            <a:r>
              <a:rPr lang="en-US" sz="1400" dirty="0"/>
              <a:t>Japan - 642</a:t>
            </a:r>
          </a:p>
          <a:p>
            <a:pPr lvl="1">
              <a:buFont typeface="Wingdings" pitchFamily="2" charset="2"/>
              <a:buChar char="§"/>
            </a:pPr>
            <a:r>
              <a:rPr lang="en-US" sz="1400" dirty="0"/>
              <a:t>Mexico – 601</a:t>
            </a:r>
          </a:p>
          <a:p>
            <a:pPr lvl="1">
              <a:buFont typeface="Wingdings" pitchFamily="2" charset="2"/>
              <a:buChar char="§"/>
            </a:pPr>
            <a:r>
              <a:rPr lang="en-US" sz="1400" dirty="0"/>
              <a:t>South Korea – 605 </a:t>
            </a:r>
          </a:p>
          <a:p>
            <a:pPr lvl="1">
              <a:buFont typeface="Wingdings" pitchFamily="2" charset="2"/>
              <a:buChar char="§"/>
            </a:pPr>
            <a:r>
              <a:rPr lang="en-US" sz="1400" dirty="0"/>
              <a:t>UK – 607</a:t>
            </a:r>
          </a:p>
          <a:p>
            <a:pPr>
              <a:buFont typeface="Wingdings" pitchFamily="2" charset="2"/>
              <a:buChar char="§"/>
            </a:pPr>
            <a:r>
              <a:rPr lang="en-US" sz="1800" dirty="0"/>
              <a:t>Participants screened based on:</a:t>
            </a:r>
          </a:p>
          <a:p>
            <a:pPr lvl="1">
              <a:buFont typeface="Wingdings" pitchFamily="2" charset="2"/>
              <a:buChar char="§"/>
            </a:pPr>
            <a:r>
              <a:rPr lang="en-US" sz="1400" dirty="0"/>
              <a:t>Travel decision maker</a:t>
            </a:r>
          </a:p>
          <a:p>
            <a:pPr lvl="1">
              <a:buFont typeface="Wingdings" pitchFamily="2" charset="2"/>
              <a:buChar char="§"/>
            </a:pPr>
            <a:r>
              <a:rPr lang="en-US" sz="1400" dirty="0"/>
              <a:t>Has visited US in past 3 years or</a:t>
            </a:r>
          </a:p>
          <a:p>
            <a:pPr lvl="1">
              <a:buFont typeface="Wingdings" pitchFamily="2" charset="2"/>
              <a:buChar char="§"/>
            </a:pPr>
            <a:r>
              <a:rPr lang="en-US" sz="1400" dirty="0"/>
              <a:t>Likely to visit US in next 2 years</a:t>
            </a:r>
          </a:p>
        </p:txBody>
      </p:sp>
      <p:sp>
        <p:nvSpPr>
          <p:cNvPr id="3" name="Text Placeholder 2">
            <a:extLst>
              <a:ext uri="{FF2B5EF4-FFF2-40B4-BE49-F238E27FC236}">
                <a16:creationId xmlns:a16="http://schemas.microsoft.com/office/drawing/2014/main" id="{78A00D32-2295-EE4A-857A-EEB9F2755181}"/>
              </a:ext>
            </a:extLst>
          </p:cNvPr>
          <p:cNvSpPr>
            <a:spLocks noGrp="1"/>
          </p:cNvSpPr>
          <p:nvPr>
            <p:ph type="body" sz="quarter" idx="12"/>
          </p:nvPr>
        </p:nvSpPr>
        <p:spPr>
          <a:xfrm>
            <a:off x="6096000" y="1775690"/>
            <a:ext cx="5038725" cy="3633788"/>
          </a:xfrm>
        </p:spPr>
        <p:txBody>
          <a:bodyPr/>
          <a:lstStyle/>
          <a:p>
            <a:pPr marL="0" indent="0">
              <a:buNone/>
            </a:pPr>
            <a:r>
              <a:rPr lang="en-US" sz="1800" b="1" dirty="0"/>
              <a:t>Key survey areas:</a:t>
            </a:r>
          </a:p>
          <a:p>
            <a:pPr lvl="1">
              <a:buFont typeface="Wingdings" pitchFamily="2" charset="2"/>
              <a:buChar char="§"/>
            </a:pPr>
            <a:r>
              <a:rPr lang="en-US" sz="1800" dirty="0"/>
              <a:t>Likelihood to visit California and key domestic and international competitors</a:t>
            </a:r>
          </a:p>
          <a:p>
            <a:pPr lvl="1">
              <a:buFont typeface="Wingdings" pitchFamily="2" charset="2"/>
              <a:buChar char="§"/>
            </a:pPr>
            <a:r>
              <a:rPr lang="en-US" sz="1800" dirty="0"/>
              <a:t>Anticipated timing of future visitation</a:t>
            </a:r>
          </a:p>
          <a:p>
            <a:pPr lvl="1">
              <a:buFont typeface="Wingdings" pitchFamily="2" charset="2"/>
              <a:buChar char="§"/>
            </a:pPr>
            <a:r>
              <a:rPr lang="en-US" sz="1800" dirty="0"/>
              <a:t>Interest in Gateway cities</a:t>
            </a:r>
          </a:p>
          <a:p>
            <a:pPr lvl="1">
              <a:buFont typeface="Wingdings" pitchFamily="2" charset="2"/>
              <a:buChar char="§"/>
            </a:pPr>
            <a:r>
              <a:rPr lang="en-US" sz="1800" dirty="0"/>
              <a:t>Safety perceptions of California and key competitors</a:t>
            </a:r>
          </a:p>
          <a:p>
            <a:pPr lvl="1">
              <a:buFont typeface="Wingdings" pitchFamily="2" charset="2"/>
              <a:buChar char="§"/>
            </a:pPr>
            <a:r>
              <a:rPr lang="en-US" sz="1800" dirty="0"/>
              <a:t>Barriers to visitation (if not likely to visit)</a:t>
            </a:r>
          </a:p>
          <a:p>
            <a:pPr lvl="1">
              <a:buFont typeface="Wingdings" pitchFamily="2" charset="2"/>
              <a:buChar char="§"/>
            </a:pPr>
            <a:r>
              <a:rPr lang="en-US" sz="1800" dirty="0"/>
              <a:t>Comparisons to earlier waves (where applicable)</a:t>
            </a:r>
          </a:p>
          <a:p>
            <a:endParaRPr lang="en-US" sz="2000" dirty="0">
              <a:solidFill>
                <a:srgbClr val="000000"/>
              </a:solidFill>
              <a:latin typeface="Courier New" panose="02070309020205020404" pitchFamily="49" charset="0"/>
            </a:endParaRPr>
          </a:p>
          <a:p>
            <a:pPr marL="457200" lvl="1" indent="0">
              <a:buNone/>
            </a:pPr>
            <a:endParaRPr lang="en-US" sz="1800" dirty="0"/>
          </a:p>
        </p:txBody>
      </p:sp>
      <p:sp>
        <p:nvSpPr>
          <p:cNvPr id="4" name="Text Placeholder 3">
            <a:extLst>
              <a:ext uri="{FF2B5EF4-FFF2-40B4-BE49-F238E27FC236}">
                <a16:creationId xmlns:a16="http://schemas.microsoft.com/office/drawing/2014/main" id="{287736E5-5245-F149-8B8E-F876C36F748E}"/>
              </a:ext>
            </a:extLst>
          </p:cNvPr>
          <p:cNvSpPr>
            <a:spLocks noGrp="1"/>
          </p:cNvSpPr>
          <p:nvPr>
            <p:ph type="body" sz="quarter" idx="10"/>
          </p:nvPr>
        </p:nvSpPr>
        <p:spPr/>
        <p:txBody>
          <a:bodyPr/>
          <a:lstStyle/>
          <a:p>
            <a:r>
              <a:rPr lang="en-US" dirty="0"/>
              <a:t>Methodology</a:t>
            </a:r>
          </a:p>
        </p:txBody>
      </p:sp>
    </p:spTree>
    <p:extLst>
      <p:ext uri="{BB962C8B-B14F-4D97-AF65-F5344CB8AC3E}">
        <p14:creationId xmlns:p14="http://schemas.microsoft.com/office/powerpoint/2010/main" val="154168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CF147-F2EB-D244-B493-76029466FA80}"/>
              </a:ext>
            </a:extLst>
          </p:cNvPr>
          <p:cNvSpPr>
            <a:spLocks noGrp="1"/>
          </p:cNvSpPr>
          <p:nvPr>
            <p:ph type="body" sz="quarter" idx="10"/>
          </p:nvPr>
        </p:nvSpPr>
        <p:spPr/>
        <p:txBody>
          <a:bodyPr/>
          <a:lstStyle/>
          <a:p>
            <a:r>
              <a:rPr lang="en-US" dirty="0"/>
              <a:t>Interest in Gateways</a:t>
            </a:r>
          </a:p>
        </p:txBody>
      </p:sp>
      <p:sp>
        <p:nvSpPr>
          <p:cNvPr id="3" name="TextBox 2">
            <a:extLst>
              <a:ext uri="{FF2B5EF4-FFF2-40B4-BE49-F238E27FC236}">
                <a16:creationId xmlns:a16="http://schemas.microsoft.com/office/drawing/2014/main" id="{9C5F45A1-67EA-C742-95F6-94A4F9D80EAF}"/>
              </a:ext>
            </a:extLst>
          </p:cNvPr>
          <p:cNvSpPr txBox="1"/>
          <p:nvPr/>
        </p:nvSpPr>
        <p:spPr>
          <a:xfrm>
            <a:off x="0" y="6472858"/>
            <a:ext cx="4437433"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How likely would your visit to California include the following cities?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95B26298-A224-6845-BCB0-C9D6ABBFC389}"/>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Chart 4">
            <a:extLst>
              <a:ext uri="{FF2B5EF4-FFF2-40B4-BE49-F238E27FC236}">
                <a16:creationId xmlns:a16="http://schemas.microsoft.com/office/drawing/2014/main" id="{D07B87B1-B63C-3743-81A8-454D4F51A808}"/>
              </a:ext>
            </a:extLst>
          </p:cNvPr>
          <p:cNvGraphicFramePr/>
          <p:nvPr>
            <p:extLst>
              <p:ext uri="{D42A27DB-BD31-4B8C-83A1-F6EECF244321}">
                <p14:modId xmlns:p14="http://schemas.microsoft.com/office/powerpoint/2010/main" val="349491958"/>
              </p:ext>
            </p:extLst>
          </p:nvPr>
        </p:nvGraphicFramePr>
        <p:xfrm>
          <a:off x="1862666" y="2289490"/>
          <a:ext cx="8466667" cy="38488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A099668-61E0-9340-8AFA-AAB276A89862}"/>
              </a:ext>
            </a:extLst>
          </p:cNvPr>
          <p:cNvSpPr txBox="1"/>
          <p:nvPr/>
        </p:nvSpPr>
        <p:spPr>
          <a:xfrm>
            <a:off x="1037716" y="1347332"/>
            <a:ext cx="1038690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More than half of those interesting in visiting California </a:t>
            </a:r>
            <a:r>
              <a:rPr kumimoji="0" lang="en-US" sz="1200" b="0" i="0" u="none" strike="noStrike" kern="1200" cap="none" spc="0" normalizeH="0" baseline="0" noProof="0" dirty="0" err="1">
                <a:ln>
                  <a:noFill/>
                </a:ln>
                <a:effectLst/>
                <a:uLnTx/>
                <a:uFillTx/>
                <a:latin typeface="News Gothic MT" panose="020B0503020103020203" pitchFamily="34" charset="0"/>
                <a:ea typeface="+mn-ea"/>
                <a:cs typeface="+mn-cs"/>
              </a:rPr>
              <a:t>sai</a:t>
            </a:r>
            <a:r>
              <a:rPr lang="en-US" sz="1200" dirty="0">
                <a:latin typeface="News Gothic MT" panose="020B0503020103020203" pitchFamily="34" charset="0"/>
              </a:rPr>
              <a:t>d they would visit Los Angeles or San Francisco, and nearly half would visit Orange County. </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197528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CC3EE6-026F-5043-AECB-78FBBA97AD4A}"/>
              </a:ext>
            </a:extLst>
          </p:cNvPr>
          <p:cNvSpPr>
            <a:spLocks noGrp="1"/>
          </p:cNvSpPr>
          <p:nvPr>
            <p:ph type="body" sz="quarter" idx="10"/>
          </p:nvPr>
        </p:nvSpPr>
        <p:spPr/>
        <p:txBody>
          <a:bodyPr/>
          <a:lstStyle/>
          <a:p>
            <a:r>
              <a:rPr lang="en-US" dirty="0"/>
              <a:t>Trip Purpose</a:t>
            </a:r>
          </a:p>
        </p:txBody>
      </p:sp>
      <p:sp>
        <p:nvSpPr>
          <p:cNvPr id="3" name="TextBox 2">
            <a:extLst>
              <a:ext uri="{FF2B5EF4-FFF2-40B4-BE49-F238E27FC236}">
                <a16:creationId xmlns:a16="http://schemas.microsoft.com/office/drawing/2014/main" id="{B02DACB1-E946-E049-B7A5-ABC80D43251E}"/>
              </a:ext>
            </a:extLst>
          </p:cNvPr>
          <p:cNvSpPr txBox="1"/>
          <p:nvPr/>
        </p:nvSpPr>
        <p:spPr>
          <a:xfrm>
            <a:off x="0" y="6472858"/>
            <a:ext cx="3570208"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What would be the purposes of the trip to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18EFD033-3DE4-BF46-B01E-C92D1CF55B2E}"/>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84EAA95A-2F3B-034A-997B-FFFEAB50FBFB}"/>
              </a:ext>
            </a:extLst>
          </p:cNvPr>
          <p:cNvSpPr txBox="1"/>
          <p:nvPr/>
        </p:nvSpPr>
        <p:spPr>
          <a:xfrm>
            <a:off x="1037716" y="1347332"/>
            <a:ext cx="10386905"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The vast majority of trips from Australia to California are for Leisure, and about one-quarter say they will be visiting friends or relatives.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E6220610-095B-F041-8360-49C596539CEC}"/>
              </a:ext>
            </a:extLst>
          </p:cNvPr>
          <p:cNvGraphicFramePr/>
          <p:nvPr/>
        </p:nvGraphicFramePr>
        <p:xfrm>
          <a:off x="2032000" y="2057400"/>
          <a:ext cx="8128000" cy="408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358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424AD4-6301-9D40-9453-EEF3B5883BC2}"/>
              </a:ext>
            </a:extLst>
          </p:cNvPr>
          <p:cNvSpPr>
            <a:spLocks noGrp="1"/>
          </p:cNvSpPr>
          <p:nvPr>
            <p:ph type="body" sz="quarter" idx="10"/>
          </p:nvPr>
        </p:nvSpPr>
        <p:spPr/>
        <p:txBody>
          <a:bodyPr/>
          <a:lstStyle/>
          <a:p>
            <a:r>
              <a:rPr lang="en-US" dirty="0"/>
              <a:t>Booking Methods</a:t>
            </a:r>
          </a:p>
        </p:txBody>
      </p:sp>
      <p:sp>
        <p:nvSpPr>
          <p:cNvPr id="3" name="TextBox 2">
            <a:extLst>
              <a:ext uri="{FF2B5EF4-FFF2-40B4-BE49-F238E27FC236}">
                <a16:creationId xmlns:a16="http://schemas.microsoft.com/office/drawing/2014/main" id="{42D430B7-82BF-1F4C-A5FC-7FFCDDBD74FD}"/>
              </a:ext>
            </a:extLst>
          </p:cNvPr>
          <p:cNvSpPr txBox="1"/>
          <p:nvPr/>
        </p:nvSpPr>
        <p:spPr>
          <a:xfrm>
            <a:off x="0" y="6472858"/>
            <a:ext cx="663034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a:t>
            </a:r>
            <a:r>
              <a:rPr lang="en-US" sz="1000" dirty="0">
                <a:latin typeface="Arial" panose="020B0604020202020204" pitchFamily="34" charset="0"/>
                <a:ea typeface="Times New Roman" panose="02020603050405020304" pitchFamily="18" charset="0"/>
              </a:rPr>
              <a:t>Which of the following are you likely to use make your travel arrangements for your upcoming trip to California</a:t>
            </a:r>
            <a:r>
              <a:rPr lang="en-US" sz="1000" dirty="0">
                <a:latin typeface="News Gothic MT" panose="020B0503020103020203" pitchFamily="34" charset="0"/>
              </a:rPr>
              <a:t>?</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70B767AF-122F-5641-ABD8-3890CE0931E6}"/>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A7A3BFBE-B556-904F-9E30-78D1304ADE5A}"/>
              </a:ext>
            </a:extLst>
          </p:cNvPr>
          <p:cNvSpPr txBox="1"/>
          <p:nvPr/>
        </p:nvSpPr>
        <p:spPr>
          <a:xfrm>
            <a:off x="1037716" y="1347332"/>
            <a:ext cx="1038690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Top booking methods for Australians are via online travel agencies or directly with the hotel or airline, followed by using a travel agency or travel advisor.</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74B6FF51-BAE0-F44B-86A9-BB6BF996F859}"/>
              </a:ext>
            </a:extLst>
          </p:cNvPr>
          <p:cNvGraphicFramePr/>
          <p:nvPr/>
        </p:nvGraphicFramePr>
        <p:xfrm>
          <a:off x="2032000" y="2057400"/>
          <a:ext cx="8128000" cy="408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652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r>
              <a:rPr lang="en-US" sz="3600" dirty="0"/>
              <a:t>Activities</a:t>
            </a:r>
          </a:p>
        </p:txBody>
      </p:sp>
      <p:sp>
        <p:nvSpPr>
          <p:cNvPr id="3" name="TextBox 2">
            <a:extLst>
              <a:ext uri="{FF2B5EF4-FFF2-40B4-BE49-F238E27FC236}">
                <a16:creationId xmlns:a16="http://schemas.microsoft.com/office/drawing/2014/main" id="{B4DA6FBE-A21F-E84D-B68B-37D9F19B33FE}"/>
              </a:ext>
            </a:extLst>
          </p:cNvPr>
          <p:cNvSpPr txBox="1"/>
          <p:nvPr/>
        </p:nvSpPr>
        <p:spPr>
          <a:xfrm>
            <a:off x="0" y="6472858"/>
            <a:ext cx="523733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7" name="Table 6">
            <a:extLst>
              <a:ext uri="{FF2B5EF4-FFF2-40B4-BE49-F238E27FC236}">
                <a16:creationId xmlns:a16="http://schemas.microsoft.com/office/drawing/2014/main" id="{876EA904-0A84-4540-8317-F2D46B30646E}"/>
              </a:ext>
            </a:extLst>
          </p:cNvPr>
          <p:cNvGraphicFramePr>
            <a:graphicFrameLocks noGrp="1"/>
          </p:cNvGraphicFramePr>
          <p:nvPr/>
        </p:nvGraphicFramePr>
        <p:xfrm>
          <a:off x="99393" y="1616545"/>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Australia</a:t>
                      </a:r>
                      <a:endParaRPr lang="en-US" sz="11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Index Across All Countries</a:t>
                      </a:r>
                      <a:endParaRPr lang="en-US" sz="11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0" i="0" u="none" strike="noStrike" dirty="0">
                          <a:solidFill>
                            <a:schemeClr val="tx2"/>
                          </a:solidFill>
                          <a:effectLst/>
                          <a:latin typeface="Calibri" panose="020F0502020204030204" pitchFamily="34" charset="0"/>
                        </a:rPr>
                        <a:t>Visiting a theme or amusement park</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50%</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120</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0" i="0" u="none" strike="noStrike">
                          <a:solidFill>
                            <a:schemeClr val="tx2"/>
                          </a:solidFill>
                          <a:effectLst/>
                          <a:latin typeface="Calibri" panose="020F0502020204030204" pitchFamily="34" charset="0"/>
                        </a:rPr>
                        <a:t>Exploring a city/urban area</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109</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0" i="0" u="none" strike="noStrike">
                          <a:solidFill>
                            <a:schemeClr val="tx2"/>
                          </a:solidFill>
                          <a:effectLst/>
                          <a:latin typeface="Calibri" panose="020F0502020204030204" pitchFamily="34" charset="0"/>
                        </a:rPr>
                        <a:t>Going to the beach</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97</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0" i="0" u="none" strike="noStrike">
                          <a:solidFill>
                            <a:schemeClr val="tx2"/>
                          </a:solidFill>
                          <a:effectLst/>
                          <a:latin typeface="Calibri" panose="020F0502020204030204" pitchFamily="34" charset="0"/>
                        </a:rPr>
                        <a:t>Visiting state or national parks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0" i="0" u="none" strike="noStrike">
                          <a:solidFill>
                            <a:schemeClr val="tx2"/>
                          </a:solidFill>
                          <a:effectLst/>
                          <a:latin typeface="Calibri" panose="020F0502020204030204" pitchFamily="34" charset="0"/>
                        </a:rPr>
                        <a:t>Viewing and enjoying natural scenery such as beaches, oceans, mountains,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95</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1" i="0" u="none" strike="noStrike" dirty="0">
                          <a:solidFill>
                            <a:schemeClr val="accent5"/>
                          </a:solidFill>
                          <a:effectLst/>
                          <a:latin typeface="Calibri" panose="020F0502020204030204" pitchFamily="34" charset="0"/>
                        </a:rPr>
                        <a:t>Visiting famous movie/TV locations, studio tours, celebrity home tours</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46%</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140</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 mall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108</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a:solidFill>
                            <a:schemeClr val="tx2"/>
                          </a:solidFill>
                          <a:effectLst/>
                          <a:latin typeface="Calibri" panose="020F0502020204030204" pitchFamily="34" charset="0"/>
                        </a:rPr>
                        <a:t>Visiting historical sites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106</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an outlet mall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118</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unique local restaurant(s)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1" i="0" u="none" strike="noStrike" dirty="0">
                          <a:solidFill>
                            <a:schemeClr val="accent5"/>
                          </a:solidFill>
                          <a:effectLst/>
                          <a:latin typeface="Calibri" panose="020F0502020204030204" pitchFamily="34" charset="0"/>
                        </a:rPr>
                        <a:t>Visiting museums, science centers or </a:t>
                      </a:r>
                      <a:r>
                        <a:rPr lang="en-US" sz="1100" b="1" i="0" u="none" strike="noStrike" dirty="0" err="1">
                          <a:solidFill>
                            <a:schemeClr val="accent5"/>
                          </a:solidFill>
                          <a:effectLst/>
                          <a:latin typeface="Calibri" panose="020F0502020204030204" pitchFamily="34" charset="0"/>
                        </a:rPr>
                        <a:t>exploratoriums</a:t>
                      </a:r>
                      <a:endParaRPr lang="en-US" sz="1100" b="1" i="0" u="none" strike="noStrike" dirty="0">
                        <a:solidFill>
                          <a:schemeClr val="accent5"/>
                        </a:solidFill>
                        <a:effectLst/>
                        <a:latin typeface="Calibri" panose="020F0502020204030204" pitchFamily="34" charset="0"/>
                      </a:endParaRP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37%</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126</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0" i="0" u="none" strike="noStrike">
                          <a:solidFill>
                            <a:schemeClr val="tx2"/>
                          </a:solidFill>
                          <a:effectLst/>
                          <a:latin typeface="Calibri" panose="020F0502020204030204" pitchFamily="34" charset="0"/>
                        </a:rPr>
                        <a:t>Driving on scenic byways or roads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120</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0" i="0" u="none" strike="noStrike">
                          <a:solidFill>
                            <a:schemeClr val="tx2"/>
                          </a:solidFill>
                          <a:effectLst/>
                          <a:latin typeface="Calibri" panose="020F0502020204030204" pitchFamily="34" charset="0"/>
                        </a:rPr>
                        <a:t>Visiting a zoo or aquarium</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121</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0" i="0" u="none" strike="noStrike">
                          <a:solidFill>
                            <a:schemeClr val="tx2"/>
                          </a:solidFill>
                          <a:effectLst/>
                          <a:latin typeface="Calibri" panose="020F0502020204030204" pitchFamily="34" charset="0"/>
                        </a:rPr>
                        <a:t>Visiting art museums or other visual arts venues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122</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0" i="0" u="none" strike="noStrike">
                          <a:solidFill>
                            <a:schemeClr val="tx2"/>
                          </a:solidFill>
                          <a:effectLst/>
                          <a:latin typeface="Calibri" panose="020F0502020204030204" pitchFamily="34" charset="0"/>
                        </a:rPr>
                        <a:t>Exploring small towns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105</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 unique local shop or shopping district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32%</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0" i="0" u="none" strike="noStrike">
                          <a:solidFill>
                            <a:schemeClr val="tx2"/>
                          </a:solidFill>
                          <a:effectLst/>
                          <a:latin typeface="Calibri" panose="020F0502020204030204" pitchFamily="34" charset="0"/>
                        </a:rPr>
                        <a:t>Visiting a winery or wine regions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124</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0" i="0" u="none" strike="noStrike">
                          <a:solidFill>
                            <a:schemeClr val="tx2"/>
                          </a:solidFill>
                          <a:effectLst/>
                          <a:latin typeface="Calibri" panose="020F0502020204030204" pitchFamily="34" charset="0"/>
                        </a:rPr>
                        <a:t>Night life</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1" i="0" u="none" strike="noStrike" dirty="0">
                          <a:solidFill>
                            <a:schemeClr val="accent5"/>
                          </a:solidFill>
                          <a:effectLst/>
                          <a:latin typeface="Calibri" panose="020F0502020204030204" pitchFamily="34" charset="0"/>
                        </a:rPr>
                        <a:t>Going to a farmers’ market</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23%</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143</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0" i="0" u="none" strike="noStrike">
                          <a:solidFill>
                            <a:schemeClr val="tx2"/>
                          </a:solidFill>
                          <a:effectLst/>
                          <a:latin typeface="Calibri" panose="020F0502020204030204" pitchFamily="34" charset="0"/>
                        </a:rPr>
                        <a:t>Luxury shopping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20%</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99</a:t>
                      </a:r>
                    </a:p>
                  </a:txBody>
                  <a:tcPr marL="9525" marR="9525" marT="9525" marB="0" anchor="ctr"/>
                </a:tc>
                <a:extLst>
                  <a:ext uri="{0D108BD9-81ED-4DB2-BD59-A6C34878D82A}">
                    <a16:rowId xmlns:a16="http://schemas.microsoft.com/office/drawing/2014/main" val="2849612571"/>
                  </a:ext>
                </a:extLst>
              </a:tr>
            </a:tbl>
          </a:graphicData>
        </a:graphic>
      </p:graphicFrame>
      <p:graphicFrame>
        <p:nvGraphicFramePr>
          <p:cNvPr id="8" name="Table 7">
            <a:extLst>
              <a:ext uri="{FF2B5EF4-FFF2-40B4-BE49-F238E27FC236}">
                <a16:creationId xmlns:a16="http://schemas.microsoft.com/office/drawing/2014/main" id="{8B09D2B1-BB5C-49EB-95C0-5BE8677E61C1}"/>
              </a:ext>
            </a:extLst>
          </p:cNvPr>
          <p:cNvGraphicFramePr>
            <a:graphicFrameLocks noGrp="1"/>
          </p:cNvGraphicFramePr>
          <p:nvPr/>
        </p:nvGraphicFramePr>
        <p:xfrm>
          <a:off x="6145635" y="1616544"/>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Australia</a:t>
                      </a:r>
                      <a:endParaRPr lang="en-US" sz="11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a:solidFill>
                            <a:schemeClr val="tx2"/>
                          </a:solidFill>
                          <a:effectLst/>
                        </a:rPr>
                        <a:t>Index Across All Countries</a:t>
                      </a:r>
                      <a:endParaRPr lang="en-US" sz="1100" b="0" i="0" u="none" strike="noStrike">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0" i="0" u="none" strike="noStrike" dirty="0">
                          <a:solidFill>
                            <a:schemeClr val="tx2"/>
                          </a:solidFill>
                          <a:effectLst/>
                          <a:latin typeface="Calibri" panose="020F0502020204030204" pitchFamily="34" charset="0"/>
                        </a:rPr>
                        <a:t>Heritage/family history tours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106</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Michelin-starred or recommended restaurant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live music event, concert or festival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104</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0" i="0" u="none" strike="noStrike">
                          <a:solidFill>
                            <a:schemeClr val="tx2"/>
                          </a:solidFill>
                          <a:effectLst/>
                          <a:latin typeface="Calibri" panose="020F0502020204030204" pitchFamily="34" charset="0"/>
                        </a:rPr>
                        <a:t>Hiking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92</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celebrity/notable chef's restaurant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93</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0" i="0" u="none" strike="noStrike">
                          <a:solidFill>
                            <a:schemeClr val="tx2"/>
                          </a:solidFill>
                          <a:effectLst/>
                          <a:latin typeface="Calibri" panose="020F0502020204030204" pitchFamily="34" charset="0"/>
                        </a:rPr>
                        <a:t>Attending performing arts events (theater, dance,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104</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live sporting event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108</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a:solidFill>
                            <a:schemeClr val="tx2"/>
                          </a:solidFill>
                          <a:effectLst/>
                          <a:latin typeface="Calibri" panose="020F0502020204030204" pitchFamily="34" charset="0"/>
                        </a:rPr>
                        <a:t>Visiting a high-end resort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93</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0" i="0" u="none" strike="noStrike">
                          <a:solidFill>
                            <a:schemeClr val="tx2"/>
                          </a:solidFill>
                          <a:effectLst/>
                          <a:latin typeface="Calibri" panose="020F0502020204030204" pitchFamily="34" charset="0"/>
                        </a:rPr>
                        <a:t>Exploring farm tours or farm trails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113</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0" i="0" u="none" strike="noStrike">
                          <a:solidFill>
                            <a:schemeClr val="tx2"/>
                          </a:solidFill>
                          <a:effectLst/>
                          <a:latin typeface="Calibri" panose="020F0502020204030204" pitchFamily="34" charset="0"/>
                        </a:rPr>
                        <a:t>Water sports activities such as surfing, paddleboarding, boating,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1" i="0" u="none" strike="noStrike" dirty="0">
                          <a:solidFill>
                            <a:schemeClr val="accent5"/>
                          </a:solidFill>
                          <a:effectLst/>
                          <a:latin typeface="Calibri" panose="020F0502020204030204" pitchFamily="34" charset="0"/>
                        </a:rPr>
                        <a:t>Gambling</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13%</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153</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culinary festival or event</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13%</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77</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0" i="0" u="none" strike="noStrike">
                          <a:solidFill>
                            <a:schemeClr val="tx2"/>
                          </a:solidFill>
                          <a:effectLst/>
                          <a:latin typeface="Calibri" panose="020F0502020204030204" pitchFamily="34" charset="0"/>
                        </a:rPr>
                        <a:t>Adventure activities such as whitewater rafting, ziplining, parasailing,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89</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0" i="0" u="none" strike="noStrike">
                          <a:solidFill>
                            <a:schemeClr val="tx2"/>
                          </a:solidFill>
                          <a:effectLst/>
                          <a:latin typeface="Calibri" panose="020F0502020204030204" pitchFamily="34" charset="0"/>
                        </a:rPr>
                        <a:t>Visiting a spa or wellness center</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0" i="0" u="none" strike="noStrike">
                          <a:solidFill>
                            <a:schemeClr val="tx2"/>
                          </a:solidFill>
                          <a:effectLst/>
                          <a:latin typeface="Calibri" panose="020F0502020204030204" pitchFamily="34" charset="0"/>
                        </a:rPr>
                        <a:t>Visiting a microbrewery</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101</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0" i="0" u="none" strike="noStrike">
                          <a:solidFill>
                            <a:schemeClr val="tx2"/>
                          </a:solidFill>
                          <a:effectLst/>
                          <a:latin typeface="Calibri" panose="020F0502020204030204" pitchFamily="34" charset="0"/>
                        </a:rPr>
                        <a:t>Road/trail sports activities such as biking, cycling, running,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97</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0" i="0" u="none" strike="noStrike">
                          <a:solidFill>
                            <a:schemeClr val="tx2"/>
                          </a:solidFill>
                          <a:effectLst/>
                          <a:latin typeface="Calibri" panose="020F0502020204030204" pitchFamily="34" charset="0"/>
                        </a:rPr>
                        <a:t>Snow sports activities such as skiing or snowboarding,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113</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0" i="0" u="none" strike="noStrike">
                          <a:solidFill>
                            <a:schemeClr val="tx2"/>
                          </a:solidFill>
                          <a:effectLst/>
                          <a:latin typeface="Calibri" panose="020F0502020204030204" pitchFamily="34" charset="0"/>
                        </a:rPr>
                        <a:t>Golfing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73</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0" i="0" u="none" strike="noStrike">
                          <a:solidFill>
                            <a:schemeClr val="tx2"/>
                          </a:solidFill>
                          <a:effectLst/>
                          <a:latin typeface="Calibri" panose="020F0502020204030204" pitchFamily="34" charset="0"/>
                        </a:rPr>
                        <a:t>Participating in marijuana related activities or events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105</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class or workshop on personal development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49612571"/>
                  </a:ext>
                </a:extLst>
              </a:tr>
            </a:tbl>
          </a:graphicData>
        </a:graphic>
      </p:graphicFrame>
      <p:pic>
        <p:nvPicPr>
          <p:cNvPr id="6" name="Picture 5" descr="Diagram&#10;&#10;Description automatically generated">
            <a:extLst>
              <a:ext uri="{FF2B5EF4-FFF2-40B4-BE49-F238E27FC236}">
                <a16:creationId xmlns:a16="http://schemas.microsoft.com/office/drawing/2014/main" id="{93BF05F6-41E8-4210-9B9C-6F09B8B4E5A1}"/>
              </a:ext>
            </a:extLst>
          </p:cNvPr>
          <p:cNvPicPr>
            <a:picLocks noChangeAspect="1"/>
          </p:cNvPicPr>
          <p:nvPr/>
        </p:nvPicPr>
        <p:blipFill>
          <a:blip r:embed="rId2"/>
          <a:stretch>
            <a:fillRect/>
          </a:stretch>
        </p:blipFill>
        <p:spPr>
          <a:xfrm>
            <a:off x="4887819" y="177282"/>
            <a:ext cx="1445977" cy="1371600"/>
          </a:xfrm>
          <a:prstGeom prst="rect">
            <a:avLst/>
          </a:prstGeom>
        </p:spPr>
      </p:pic>
    </p:spTree>
    <p:extLst>
      <p:ext uri="{BB962C8B-B14F-4D97-AF65-F5344CB8AC3E}">
        <p14:creationId xmlns:p14="http://schemas.microsoft.com/office/powerpoint/2010/main" val="356822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pPr>
              <a:lnSpc>
                <a:spcPct val="100000"/>
              </a:lnSpc>
              <a:spcBef>
                <a:spcPts val="0"/>
              </a:spcBef>
            </a:pPr>
            <a:r>
              <a:rPr lang="en-US" sz="3600" dirty="0"/>
              <a:t>Activities </a:t>
            </a:r>
          </a:p>
          <a:p>
            <a:pPr>
              <a:lnSpc>
                <a:spcPct val="100000"/>
              </a:lnSpc>
              <a:spcBef>
                <a:spcPts val="0"/>
              </a:spcBef>
            </a:pPr>
            <a:r>
              <a:rPr lang="en-US" sz="3600" dirty="0"/>
              <a:t>(Top Activities Compared to Pre-Pandemic)</a:t>
            </a:r>
          </a:p>
        </p:txBody>
      </p:sp>
      <p:sp>
        <p:nvSpPr>
          <p:cNvPr id="3" name="TextBox 2">
            <a:extLst>
              <a:ext uri="{FF2B5EF4-FFF2-40B4-BE49-F238E27FC236}">
                <a16:creationId xmlns:a16="http://schemas.microsoft.com/office/drawing/2014/main" id="{B4DA6FBE-A21F-E84D-B68B-37D9F19B33FE}"/>
              </a:ext>
            </a:extLst>
          </p:cNvPr>
          <p:cNvSpPr txBox="1"/>
          <p:nvPr/>
        </p:nvSpPr>
        <p:spPr>
          <a:xfrm>
            <a:off x="0" y="6472858"/>
            <a:ext cx="5561138" cy="553998"/>
          </a:xfrm>
          <a:prstGeom prst="rect">
            <a:avLst/>
          </a:prstGeom>
          <a:noFill/>
        </p:spPr>
        <p:txBody>
          <a:bodyPr wrap="none" rtlCol="0">
            <a:spAutoFit/>
          </a:bodyPr>
          <a:lstStyle/>
          <a:p>
            <a:pPr>
              <a:defRPr/>
            </a:pPr>
            <a:r>
              <a:rPr lang="en-US" sz="1000" dirty="0">
                <a:latin typeface="News Gothic MT" panose="020B0503020103020203" pitchFamily="34" charset="0"/>
              </a:rPr>
              <a:t>2019 Q: Which of the following did you do as part of your most recent California trip? </a:t>
            </a:r>
          </a:p>
          <a:p>
            <a:pPr>
              <a:defRPr/>
            </a:pPr>
            <a:r>
              <a:rPr lang="en-US" sz="1000" dirty="0">
                <a:latin typeface="News Gothic MT" panose="020B0503020103020203" pitchFamily="34" charset="0"/>
              </a:rPr>
              <a:t>2022 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Table 4">
            <a:extLst>
              <a:ext uri="{FF2B5EF4-FFF2-40B4-BE49-F238E27FC236}">
                <a16:creationId xmlns:a16="http://schemas.microsoft.com/office/drawing/2014/main" id="{2C80C5D1-3319-4F77-8482-31F09B82C831}"/>
              </a:ext>
            </a:extLst>
          </p:cNvPr>
          <p:cNvGraphicFramePr>
            <a:graphicFrameLocks noGrp="1"/>
          </p:cNvGraphicFramePr>
          <p:nvPr>
            <p:extLst>
              <p:ext uri="{D42A27DB-BD31-4B8C-83A1-F6EECF244321}">
                <p14:modId xmlns:p14="http://schemas.microsoft.com/office/powerpoint/2010/main" val="2936453665"/>
              </p:ext>
            </p:extLst>
          </p:nvPr>
        </p:nvGraphicFramePr>
        <p:xfrm>
          <a:off x="115078" y="1796062"/>
          <a:ext cx="9144000" cy="4571996"/>
        </p:xfrm>
        <a:graphic>
          <a:graphicData uri="http://schemas.openxmlformats.org/drawingml/2006/table">
            <a:tbl>
              <a:tblPr>
                <a:tableStyleId>{3C2FFA5D-87B4-456A-9821-1D502468CF0F}</a:tableStyleId>
              </a:tblPr>
              <a:tblGrid>
                <a:gridCol w="5816085">
                  <a:extLst>
                    <a:ext uri="{9D8B030D-6E8A-4147-A177-3AD203B41FA5}">
                      <a16:colId xmlns:a16="http://schemas.microsoft.com/office/drawing/2014/main" val="2488189837"/>
                    </a:ext>
                  </a:extLst>
                </a:gridCol>
                <a:gridCol w="1109305">
                  <a:extLst>
                    <a:ext uri="{9D8B030D-6E8A-4147-A177-3AD203B41FA5}">
                      <a16:colId xmlns:a16="http://schemas.microsoft.com/office/drawing/2014/main" val="895212613"/>
                    </a:ext>
                  </a:extLst>
                </a:gridCol>
                <a:gridCol w="1109305">
                  <a:extLst>
                    <a:ext uri="{9D8B030D-6E8A-4147-A177-3AD203B41FA5}">
                      <a16:colId xmlns:a16="http://schemas.microsoft.com/office/drawing/2014/main" val="40945107"/>
                    </a:ext>
                  </a:extLst>
                </a:gridCol>
                <a:gridCol w="1109305">
                  <a:extLst>
                    <a:ext uri="{9D8B030D-6E8A-4147-A177-3AD203B41FA5}">
                      <a16:colId xmlns:a16="http://schemas.microsoft.com/office/drawing/2014/main" val="999509277"/>
                    </a:ext>
                  </a:extLst>
                </a:gridCol>
              </a:tblGrid>
              <a:tr h="901436">
                <a:tc>
                  <a:txBody>
                    <a:bodyPr/>
                    <a:lstStyle/>
                    <a:p>
                      <a:pPr algn="l" fontAlgn="ct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2019</a:t>
                      </a:r>
                      <a:br>
                        <a:rPr lang="en-US" sz="1400" u="none" strike="noStrike" dirty="0">
                          <a:solidFill>
                            <a:schemeClr val="tx2"/>
                          </a:solidFill>
                          <a:effectLst/>
                          <a:latin typeface="+mn-lt"/>
                        </a:rPr>
                      </a:br>
                      <a:r>
                        <a:rPr lang="en-US" sz="1400" u="none" strike="noStrike" dirty="0">
                          <a:solidFill>
                            <a:schemeClr val="tx2"/>
                          </a:solidFill>
                          <a:effectLst/>
                          <a:latin typeface="+mn-lt"/>
                        </a:rPr>
                        <a:t>ROAS</a:t>
                      </a:r>
                      <a:br>
                        <a:rPr lang="en-US" sz="1400" u="none" strike="noStrike" dirty="0">
                          <a:solidFill>
                            <a:schemeClr val="tx2"/>
                          </a:solidFill>
                          <a:effectLst/>
                          <a:latin typeface="+mn-lt"/>
                        </a:rPr>
                      </a:br>
                      <a:r>
                        <a:rPr lang="en-US" sz="1400" u="none" strike="noStrike" dirty="0">
                          <a:solidFill>
                            <a:schemeClr val="tx2"/>
                          </a:solidFill>
                          <a:effectLst/>
                          <a:latin typeface="+mn-lt"/>
                        </a:rPr>
                        <a:t>Rank</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2022</a:t>
                      </a:r>
                      <a:br>
                        <a:rPr lang="en-US" sz="1400" u="none" strike="noStrike" dirty="0">
                          <a:solidFill>
                            <a:schemeClr val="tx2"/>
                          </a:solidFill>
                          <a:effectLst/>
                          <a:latin typeface="+mn-lt"/>
                        </a:rPr>
                      </a:br>
                      <a:r>
                        <a:rPr lang="en-US" sz="1400" u="none" strike="noStrike" dirty="0">
                          <a:solidFill>
                            <a:schemeClr val="tx2"/>
                          </a:solidFill>
                          <a:effectLst/>
                          <a:latin typeface="+mn-lt"/>
                        </a:rPr>
                        <a:t>International</a:t>
                      </a:r>
                      <a:br>
                        <a:rPr lang="en-US" sz="1400" u="none" strike="noStrike" dirty="0">
                          <a:solidFill>
                            <a:schemeClr val="tx2"/>
                          </a:solidFill>
                          <a:effectLst/>
                          <a:latin typeface="+mn-lt"/>
                        </a:rPr>
                      </a:br>
                      <a:r>
                        <a:rPr lang="en-US" sz="1400" u="none" strike="noStrike" dirty="0">
                          <a:solidFill>
                            <a:schemeClr val="tx2"/>
                          </a:solidFill>
                          <a:effectLst/>
                          <a:latin typeface="+mn-lt"/>
                        </a:rPr>
                        <a:t>Tracker</a:t>
                      </a:r>
                      <a:br>
                        <a:rPr lang="en-US" sz="1400" u="none" strike="noStrike" dirty="0">
                          <a:solidFill>
                            <a:schemeClr val="tx2"/>
                          </a:solidFill>
                          <a:effectLst/>
                          <a:latin typeface="+mn-lt"/>
                        </a:rPr>
                      </a:br>
                      <a:r>
                        <a:rPr lang="en-US" sz="1400" u="none" strike="noStrike" dirty="0">
                          <a:solidFill>
                            <a:schemeClr val="tx2"/>
                          </a:solidFill>
                          <a:effectLst/>
                          <a:latin typeface="+mn-lt"/>
                        </a:rPr>
                        <a:t>Rank</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Change in Ranking</a:t>
                      </a:r>
                      <a:endParaRPr lang="en-US" sz="1400" b="0" i="0" u="none" strike="noStrike">
                        <a:solidFill>
                          <a:schemeClr val="tx2"/>
                        </a:solidFill>
                        <a:effectLst/>
                        <a:latin typeface="+mn-lt"/>
                      </a:endParaRPr>
                    </a:p>
                  </a:txBody>
                  <a:tcPr marL="9525" marR="9525" marT="9525" marB="0" anchor="ctr"/>
                </a:tc>
                <a:extLst>
                  <a:ext uri="{0D108BD9-81ED-4DB2-BD59-A6C34878D82A}">
                    <a16:rowId xmlns:a16="http://schemas.microsoft.com/office/drawing/2014/main" val="1577895764"/>
                  </a:ext>
                </a:extLst>
              </a:tr>
              <a:tr h="367056">
                <a:tc>
                  <a:txBody>
                    <a:bodyPr/>
                    <a:lstStyle/>
                    <a:p>
                      <a:pPr algn="l" fontAlgn="ctr"/>
                      <a:r>
                        <a:rPr lang="en-US" sz="1400" u="none" strike="noStrike">
                          <a:solidFill>
                            <a:schemeClr val="tx2"/>
                          </a:solidFill>
                          <a:effectLst/>
                          <a:latin typeface="+mn-lt"/>
                        </a:rPr>
                        <a:t>Visiting a theme or amusement park</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3</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1</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rgbClr val="00B050"/>
                          </a:solidFill>
                          <a:effectLst/>
                          <a:latin typeface="+mn-lt"/>
                        </a:rPr>
                        <a:t>+2</a:t>
                      </a:r>
                      <a:endParaRPr lang="en-US" sz="1400" b="0" i="0" u="none" strike="noStrike" dirty="0">
                        <a:solidFill>
                          <a:srgbClr val="00B050"/>
                        </a:solidFill>
                        <a:effectLst/>
                        <a:latin typeface="+mn-lt"/>
                      </a:endParaRPr>
                    </a:p>
                  </a:txBody>
                  <a:tcPr marL="9525" marR="9525" marT="9525" marB="0" anchor="ctr"/>
                </a:tc>
                <a:extLst>
                  <a:ext uri="{0D108BD9-81ED-4DB2-BD59-A6C34878D82A}">
                    <a16:rowId xmlns:a16="http://schemas.microsoft.com/office/drawing/2014/main" val="640291074"/>
                  </a:ext>
                </a:extLst>
              </a:tr>
              <a:tr h="367056">
                <a:tc>
                  <a:txBody>
                    <a:bodyPr/>
                    <a:lstStyle/>
                    <a:p>
                      <a:pPr algn="l" fontAlgn="ctr"/>
                      <a:r>
                        <a:rPr lang="en-US" sz="1400" u="none" strike="noStrike">
                          <a:solidFill>
                            <a:schemeClr val="tx2"/>
                          </a:solidFill>
                          <a:effectLst/>
                          <a:latin typeface="+mn-lt"/>
                        </a:rPr>
                        <a:t>Exploring a city/urban area</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4</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2</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dirty="0">
                          <a:solidFill>
                            <a:srgbClr val="00B050"/>
                          </a:solidFill>
                          <a:effectLst/>
                          <a:latin typeface="+mn-lt"/>
                        </a:rPr>
                        <a:t>+2</a:t>
                      </a:r>
                      <a:endParaRPr lang="en-US" sz="1400" b="0" i="0" u="none" strike="noStrike" dirty="0">
                        <a:solidFill>
                          <a:srgbClr val="00B050"/>
                        </a:solidFill>
                        <a:effectLst/>
                        <a:latin typeface="+mn-lt"/>
                      </a:endParaRPr>
                    </a:p>
                  </a:txBody>
                  <a:tcPr marL="9525" marR="9525" marT="9525" marB="0" anchor="ctr"/>
                </a:tc>
                <a:extLst>
                  <a:ext uri="{0D108BD9-81ED-4DB2-BD59-A6C34878D82A}">
                    <a16:rowId xmlns:a16="http://schemas.microsoft.com/office/drawing/2014/main" val="1539323079"/>
                  </a:ext>
                </a:extLst>
              </a:tr>
              <a:tr h="367056">
                <a:tc>
                  <a:txBody>
                    <a:bodyPr/>
                    <a:lstStyle/>
                    <a:p>
                      <a:pPr algn="l" fontAlgn="ctr"/>
                      <a:r>
                        <a:rPr lang="en-US" sz="1400" u="none" strike="noStrike">
                          <a:solidFill>
                            <a:schemeClr val="tx2"/>
                          </a:solidFill>
                          <a:effectLst/>
                          <a:latin typeface="+mn-lt"/>
                        </a:rPr>
                        <a:t>Going to the beach</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2</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3</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accent5"/>
                          </a:solidFill>
                          <a:effectLst/>
                          <a:latin typeface="+mn-lt"/>
                        </a:rPr>
                        <a:t>-1</a:t>
                      </a:r>
                      <a:endParaRPr lang="en-US" sz="1400" b="0" i="0" u="none" strike="noStrike" dirty="0">
                        <a:solidFill>
                          <a:schemeClr val="accent5"/>
                        </a:solidFill>
                        <a:effectLst/>
                        <a:latin typeface="+mn-lt"/>
                      </a:endParaRPr>
                    </a:p>
                  </a:txBody>
                  <a:tcPr marL="9525" marR="9525" marT="9525" marB="0" anchor="ctr"/>
                </a:tc>
                <a:extLst>
                  <a:ext uri="{0D108BD9-81ED-4DB2-BD59-A6C34878D82A}">
                    <a16:rowId xmlns:a16="http://schemas.microsoft.com/office/drawing/2014/main" val="1111431077"/>
                  </a:ext>
                </a:extLst>
              </a:tr>
              <a:tr h="367056">
                <a:tc>
                  <a:txBody>
                    <a:bodyPr/>
                    <a:lstStyle/>
                    <a:p>
                      <a:pPr algn="l" fontAlgn="ctr"/>
                      <a:r>
                        <a:rPr lang="en-US" sz="1400" u="none" strike="noStrike">
                          <a:solidFill>
                            <a:schemeClr val="tx2"/>
                          </a:solidFill>
                          <a:effectLst/>
                          <a:latin typeface="+mn-lt"/>
                        </a:rPr>
                        <a:t>Visiting state or national parks</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10</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4</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dirty="0">
                          <a:solidFill>
                            <a:srgbClr val="00B050"/>
                          </a:solidFill>
                          <a:effectLst/>
                          <a:latin typeface="+mn-lt"/>
                        </a:rPr>
                        <a:t>+6</a:t>
                      </a:r>
                      <a:endParaRPr lang="en-US" sz="1400" b="0" i="0" u="none" strike="noStrike" dirty="0">
                        <a:solidFill>
                          <a:srgbClr val="00B050"/>
                        </a:solidFill>
                        <a:effectLst/>
                        <a:latin typeface="+mn-lt"/>
                      </a:endParaRPr>
                    </a:p>
                  </a:txBody>
                  <a:tcPr marL="9525" marR="9525" marT="9525" marB="0" anchor="ctr"/>
                </a:tc>
                <a:extLst>
                  <a:ext uri="{0D108BD9-81ED-4DB2-BD59-A6C34878D82A}">
                    <a16:rowId xmlns:a16="http://schemas.microsoft.com/office/drawing/2014/main" val="3905008824"/>
                  </a:ext>
                </a:extLst>
              </a:tr>
              <a:tr h="367056">
                <a:tc>
                  <a:txBody>
                    <a:bodyPr/>
                    <a:lstStyle/>
                    <a:p>
                      <a:pPr algn="l" fontAlgn="ctr"/>
                      <a:r>
                        <a:rPr lang="en-US" sz="1400" u="none" strike="noStrike">
                          <a:solidFill>
                            <a:schemeClr val="tx2"/>
                          </a:solidFill>
                          <a:effectLst/>
                          <a:latin typeface="+mn-lt"/>
                        </a:rPr>
                        <a:t>Viewing and enjoying natural scenery such as beaches, oceans, mountains, etc.</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7</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5</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rgbClr val="00B050"/>
                          </a:solidFill>
                          <a:effectLst/>
                          <a:latin typeface="+mn-lt"/>
                        </a:rPr>
                        <a:t>+2</a:t>
                      </a:r>
                      <a:endParaRPr lang="en-US" sz="1400" b="0" i="0" u="none" strike="noStrike" dirty="0">
                        <a:solidFill>
                          <a:srgbClr val="00B050"/>
                        </a:solidFill>
                        <a:effectLst/>
                        <a:latin typeface="+mn-lt"/>
                      </a:endParaRPr>
                    </a:p>
                  </a:txBody>
                  <a:tcPr marL="9525" marR="9525" marT="9525" marB="0" anchor="ctr"/>
                </a:tc>
                <a:extLst>
                  <a:ext uri="{0D108BD9-81ED-4DB2-BD59-A6C34878D82A}">
                    <a16:rowId xmlns:a16="http://schemas.microsoft.com/office/drawing/2014/main" val="189155205"/>
                  </a:ext>
                </a:extLst>
              </a:tr>
              <a:tr h="367056">
                <a:tc>
                  <a:txBody>
                    <a:bodyPr/>
                    <a:lstStyle/>
                    <a:p>
                      <a:pPr algn="l" fontAlgn="ctr"/>
                      <a:r>
                        <a:rPr lang="en-US" sz="1400" u="none" strike="noStrike">
                          <a:solidFill>
                            <a:schemeClr val="tx2"/>
                          </a:solidFill>
                          <a:effectLst/>
                          <a:latin typeface="+mn-lt"/>
                        </a:rPr>
                        <a:t>Visiting famous movie/TV locations, studio tours, celebrity home tours</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6</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6</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0</a:t>
                      </a:r>
                      <a:endParaRPr lang="en-US" sz="1400" b="0" i="0" u="none" strike="noStrike" dirty="0">
                        <a:solidFill>
                          <a:schemeClr val="tx2"/>
                        </a:solidFill>
                        <a:effectLst/>
                        <a:latin typeface="+mn-lt"/>
                      </a:endParaRPr>
                    </a:p>
                  </a:txBody>
                  <a:tcPr marL="9525" marR="9525" marT="9525" marB="0" anchor="ctr"/>
                </a:tc>
                <a:extLst>
                  <a:ext uri="{0D108BD9-81ED-4DB2-BD59-A6C34878D82A}">
                    <a16:rowId xmlns:a16="http://schemas.microsoft.com/office/drawing/2014/main" val="2099918822"/>
                  </a:ext>
                </a:extLst>
              </a:tr>
              <a:tr h="367056">
                <a:tc>
                  <a:txBody>
                    <a:bodyPr/>
                    <a:lstStyle/>
                    <a:p>
                      <a:pPr algn="l" fontAlgn="ctr"/>
                      <a:r>
                        <a:rPr lang="en-US" sz="1400" u="none" strike="noStrike">
                          <a:solidFill>
                            <a:schemeClr val="tx2"/>
                          </a:solidFill>
                          <a:effectLst/>
                          <a:latin typeface="+mn-lt"/>
                        </a:rPr>
                        <a:t>Shopping at a mall</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1</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7</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accent5"/>
                          </a:solidFill>
                          <a:effectLst/>
                          <a:latin typeface="+mn-lt"/>
                        </a:rPr>
                        <a:t>-6</a:t>
                      </a:r>
                      <a:endParaRPr lang="en-US" sz="1400" b="0" i="0" u="none" strike="noStrike" dirty="0">
                        <a:solidFill>
                          <a:schemeClr val="accent5"/>
                        </a:solidFill>
                        <a:effectLst/>
                        <a:latin typeface="+mn-lt"/>
                      </a:endParaRPr>
                    </a:p>
                  </a:txBody>
                  <a:tcPr marL="9525" marR="9525" marT="9525" marB="0" anchor="ctr"/>
                </a:tc>
                <a:extLst>
                  <a:ext uri="{0D108BD9-81ED-4DB2-BD59-A6C34878D82A}">
                    <a16:rowId xmlns:a16="http://schemas.microsoft.com/office/drawing/2014/main" val="4155757797"/>
                  </a:ext>
                </a:extLst>
              </a:tr>
              <a:tr h="367056">
                <a:tc>
                  <a:txBody>
                    <a:bodyPr/>
                    <a:lstStyle/>
                    <a:p>
                      <a:pPr algn="l" fontAlgn="ctr"/>
                      <a:r>
                        <a:rPr lang="en-US" sz="1400" u="none" strike="noStrike">
                          <a:solidFill>
                            <a:schemeClr val="tx2"/>
                          </a:solidFill>
                          <a:effectLst/>
                          <a:latin typeface="+mn-lt"/>
                        </a:rPr>
                        <a:t>Visiting historical sites</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8</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8</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0</a:t>
                      </a:r>
                      <a:endParaRPr lang="en-US" sz="1400" b="0" i="0" u="none" strike="noStrike" dirty="0">
                        <a:solidFill>
                          <a:schemeClr val="tx2"/>
                        </a:solidFill>
                        <a:effectLst/>
                        <a:latin typeface="+mn-lt"/>
                      </a:endParaRPr>
                    </a:p>
                  </a:txBody>
                  <a:tcPr marL="9525" marR="9525" marT="9525" marB="0" anchor="ctr"/>
                </a:tc>
                <a:extLst>
                  <a:ext uri="{0D108BD9-81ED-4DB2-BD59-A6C34878D82A}">
                    <a16:rowId xmlns:a16="http://schemas.microsoft.com/office/drawing/2014/main" val="3003718447"/>
                  </a:ext>
                </a:extLst>
              </a:tr>
              <a:tr h="367056">
                <a:tc>
                  <a:txBody>
                    <a:bodyPr/>
                    <a:lstStyle/>
                    <a:p>
                      <a:pPr algn="l" fontAlgn="ctr"/>
                      <a:r>
                        <a:rPr lang="en-US" sz="1400" u="none" strike="noStrike">
                          <a:solidFill>
                            <a:schemeClr val="tx2"/>
                          </a:solidFill>
                          <a:effectLst/>
                          <a:latin typeface="+mn-lt"/>
                        </a:rPr>
                        <a:t>Shopping at an outlet mall</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5</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9</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accent5"/>
                          </a:solidFill>
                          <a:effectLst/>
                          <a:latin typeface="+mn-lt"/>
                        </a:rPr>
                        <a:t>-4</a:t>
                      </a:r>
                      <a:endParaRPr lang="en-US" sz="1400" b="0" i="0" u="none" strike="noStrike" dirty="0">
                        <a:solidFill>
                          <a:schemeClr val="accent5"/>
                        </a:solidFill>
                        <a:effectLst/>
                        <a:latin typeface="+mn-lt"/>
                      </a:endParaRPr>
                    </a:p>
                  </a:txBody>
                  <a:tcPr marL="9525" marR="9525" marT="9525" marB="0" anchor="ctr"/>
                </a:tc>
                <a:extLst>
                  <a:ext uri="{0D108BD9-81ED-4DB2-BD59-A6C34878D82A}">
                    <a16:rowId xmlns:a16="http://schemas.microsoft.com/office/drawing/2014/main" val="3234338064"/>
                  </a:ext>
                </a:extLst>
              </a:tr>
              <a:tr h="367056">
                <a:tc>
                  <a:txBody>
                    <a:bodyPr/>
                    <a:lstStyle/>
                    <a:p>
                      <a:pPr algn="l" fontAlgn="ctr"/>
                      <a:r>
                        <a:rPr lang="en-US" sz="1400" u="none" strike="noStrike">
                          <a:solidFill>
                            <a:schemeClr val="tx2"/>
                          </a:solidFill>
                          <a:effectLst/>
                          <a:latin typeface="+mn-lt"/>
                        </a:rPr>
                        <a:t>Dining at a unique local restaurant(s)</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11</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10</a:t>
                      </a:r>
                      <a:endParaRPr lang="en-US" sz="1400" b="0" i="0" u="none" strike="noStrike">
                        <a:solidFill>
                          <a:schemeClr val="tx2"/>
                        </a:solidFill>
                        <a:effectLst/>
                        <a:latin typeface="+mn-lt"/>
                      </a:endParaRPr>
                    </a:p>
                  </a:txBody>
                  <a:tcPr marL="9525" marR="9525" marT="9525" marB="0" anchor="ctr"/>
                </a:tc>
                <a:tc>
                  <a:txBody>
                    <a:bodyPr/>
                    <a:lstStyle/>
                    <a:p>
                      <a:pPr algn="ctr" fontAlgn="ctr"/>
                      <a:r>
                        <a:rPr lang="en-US" sz="1400" u="none" strike="noStrike" dirty="0">
                          <a:solidFill>
                            <a:srgbClr val="00B050"/>
                          </a:solidFill>
                          <a:effectLst/>
                          <a:latin typeface="+mn-lt"/>
                        </a:rPr>
                        <a:t>1</a:t>
                      </a:r>
                      <a:endParaRPr lang="en-US" sz="1400" b="0" i="0" u="none" strike="noStrike" dirty="0">
                        <a:solidFill>
                          <a:srgbClr val="00B050"/>
                        </a:solidFill>
                        <a:effectLst/>
                        <a:latin typeface="+mn-lt"/>
                      </a:endParaRPr>
                    </a:p>
                  </a:txBody>
                  <a:tcPr marL="9525" marR="9525" marT="9525" marB="0" anchor="ctr"/>
                </a:tc>
                <a:extLst>
                  <a:ext uri="{0D108BD9-81ED-4DB2-BD59-A6C34878D82A}">
                    <a16:rowId xmlns:a16="http://schemas.microsoft.com/office/drawing/2014/main" val="4069843311"/>
                  </a:ext>
                </a:extLst>
              </a:tr>
            </a:tbl>
          </a:graphicData>
        </a:graphic>
      </p:graphicFrame>
      <p:graphicFrame>
        <p:nvGraphicFramePr>
          <p:cNvPr id="6" name="Table 6">
            <a:extLst>
              <a:ext uri="{FF2B5EF4-FFF2-40B4-BE49-F238E27FC236}">
                <a16:creationId xmlns:a16="http://schemas.microsoft.com/office/drawing/2014/main" id="{5918BF0F-74E0-43B4-A603-07317AAFD97F}"/>
              </a:ext>
            </a:extLst>
          </p:cNvPr>
          <p:cNvGraphicFramePr>
            <a:graphicFrameLocks noGrp="1"/>
          </p:cNvGraphicFramePr>
          <p:nvPr>
            <p:extLst>
              <p:ext uri="{D42A27DB-BD31-4B8C-83A1-F6EECF244321}">
                <p14:modId xmlns:p14="http://schemas.microsoft.com/office/powerpoint/2010/main" val="3420503942"/>
              </p:ext>
            </p:extLst>
          </p:nvPr>
        </p:nvGraphicFramePr>
        <p:xfrm>
          <a:off x="9479622" y="5179338"/>
          <a:ext cx="2468879" cy="1188720"/>
        </p:xfrm>
        <a:graphic>
          <a:graphicData uri="http://schemas.openxmlformats.org/drawingml/2006/table">
            <a:tbl>
              <a:tblPr firstRow="1" bandRow="1">
                <a:tableStyleId>{5C22544A-7EE6-4342-B048-85BDC9FD1C3A}</a:tableStyleId>
              </a:tblPr>
              <a:tblGrid>
                <a:gridCol w="1350629">
                  <a:extLst>
                    <a:ext uri="{9D8B030D-6E8A-4147-A177-3AD203B41FA5}">
                      <a16:colId xmlns:a16="http://schemas.microsoft.com/office/drawing/2014/main" val="827205577"/>
                    </a:ext>
                  </a:extLst>
                </a:gridCol>
                <a:gridCol w="559125">
                  <a:extLst>
                    <a:ext uri="{9D8B030D-6E8A-4147-A177-3AD203B41FA5}">
                      <a16:colId xmlns:a16="http://schemas.microsoft.com/office/drawing/2014/main" val="2886143399"/>
                    </a:ext>
                  </a:extLst>
                </a:gridCol>
                <a:gridCol w="559125">
                  <a:extLst>
                    <a:ext uri="{9D8B030D-6E8A-4147-A177-3AD203B41FA5}">
                      <a16:colId xmlns:a16="http://schemas.microsoft.com/office/drawing/2014/main" val="3808092428"/>
                    </a:ext>
                  </a:extLst>
                </a:gridCol>
              </a:tblGrid>
              <a:tr h="388620">
                <a:tc>
                  <a:txBody>
                    <a:bodyPr/>
                    <a:lstStyle/>
                    <a:p>
                      <a:pPr algn="ctr"/>
                      <a:r>
                        <a:rPr lang="en-US" sz="1100" dirty="0">
                          <a:solidFill>
                            <a:schemeClr val="tx2"/>
                          </a:solidFill>
                        </a:rPr>
                        <a:t>Activities that moved out of the top 10 </a:t>
                      </a:r>
                    </a:p>
                  </a:txBody>
                  <a:tcPr anchor="ctr"/>
                </a:tc>
                <a:tc>
                  <a:txBody>
                    <a:bodyPr/>
                    <a:lstStyle/>
                    <a:p>
                      <a:pPr algn="ctr"/>
                      <a:r>
                        <a:rPr lang="en-US" sz="1100" dirty="0">
                          <a:solidFill>
                            <a:schemeClr val="tx2"/>
                          </a:solidFill>
                        </a:rPr>
                        <a:t>2019 Rank</a:t>
                      </a:r>
                    </a:p>
                  </a:txBody>
                  <a:tcPr anchor="ctr"/>
                </a:tc>
                <a:tc>
                  <a:txBody>
                    <a:bodyPr/>
                    <a:lstStyle/>
                    <a:p>
                      <a:pPr algn="ctr"/>
                      <a:r>
                        <a:rPr lang="en-US" sz="1100" dirty="0">
                          <a:solidFill>
                            <a:schemeClr val="tx2"/>
                          </a:solidFill>
                        </a:rPr>
                        <a:t>2022 Rank</a:t>
                      </a:r>
                    </a:p>
                  </a:txBody>
                  <a:tcPr anchor="ctr"/>
                </a:tc>
                <a:extLst>
                  <a:ext uri="{0D108BD9-81ED-4DB2-BD59-A6C34878D82A}">
                    <a16:rowId xmlns:a16="http://schemas.microsoft.com/office/drawing/2014/main" val="1951506937"/>
                  </a:ext>
                </a:extLst>
              </a:tr>
              <a:tr h="388620">
                <a:tc>
                  <a:txBody>
                    <a:bodyPr/>
                    <a:lstStyle/>
                    <a:p>
                      <a:r>
                        <a:rPr lang="en-US" sz="1100" dirty="0">
                          <a:solidFill>
                            <a:schemeClr val="tx2"/>
                          </a:solidFill>
                        </a:rPr>
                        <a:t>Shopping at a unique local shop or shopping district</a:t>
                      </a:r>
                    </a:p>
                  </a:txBody>
                  <a:tcPr anchor="ctr"/>
                </a:tc>
                <a:tc>
                  <a:txBody>
                    <a:bodyPr/>
                    <a:lstStyle/>
                    <a:p>
                      <a:pPr algn="ctr"/>
                      <a:r>
                        <a:rPr lang="en-US" sz="1100" dirty="0">
                          <a:solidFill>
                            <a:schemeClr val="tx2"/>
                          </a:solidFill>
                        </a:rPr>
                        <a:t>9</a:t>
                      </a:r>
                    </a:p>
                  </a:txBody>
                  <a:tcPr anchor="ctr"/>
                </a:tc>
                <a:tc>
                  <a:txBody>
                    <a:bodyPr/>
                    <a:lstStyle/>
                    <a:p>
                      <a:pPr algn="ctr"/>
                      <a:r>
                        <a:rPr lang="en-US" sz="1100" dirty="0">
                          <a:solidFill>
                            <a:schemeClr val="tx2"/>
                          </a:solidFill>
                        </a:rPr>
                        <a:t>16</a:t>
                      </a:r>
                    </a:p>
                  </a:txBody>
                  <a:tcPr anchor="ctr"/>
                </a:tc>
                <a:extLst>
                  <a:ext uri="{0D108BD9-81ED-4DB2-BD59-A6C34878D82A}">
                    <a16:rowId xmlns:a16="http://schemas.microsoft.com/office/drawing/2014/main" val="663316845"/>
                  </a:ext>
                </a:extLst>
              </a:tr>
            </a:tbl>
          </a:graphicData>
        </a:graphic>
      </p:graphicFrame>
      <p:sp>
        <p:nvSpPr>
          <p:cNvPr id="7" name="TextBox 6">
            <a:extLst>
              <a:ext uri="{FF2B5EF4-FFF2-40B4-BE49-F238E27FC236}">
                <a16:creationId xmlns:a16="http://schemas.microsoft.com/office/drawing/2014/main" id="{D9456053-A62E-4047-9F7A-49104059B66C}"/>
              </a:ext>
            </a:extLst>
          </p:cNvPr>
          <p:cNvSpPr txBox="1"/>
          <p:nvPr/>
        </p:nvSpPr>
        <p:spPr>
          <a:xfrm>
            <a:off x="9259079" y="1834663"/>
            <a:ext cx="2932922"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While some outdoor activities rose in rank (visiting state/national parks and enjoying natural scenery), theme/amusement parks and exploring city/urban areas both rose to claim the #1 and #2 ranks.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256734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7BE554-9FC1-BC4B-9052-81788EA67E31}"/>
              </a:ext>
            </a:extLst>
          </p:cNvPr>
          <p:cNvSpPr>
            <a:spLocks noGrp="1"/>
          </p:cNvSpPr>
          <p:nvPr>
            <p:ph type="body" sz="quarter" idx="10"/>
          </p:nvPr>
        </p:nvSpPr>
        <p:spPr/>
        <p:txBody>
          <a:bodyPr/>
          <a:lstStyle/>
          <a:p>
            <a:pPr>
              <a:lnSpc>
                <a:spcPct val="100000"/>
              </a:lnSpc>
            </a:pPr>
            <a:r>
              <a:rPr lang="en-US" sz="3600" dirty="0"/>
              <a:t>Awareness of U.S. Vaccination Policy and Confidence in Ability to Show Vax Status</a:t>
            </a:r>
          </a:p>
        </p:txBody>
      </p:sp>
      <p:sp>
        <p:nvSpPr>
          <p:cNvPr id="3" name="TextBox 2">
            <a:extLst>
              <a:ext uri="{FF2B5EF4-FFF2-40B4-BE49-F238E27FC236}">
                <a16:creationId xmlns:a16="http://schemas.microsoft.com/office/drawing/2014/main" id="{8A7A1929-CEF7-D247-98FE-D6007D748537}"/>
              </a:ext>
            </a:extLst>
          </p:cNvPr>
          <p:cNvSpPr txBox="1"/>
          <p:nvPr/>
        </p:nvSpPr>
        <p:spPr>
          <a:xfrm>
            <a:off x="0" y="6472858"/>
            <a:ext cx="5484194" cy="400110"/>
          </a:xfrm>
          <a:prstGeom prst="rect">
            <a:avLst/>
          </a:prstGeom>
          <a:noFill/>
        </p:spPr>
        <p:txBody>
          <a:bodyPr wrap="none" rtlCol="0">
            <a:spAutoFit/>
          </a:bodyPr>
          <a:lstStyle/>
          <a:p>
            <a:pPr>
              <a:defRPr/>
            </a:pPr>
            <a:r>
              <a:rPr lang="en-US" sz="1000" dirty="0">
                <a:latin typeface="News Gothic MT" panose="020B0503020103020203" pitchFamily="34" charset="0"/>
              </a:rPr>
              <a:t>Q: Were you aware of this policy in order to travel to the United States? </a:t>
            </a:r>
            <a:br>
              <a:rPr lang="en-US" sz="1000" dirty="0">
                <a:latin typeface="News Gothic MT" panose="020B0503020103020203" pitchFamily="34" charset="0"/>
              </a:rPr>
            </a:br>
            <a:r>
              <a:rPr lang="en-US" sz="1000" dirty="0">
                <a:latin typeface="News Gothic MT" panose="020B0503020103020203" pitchFamily="34" charset="0"/>
              </a:rPr>
              <a:t>Q. How confident are you that you will be able to show proof of your vaccination status? </a:t>
            </a:r>
          </a:p>
        </p:txBody>
      </p:sp>
      <p:sp>
        <p:nvSpPr>
          <p:cNvPr id="4" name="TextBox 3">
            <a:extLst>
              <a:ext uri="{FF2B5EF4-FFF2-40B4-BE49-F238E27FC236}">
                <a16:creationId xmlns:a16="http://schemas.microsoft.com/office/drawing/2014/main" id="{ECA96DAE-3364-4D4D-BE94-40561F040D4D}"/>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E35BF290-835E-EF47-8058-F5F18696F638}"/>
              </a:ext>
            </a:extLst>
          </p:cNvPr>
          <p:cNvSpPr txBox="1"/>
          <p:nvPr/>
        </p:nvSpPr>
        <p:spPr>
          <a:xfrm>
            <a:off x="1037716" y="1827825"/>
            <a:ext cx="1038690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Two-thirds of Australians said they were aware of the U.S. policy for international visitors to show proof of vaccinations, and most said they feel very confident about meeting the requirement.</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94EDC725-BCD0-AC48-8143-64FAB43D74DC}"/>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E0B342B0-D9C4-804B-8C71-818E77E556E9}"/>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027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4DF3E7-1BBB-CA41-A59A-6B12360E1AA0}"/>
              </a:ext>
            </a:extLst>
          </p:cNvPr>
          <p:cNvSpPr>
            <a:spLocks noGrp="1"/>
          </p:cNvSpPr>
          <p:nvPr>
            <p:ph type="body" sz="quarter" idx="10"/>
          </p:nvPr>
        </p:nvSpPr>
        <p:spPr/>
        <p:txBody>
          <a:bodyPr/>
          <a:lstStyle/>
          <a:p>
            <a:pPr lvl="0">
              <a:lnSpc>
                <a:spcPct val="100000"/>
              </a:lnSpc>
            </a:pPr>
            <a:r>
              <a:rPr lang="en-US" sz="3600" dirty="0">
                <a:solidFill>
                  <a:srgbClr val="00558C"/>
                </a:solidFill>
              </a:rPr>
              <a:t>Awareness of Own Country’s Travel Regulations and Impact on Travel Planning</a:t>
            </a:r>
          </a:p>
        </p:txBody>
      </p:sp>
      <p:sp>
        <p:nvSpPr>
          <p:cNvPr id="3" name="TextBox 2">
            <a:extLst>
              <a:ext uri="{FF2B5EF4-FFF2-40B4-BE49-F238E27FC236}">
                <a16:creationId xmlns:a16="http://schemas.microsoft.com/office/drawing/2014/main" id="{E888B9A0-EBB1-9444-AB54-AB0CFEACF900}"/>
              </a:ext>
            </a:extLst>
          </p:cNvPr>
          <p:cNvSpPr txBox="1"/>
          <p:nvPr/>
        </p:nvSpPr>
        <p:spPr>
          <a:xfrm>
            <a:off x="0" y="6472858"/>
            <a:ext cx="7962436" cy="400110"/>
          </a:xfrm>
          <a:prstGeom prst="rect">
            <a:avLst/>
          </a:prstGeom>
          <a:noFill/>
        </p:spPr>
        <p:txBody>
          <a:bodyPr wrap="none" rtlCol="0">
            <a:spAutoFit/>
          </a:bodyPr>
          <a:lstStyle/>
          <a:p>
            <a:pPr>
              <a:defRPr/>
            </a:pPr>
            <a:r>
              <a:rPr lang="en-US" sz="1000" dirty="0">
                <a:latin typeface="News Gothic MT" panose="020B0503020103020203" pitchFamily="34" charset="0"/>
              </a:rPr>
              <a:t>Q: Are you familiar with the current regulations regarding international travel for your country, related to Covid-19?</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Given what you know of those regulations what impact does that have on your likelihood to plan an international trip in 2022?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CCC4E9EB-78E3-A84E-92FC-C0ED5433653F}"/>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562A506-EA56-AF49-96C8-CBF5E4A261C6}"/>
              </a:ext>
            </a:extLst>
          </p:cNvPr>
          <p:cNvSpPr txBox="1"/>
          <p:nvPr/>
        </p:nvSpPr>
        <p:spPr>
          <a:xfrm>
            <a:off x="1037716" y="1827825"/>
            <a:ext cx="1038690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Seven out of ten Australians say there are aware of their own country’s travel regulations. While 45% say those regulations are not impacting their likelihood to plan a trip, slightly more say the regulations are either stopping them or making it less likely to plan a trip.</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BC87637C-F725-444D-8912-62F3DB59E4F6}"/>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B8EC81ED-3C75-CD44-A704-7D7A814549B7}"/>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889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5026C-6A95-A944-A8E8-0069D3A04E63}"/>
              </a:ext>
            </a:extLst>
          </p:cNvPr>
          <p:cNvSpPr>
            <a:spLocks noGrp="1"/>
          </p:cNvSpPr>
          <p:nvPr>
            <p:ph type="body" sz="quarter" idx="10"/>
          </p:nvPr>
        </p:nvSpPr>
        <p:spPr/>
        <p:txBody>
          <a:bodyPr/>
          <a:lstStyle/>
          <a:p>
            <a:r>
              <a:rPr lang="en-US" sz="3600" dirty="0"/>
              <a:t>Travel Credits and Available Vacation Time</a:t>
            </a:r>
          </a:p>
        </p:txBody>
      </p:sp>
      <p:sp>
        <p:nvSpPr>
          <p:cNvPr id="3" name="TextBox 2">
            <a:extLst>
              <a:ext uri="{FF2B5EF4-FFF2-40B4-BE49-F238E27FC236}">
                <a16:creationId xmlns:a16="http://schemas.microsoft.com/office/drawing/2014/main" id="{C54FAE86-C8E3-E64B-946B-7AD5513955AC}"/>
              </a:ext>
            </a:extLst>
          </p:cNvPr>
          <p:cNvSpPr txBox="1"/>
          <p:nvPr/>
        </p:nvSpPr>
        <p:spPr>
          <a:xfrm>
            <a:off x="0" y="6472858"/>
            <a:ext cx="7478329"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unused travel credits (either for air or hotel) from travel that was cancelled in 2020 due to the pandemic?</a:t>
            </a:r>
            <a:br>
              <a:rPr lang="en-US" sz="1000" dirty="0">
                <a:latin typeface="News Gothic MT" panose="020B0503020103020203" pitchFamily="34" charset="0"/>
              </a:rPr>
            </a:br>
            <a:r>
              <a:rPr lang="en-US" sz="1000" dirty="0">
                <a:latin typeface="News Gothic MT" panose="020B0503020103020203" pitchFamily="34" charset="0"/>
              </a:rPr>
              <a:t>Q. Which of these best describes your balance of vacation time available for travel?</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E6661CD4-848A-644E-872F-9FE550FB8594}"/>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5CDE852A-5B7B-FE40-9F7C-C877C5B26114}"/>
              </a:ext>
            </a:extLst>
          </p:cNvPr>
          <p:cNvSpPr txBox="1"/>
          <p:nvPr/>
        </p:nvSpPr>
        <p:spPr>
          <a:xfrm>
            <a:off x="1037716" y="1347332"/>
            <a:ext cx="1038690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About one quarter of Australians say they have unused travel credits to use for upcoming travel, and a little more than a quarter also say they have more vacation days saved up.</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A33DDE92-1279-9540-BD7E-251C0D7AFAD3}"/>
              </a:ext>
            </a:extLst>
          </p:cNvPr>
          <p:cNvGraphicFramePr/>
          <p:nvPr/>
        </p:nvGraphicFramePr>
        <p:xfrm>
          <a:off x="364435" y="2539720"/>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9133767-4801-5F48-BF20-34722D96E028}"/>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593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756B2-05A0-034C-89C2-A614586570A2}"/>
              </a:ext>
            </a:extLst>
          </p:cNvPr>
          <p:cNvSpPr>
            <a:spLocks noGrp="1"/>
          </p:cNvSpPr>
          <p:nvPr>
            <p:ph type="body" sz="quarter" idx="10"/>
          </p:nvPr>
        </p:nvSpPr>
        <p:spPr/>
        <p:txBody>
          <a:bodyPr/>
          <a:lstStyle/>
          <a:p>
            <a:r>
              <a:rPr lang="en-US" dirty="0"/>
              <a:t>Importance of Safety Protocols and Infection/Vaccination Rates</a:t>
            </a:r>
          </a:p>
        </p:txBody>
      </p:sp>
      <p:sp>
        <p:nvSpPr>
          <p:cNvPr id="3" name="TextBox 2">
            <a:extLst>
              <a:ext uri="{FF2B5EF4-FFF2-40B4-BE49-F238E27FC236}">
                <a16:creationId xmlns:a16="http://schemas.microsoft.com/office/drawing/2014/main" id="{177B7AD6-4EF7-0B45-B609-31B72AA71883}"/>
              </a:ext>
            </a:extLst>
          </p:cNvPr>
          <p:cNvSpPr txBox="1"/>
          <p:nvPr/>
        </p:nvSpPr>
        <p:spPr>
          <a:xfrm>
            <a:off x="0" y="6472858"/>
            <a:ext cx="8299067" cy="400110"/>
          </a:xfrm>
          <a:prstGeom prst="rect">
            <a:avLst/>
          </a:prstGeom>
          <a:noFill/>
        </p:spPr>
        <p:txBody>
          <a:bodyPr wrap="none" rtlCol="0">
            <a:spAutoFit/>
          </a:bodyPr>
          <a:lstStyle/>
          <a:p>
            <a:pPr>
              <a:defRPr/>
            </a:pPr>
            <a:r>
              <a:rPr lang="en-US" sz="1000" dirty="0">
                <a:latin typeface="News Gothic MT" panose="020B0503020103020203" pitchFamily="34" charset="0"/>
              </a:rPr>
              <a:t>Q: Does the presence or absence of safety protocols matter to you when selecting a destination to visit?</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Does the amount of COVID-19 infection or the rate of vaccination in a destination matter to you when selecting a destination to visit?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6D79146A-DE61-814F-9575-EE10BFD3E170}"/>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1D395479-81A8-6141-A23E-CCA57ED9F4E6}"/>
              </a:ext>
            </a:extLst>
          </p:cNvPr>
          <p:cNvSpPr txBox="1"/>
          <p:nvPr/>
        </p:nvSpPr>
        <p:spPr>
          <a:xfrm>
            <a:off x="1037716" y="1827825"/>
            <a:ext cx="1038690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Three-quarter of Australians say they would want to know there are some safety protocols in place when selecting a destination. High infection rates or “surges” in new cases in a destination would cause two-thirds of Australians to avoid that destination.</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E99FD0D0-8D62-7147-A3E6-4B470B6E5045}"/>
              </a:ext>
            </a:extLst>
          </p:cNvPr>
          <p:cNvGraphicFramePr/>
          <p:nvPr/>
        </p:nvGraphicFramePr>
        <p:xfrm>
          <a:off x="330161" y="2530929"/>
          <a:ext cx="5765840" cy="36086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A8F02F0-A21C-7740-B69C-51152DBBE37F}"/>
              </a:ext>
            </a:extLst>
          </p:cNvPr>
          <p:cNvGraphicFramePr/>
          <p:nvPr/>
        </p:nvGraphicFramePr>
        <p:xfrm>
          <a:off x="6208447" y="2530929"/>
          <a:ext cx="5765840"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962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4F5C-4D56-2C42-A6FE-3C1526018B43}"/>
              </a:ext>
            </a:extLst>
          </p:cNvPr>
          <p:cNvSpPr>
            <a:spLocks noGrp="1"/>
          </p:cNvSpPr>
          <p:nvPr>
            <p:ph type="body" sz="quarter" idx="10"/>
          </p:nvPr>
        </p:nvSpPr>
        <p:spPr/>
        <p:txBody>
          <a:bodyPr/>
          <a:lstStyle/>
          <a:p>
            <a:r>
              <a:rPr lang="en-US" dirty="0"/>
              <a:t>Perceptions of U.S. States on Safety Protocols</a:t>
            </a:r>
          </a:p>
        </p:txBody>
      </p:sp>
      <p:sp>
        <p:nvSpPr>
          <p:cNvPr id="3" name="TextBox 2">
            <a:extLst>
              <a:ext uri="{FF2B5EF4-FFF2-40B4-BE49-F238E27FC236}">
                <a16:creationId xmlns:a16="http://schemas.microsoft.com/office/drawing/2014/main" id="{00BEC39E-6DD5-BA47-8CE6-F78E13593D2E}"/>
              </a:ext>
            </a:extLst>
          </p:cNvPr>
          <p:cNvSpPr txBox="1"/>
          <p:nvPr/>
        </p:nvSpPr>
        <p:spPr>
          <a:xfrm>
            <a:off x="0" y="6472858"/>
            <a:ext cx="6492483"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an idea of which parts of the United States would be more likely to have safety protocols </a:t>
            </a:r>
            <a:br>
              <a:rPr lang="en-US" sz="1000" dirty="0">
                <a:latin typeface="News Gothic MT" panose="020B0503020103020203" pitchFamily="34" charset="0"/>
              </a:rPr>
            </a:br>
            <a:r>
              <a:rPr lang="en-US" sz="1000" dirty="0">
                <a:latin typeface="News Gothic MT" panose="020B0503020103020203" pitchFamily="34" charset="0"/>
              </a:rPr>
              <a:t>and which would be least likely to have safety protocols?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9D32059F-6DB8-5849-A9E1-C99728ACDFF1}"/>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2D17DAB-1E70-5341-9560-4E7667489D48}"/>
              </a:ext>
            </a:extLst>
          </p:cNvPr>
          <p:cNvSpPr txBox="1"/>
          <p:nvPr/>
        </p:nvSpPr>
        <p:spPr>
          <a:xfrm>
            <a:off x="1037716" y="1827825"/>
            <a:ext cx="10386905"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Only </a:t>
            </a:r>
            <a:r>
              <a:rPr kumimoji="0" lang="en-US" sz="1200" b="1" i="0" u="none" strike="noStrike" kern="1200" cap="none" spc="0" normalizeH="0" baseline="0" noProof="0" dirty="0">
                <a:ln>
                  <a:noFill/>
                </a:ln>
                <a:effectLst/>
                <a:uLnTx/>
                <a:uFillTx/>
                <a:latin typeface="News Gothic MT" panose="020B0503020103020203" pitchFamily="34" charset="0"/>
                <a:ea typeface="+mn-ea"/>
                <a:cs typeface="+mn-cs"/>
              </a:rPr>
              <a:t>25% </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of Australians say they think they would know where there are likely to be more or less safety protocols in the U.S., but across our competitive set, Australians have more confidence in California and New York to have safety protocols, and relatively less confidence in Florida and Texas.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C12376FE-39E2-994E-AC77-5445589D8500}"/>
              </a:ext>
            </a:extLst>
          </p:cNvPr>
          <p:cNvGraphicFramePr/>
          <p:nvPr/>
        </p:nvGraphicFramePr>
        <p:xfrm>
          <a:off x="1616529" y="2645229"/>
          <a:ext cx="9095014" cy="3493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323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B840B9-EF39-9142-8DDD-84CC22E2CA03}"/>
              </a:ext>
            </a:extLst>
          </p:cNvPr>
          <p:cNvSpPr>
            <a:spLocks noGrp="1"/>
          </p:cNvSpPr>
          <p:nvPr>
            <p:ph type="body" sz="quarter" idx="11"/>
          </p:nvPr>
        </p:nvSpPr>
        <p:spPr/>
        <p:txBody>
          <a:bodyPr/>
          <a:lstStyle/>
          <a:p>
            <a:pPr>
              <a:buFont typeface="Wingdings" pitchFamily="2" charset="2"/>
              <a:buChar char="§"/>
            </a:pPr>
            <a:r>
              <a:rPr lang="en-US" dirty="0"/>
              <a:t>The pre-pandemic baseline is the average of the 2019 Spring and ROAS Waves for Likelihood to Visit for Australia, Canada, China, UK, and Mexico.</a:t>
            </a:r>
          </a:p>
        </p:txBody>
      </p:sp>
      <p:sp>
        <p:nvSpPr>
          <p:cNvPr id="3" name="Text Placeholder 2">
            <a:extLst>
              <a:ext uri="{FF2B5EF4-FFF2-40B4-BE49-F238E27FC236}">
                <a16:creationId xmlns:a16="http://schemas.microsoft.com/office/drawing/2014/main" id="{FC71AAF8-CDDC-F444-9482-CBD735B212C4}"/>
              </a:ext>
            </a:extLst>
          </p:cNvPr>
          <p:cNvSpPr>
            <a:spLocks noGrp="1"/>
          </p:cNvSpPr>
          <p:nvPr>
            <p:ph type="body" sz="quarter" idx="12"/>
          </p:nvPr>
        </p:nvSpPr>
        <p:spPr/>
        <p:txBody>
          <a:bodyPr/>
          <a:lstStyle/>
          <a:p>
            <a:pPr>
              <a:buFont typeface="Wingdings" pitchFamily="2" charset="2"/>
              <a:buChar char="§"/>
            </a:pPr>
            <a:r>
              <a:rPr lang="en-US" dirty="0"/>
              <a:t>The pre-pandemic baseline is from the 2019 Global Brand Health Study for France, Germany, Japan and South Korea.</a:t>
            </a:r>
          </a:p>
        </p:txBody>
      </p:sp>
      <p:sp>
        <p:nvSpPr>
          <p:cNvPr id="4" name="Text Placeholder 3">
            <a:extLst>
              <a:ext uri="{FF2B5EF4-FFF2-40B4-BE49-F238E27FC236}">
                <a16:creationId xmlns:a16="http://schemas.microsoft.com/office/drawing/2014/main" id="{932C4991-E807-8C4B-98E3-CE7E773BF12D}"/>
              </a:ext>
            </a:extLst>
          </p:cNvPr>
          <p:cNvSpPr>
            <a:spLocks noGrp="1"/>
          </p:cNvSpPr>
          <p:nvPr>
            <p:ph type="body" sz="quarter" idx="10"/>
          </p:nvPr>
        </p:nvSpPr>
        <p:spPr/>
        <p:txBody>
          <a:bodyPr/>
          <a:lstStyle/>
          <a:p>
            <a:r>
              <a:rPr lang="en-US" dirty="0"/>
              <a:t>Pre-Pandemic Baseline Comparisons</a:t>
            </a:r>
          </a:p>
        </p:txBody>
      </p:sp>
    </p:spTree>
    <p:extLst>
      <p:ext uri="{BB962C8B-B14F-4D97-AF65-F5344CB8AC3E}">
        <p14:creationId xmlns:p14="http://schemas.microsoft.com/office/powerpoint/2010/main" val="170341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19F2DF-D296-CE4C-A04A-564503B0F620}"/>
              </a:ext>
            </a:extLst>
          </p:cNvPr>
          <p:cNvSpPr>
            <a:spLocks noGrp="1"/>
          </p:cNvSpPr>
          <p:nvPr>
            <p:ph type="body" sz="quarter" idx="10"/>
          </p:nvPr>
        </p:nvSpPr>
        <p:spPr>
          <a:xfrm>
            <a:off x="679316" y="274997"/>
            <a:ext cx="3580083" cy="1799548"/>
          </a:xfrm>
        </p:spPr>
        <p:txBody>
          <a:bodyPr/>
          <a:lstStyle/>
          <a:p>
            <a:r>
              <a:rPr lang="en-US" dirty="0"/>
              <a:t>Barriers </a:t>
            </a:r>
            <a:br>
              <a:rPr lang="en-US" dirty="0"/>
            </a:br>
            <a:r>
              <a:rPr lang="en-US" dirty="0"/>
              <a:t>to Visitation</a:t>
            </a:r>
          </a:p>
        </p:txBody>
      </p:sp>
      <p:graphicFrame>
        <p:nvGraphicFramePr>
          <p:cNvPr id="3" name="Chart 2">
            <a:extLst>
              <a:ext uri="{FF2B5EF4-FFF2-40B4-BE49-F238E27FC236}">
                <a16:creationId xmlns:a16="http://schemas.microsoft.com/office/drawing/2014/main" id="{80231C85-2A22-8745-BE30-193AC4013F15}"/>
              </a:ext>
            </a:extLst>
          </p:cNvPr>
          <p:cNvGraphicFramePr/>
          <p:nvPr>
            <p:extLst>
              <p:ext uri="{D42A27DB-BD31-4B8C-83A1-F6EECF244321}">
                <p14:modId xmlns:p14="http://schemas.microsoft.com/office/powerpoint/2010/main" val="3701630459"/>
              </p:ext>
            </p:extLst>
          </p:nvPr>
        </p:nvGraphicFramePr>
        <p:xfrm>
          <a:off x="3104150" y="973455"/>
          <a:ext cx="8631989"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7953A229-BDB6-6447-88EF-F4335EB7A811}"/>
              </a:ext>
            </a:extLst>
          </p:cNvPr>
          <p:cNvGraphicFramePr>
            <a:graphicFrameLocks noGrp="1"/>
          </p:cNvGraphicFramePr>
          <p:nvPr>
            <p:extLst>
              <p:ext uri="{D42A27DB-BD31-4B8C-83A1-F6EECF244321}">
                <p14:modId xmlns:p14="http://schemas.microsoft.com/office/powerpoint/2010/main" val="2198347594"/>
              </p:ext>
            </p:extLst>
          </p:nvPr>
        </p:nvGraphicFramePr>
        <p:xfrm>
          <a:off x="11124531" y="2074545"/>
          <a:ext cx="838200" cy="4145780"/>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232832778"/>
                    </a:ext>
                  </a:extLst>
                </a:gridCol>
              </a:tblGrid>
              <a:tr h="207289">
                <a:tc>
                  <a:txBody>
                    <a:bodyPr/>
                    <a:lstStyle/>
                    <a:p>
                      <a:pPr algn="ctr" fontAlgn="b"/>
                      <a:r>
                        <a:rPr lang="en-US" sz="1000" u="none" strike="noStrike" dirty="0">
                          <a:effectLst/>
                          <a:latin typeface="News Gothic MT" panose="020B0503020103020203" pitchFamily="34" charset="0"/>
                        </a:rPr>
                        <a:t>105</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498443740"/>
                  </a:ext>
                </a:extLst>
              </a:tr>
              <a:tr h="207289">
                <a:tc>
                  <a:txBody>
                    <a:bodyPr/>
                    <a:lstStyle/>
                    <a:p>
                      <a:pPr algn="ctr" fontAlgn="b"/>
                      <a:r>
                        <a:rPr lang="en-US" sz="1000" u="none" strike="noStrike" dirty="0">
                          <a:effectLst/>
                          <a:latin typeface="News Gothic MT" panose="020B0503020103020203" pitchFamily="34" charset="0"/>
                        </a:rPr>
                        <a:t>104</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342126953"/>
                  </a:ext>
                </a:extLst>
              </a:tr>
              <a:tr h="207289">
                <a:tc>
                  <a:txBody>
                    <a:bodyPr/>
                    <a:lstStyle/>
                    <a:p>
                      <a:pPr algn="ctr" fontAlgn="b"/>
                      <a:r>
                        <a:rPr lang="en-US" sz="1000" u="none" strike="noStrike" dirty="0">
                          <a:effectLst/>
                          <a:latin typeface="News Gothic MT" panose="020B0503020103020203" pitchFamily="34" charset="0"/>
                        </a:rPr>
                        <a:t>103</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158011629"/>
                  </a:ext>
                </a:extLst>
              </a:tr>
              <a:tr h="207289">
                <a:tc>
                  <a:txBody>
                    <a:bodyPr/>
                    <a:lstStyle/>
                    <a:p>
                      <a:pPr algn="ctr" fontAlgn="b"/>
                      <a:r>
                        <a:rPr lang="en-US" sz="1000" u="none" strike="noStrike" dirty="0">
                          <a:effectLst/>
                          <a:latin typeface="News Gothic MT" panose="020B0503020103020203" pitchFamily="34" charset="0"/>
                        </a:rPr>
                        <a:t>106</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535284164"/>
                  </a:ext>
                </a:extLst>
              </a:tr>
              <a:tr h="207289">
                <a:tc>
                  <a:txBody>
                    <a:bodyPr/>
                    <a:lstStyle/>
                    <a:p>
                      <a:pPr algn="ctr" fontAlgn="b"/>
                      <a:r>
                        <a:rPr lang="en-US" sz="1000" u="none" strike="noStrike" dirty="0">
                          <a:effectLst/>
                          <a:latin typeface="News Gothic MT" panose="020B0503020103020203" pitchFamily="34" charset="0"/>
                        </a:rPr>
                        <a:t>106</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243790046"/>
                  </a:ext>
                </a:extLst>
              </a:tr>
              <a:tr h="207289">
                <a:tc>
                  <a:txBody>
                    <a:bodyPr/>
                    <a:lstStyle/>
                    <a:p>
                      <a:pPr algn="ctr" fontAlgn="b"/>
                      <a:r>
                        <a:rPr lang="en-US" sz="1000" u="none" strike="noStrike" dirty="0">
                          <a:effectLst/>
                          <a:latin typeface="News Gothic MT" panose="020B0503020103020203" pitchFamily="34" charset="0"/>
                        </a:rPr>
                        <a:t>105</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718115216"/>
                  </a:ext>
                </a:extLst>
              </a:tr>
              <a:tr h="207289">
                <a:tc>
                  <a:txBody>
                    <a:bodyPr/>
                    <a:lstStyle/>
                    <a:p>
                      <a:pPr algn="ctr" fontAlgn="b"/>
                      <a:r>
                        <a:rPr lang="en-US" sz="1000" u="none" strike="noStrike" dirty="0">
                          <a:effectLst/>
                          <a:latin typeface="News Gothic MT" panose="020B0503020103020203" pitchFamily="34" charset="0"/>
                        </a:rPr>
                        <a:t>105</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919884646"/>
                  </a:ext>
                </a:extLst>
              </a:tr>
              <a:tr h="207289">
                <a:tc>
                  <a:txBody>
                    <a:bodyPr/>
                    <a:lstStyle/>
                    <a:p>
                      <a:pPr algn="ctr" fontAlgn="b"/>
                      <a:r>
                        <a:rPr lang="en-US" sz="1000" u="none" strike="noStrike" dirty="0">
                          <a:effectLst/>
                          <a:latin typeface="News Gothic MT" panose="020B0503020103020203" pitchFamily="34" charset="0"/>
                        </a:rPr>
                        <a:t>103</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4243211164"/>
                  </a:ext>
                </a:extLst>
              </a:tr>
              <a:tr h="207289">
                <a:tc>
                  <a:txBody>
                    <a:bodyPr/>
                    <a:lstStyle/>
                    <a:p>
                      <a:pPr algn="ctr" fontAlgn="b"/>
                      <a:r>
                        <a:rPr lang="en-US" sz="1000" u="none" strike="noStrike" dirty="0">
                          <a:effectLst/>
                          <a:latin typeface="News Gothic MT" panose="020B0503020103020203" pitchFamily="34" charset="0"/>
                        </a:rPr>
                        <a:t>104</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240467174"/>
                  </a:ext>
                </a:extLst>
              </a:tr>
              <a:tr h="207289">
                <a:tc>
                  <a:txBody>
                    <a:bodyPr/>
                    <a:lstStyle/>
                    <a:p>
                      <a:pPr algn="ctr" fontAlgn="b"/>
                      <a:r>
                        <a:rPr lang="en-US" sz="1000" u="none" strike="noStrike" dirty="0">
                          <a:effectLst/>
                          <a:latin typeface="News Gothic MT" panose="020B0503020103020203" pitchFamily="34" charset="0"/>
                        </a:rPr>
                        <a:t>104</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28497609"/>
                  </a:ext>
                </a:extLst>
              </a:tr>
              <a:tr h="207289">
                <a:tc>
                  <a:txBody>
                    <a:bodyPr/>
                    <a:lstStyle/>
                    <a:p>
                      <a:pPr algn="ctr" fontAlgn="b"/>
                      <a:r>
                        <a:rPr lang="en-US" sz="1000" u="none" strike="noStrike" dirty="0">
                          <a:effectLst/>
                          <a:latin typeface="News Gothic MT" panose="020B0503020103020203" pitchFamily="34" charset="0"/>
                        </a:rPr>
                        <a:t>100</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830456952"/>
                  </a:ext>
                </a:extLst>
              </a:tr>
              <a:tr h="207289">
                <a:tc>
                  <a:txBody>
                    <a:bodyPr/>
                    <a:lstStyle/>
                    <a:p>
                      <a:pPr algn="ctr" fontAlgn="b"/>
                      <a:r>
                        <a:rPr lang="en-US" sz="1000" u="none" strike="noStrike" dirty="0">
                          <a:effectLst/>
                          <a:latin typeface="News Gothic MT" panose="020B0503020103020203" pitchFamily="34" charset="0"/>
                        </a:rPr>
                        <a:t>106</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07940359"/>
                  </a:ext>
                </a:extLst>
              </a:tr>
              <a:tr h="207289">
                <a:tc>
                  <a:txBody>
                    <a:bodyPr/>
                    <a:lstStyle/>
                    <a:p>
                      <a:pPr algn="ctr" fontAlgn="b"/>
                      <a:r>
                        <a:rPr lang="en-US" sz="1000" u="none" strike="noStrike" dirty="0">
                          <a:effectLst/>
                          <a:latin typeface="News Gothic MT" panose="020B0503020103020203" pitchFamily="34" charset="0"/>
                        </a:rPr>
                        <a:t>102</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493652327"/>
                  </a:ext>
                </a:extLst>
              </a:tr>
              <a:tr h="207289">
                <a:tc>
                  <a:txBody>
                    <a:bodyPr/>
                    <a:lstStyle/>
                    <a:p>
                      <a:pPr algn="ctr" fontAlgn="b"/>
                      <a:r>
                        <a:rPr lang="en-US" sz="1000" u="none" strike="noStrike" dirty="0">
                          <a:effectLst/>
                          <a:latin typeface="News Gothic MT" panose="020B0503020103020203" pitchFamily="34" charset="0"/>
                        </a:rPr>
                        <a:t>105</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364079395"/>
                  </a:ext>
                </a:extLst>
              </a:tr>
              <a:tr h="207289">
                <a:tc>
                  <a:txBody>
                    <a:bodyPr/>
                    <a:lstStyle/>
                    <a:p>
                      <a:pPr algn="ctr" fontAlgn="b"/>
                      <a:r>
                        <a:rPr lang="en-US" sz="1000" u="none" strike="noStrike" dirty="0">
                          <a:effectLst/>
                          <a:latin typeface="News Gothic MT" panose="020B0503020103020203" pitchFamily="34" charset="0"/>
                        </a:rPr>
                        <a:t>97</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94411322"/>
                  </a:ext>
                </a:extLst>
              </a:tr>
              <a:tr h="207289">
                <a:tc>
                  <a:txBody>
                    <a:bodyPr/>
                    <a:lstStyle/>
                    <a:p>
                      <a:pPr algn="ctr" fontAlgn="b"/>
                      <a:r>
                        <a:rPr lang="en-US" sz="1000" u="none" strike="noStrike" dirty="0">
                          <a:effectLst/>
                          <a:latin typeface="News Gothic MT" panose="020B0503020103020203" pitchFamily="34" charset="0"/>
                        </a:rPr>
                        <a:t>104</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753095380"/>
                  </a:ext>
                </a:extLst>
              </a:tr>
              <a:tr h="207289">
                <a:tc>
                  <a:txBody>
                    <a:bodyPr/>
                    <a:lstStyle/>
                    <a:p>
                      <a:pPr algn="ctr" fontAlgn="b"/>
                      <a:r>
                        <a:rPr lang="en-US" sz="1000" u="none" strike="noStrike" dirty="0">
                          <a:effectLst/>
                          <a:latin typeface="News Gothic MT" panose="020B0503020103020203" pitchFamily="34" charset="0"/>
                        </a:rPr>
                        <a:t>102</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372095676"/>
                  </a:ext>
                </a:extLst>
              </a:tr>
              <a:tr h="207289">
                <a:tc>
                  <a:txBody>
                    <a:bodyPr/>
                    <a:lstStyle/>
                    <a:p>
                      <a:pPr algn="ctr" fontAlgn="b"/>
                      <a:r>
                        <a:rPr lang="en-US" sz="1000" u="none" strike="noStrike" dirty="0">
                          <a:effectLst/>
                          <a:latin typeface="News Gothic MT" panose="020B0503020103020203" pitchFamily="34" charset="0"/>
                        </a:rPr>
                        <a:t>97</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575248775"/>
                  </a:ext>
                </a:extLst>
              </a:tr>
              <a:tr h="207289">
                <a:tc>
                  <a:txBody>
                    <a:bodyPr/>
                    <a:lstStyle/>
                    <a:p>
                      <a:pPr algn="ctr" fontAlgn="b"/>
                      <a:r>
                        <a:rPr lang="en-US" sz="1000" u="none" strike="noStrike" dirty="0">
                          <a:effectLst/>
                          <a:latin typeface="News Gothic MT" panose="020B0503020103020203" pitchFamily="34" charset="0"/>
                        </a:rPr>
                        <a:t>102</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505998794"/>
                  </a:ext>
                </a:extLst>
              </a:tr>
              <a:tr h="207289">
                <a:tc>
                  <a:txBody>
                    <a:bodyPr/>
                    <a:lstStyle/>
                    <a:p>
                      <a:pPr algn="ctr" fontAlgn="b"/>
                      <a:r>
                        <a:rPr lang="en-US" sz="1000" u="none" strike="noStrike" dirty="0">
                          <a:effectLst/>
                          <a:latin typeface="News Gothic MT" panose="020B0503020103020203" pitchFamily="34" charset="0"/>
                        </a:rPr>
                        <a:t>100</a:t>
                      </a:r>
                      <a:endParaRPr lang="en-US" sz="10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860168478"/>
                  </a:ext>
                </a:extLst>
              </a:tr>
            </a:tbl>
          </a:graphicData>
        </a:graphic>
      </p:graphicFrame>
      <p:sp>
        <p:nvSpPr>
          <p:cNvPr id="5" name="TextBox 4">
            <a:extLst>
              <a:ext uri="{FF2B5EF4-FFF2-40B4-BE49-F238E27FC236}">
                <a16:creationId xmlns:a16="http://schemas.microsoft.com/office/drawing/2014/main" id="{D6E2542D-05D6-F741-9EAD-22FD4740522A}"/>
              </a:ext>
            </a:extLst>
          </p:cNvPr>
          <p:cNvSpPr txBox="1"/>
          <p:nvPr/>
        </p:nvSpPr>
        <p:spPr>
          <a:xfrm>
            <a:off x="11000052" y="1527064"/>
            <a:ext cx="108715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Competitive </a:t>
            </a:r>
            <a:b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br>
            <a:r>
              <a:rPr kumimoji="0" lang="en-US" sz="1200" b="0" i="0" u="sng"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Index</a:t>
            </a:r>
          </a:p>
        </p:txBody>
      </p:sp>
      <p:sp>
        <p:nvSpPr>
          <p:cNvPr id="7" name="TextBox 6">
            <a:extLst>
              <a:ext uri="{FF2B5EF4-FFF2-40B4-BE49-F238E27FC236}">
                <a16:creationId xmlns:a16="http://schemas.microsoft.com/office/drawing/2014/main" id="{91CCB5D4-ACA7-AA48-90EB-BED923CCD997}"/>
              </a:ext>
            </a:extLst>
          </p:cNvPr>
          <p:cNvSpPr txBox="1"/>
          <p:nvPr/>
        </p:nvSpPr>
        <p:spPr>
          <a:xfrm>
            <a:off x="1040043" y="3038270"/>
            <a:ext cx="2405684" cy="1384995"/>
          </a:xfrm>
          <a:prstGeom prst="rect">
            <a:avLst/>
          </a:prstGeom>
          <a:noFill/>
        </p:spPr>
        <p:txBody>
          <a:bodyPr wrap="square" rtlCol="0">
            <a:spAutoFit/>
          </a:bodyPr>
          <a:lstStyle/>
          <a:p>
            <a:pPr marL="285750" indent="-285750">
              <a:buFont typeface="Wingdings" pitchFamily="2" charset="2"/>
              <a:buChar char="§"/>
            </a:pPr>
            <a:r>
              <a:rPr lang="en-US" sz="1200" dirty="0">
                <a:latin typeface="News Gothic MT" panose="020B0503020103020203" pitchFamily="34" charset="0"/>
              </a:rPr>
              <a:t>Barriers at the top are the items most likely to be cited as a reason for not considering travel to California, among those who are not likely to visit. </a:t>
            </a:r>
          </a:p>
          <a:p>
            <a:pPr marL="285750" indent="-285750">
              <a:buFont typeface="Wingdings" pitchFamily="2" charset="2"/>
              <a:buChar char="§"/>
            </a:pPr>
            <a:endParaRPr lang="en-US" sz="1200" dirty="0">
              <a:latin typeface="News Gothic MT" panose="020B0503020103020203" pitchFamily="34" charset="0"/>
            </a:endParaRPr>
          </a:p>
        </p:txBody>
      </p:sp>
      <p:sp>
        <p:nvSpPr>
          <p:cNvPr id="9" name="TextBox 8">
            <a:extLst>
              <a:ext uri="{FF2B5EF4-FFF2-40B4-BE49-F238E27FC236}">
                <a16:creationId xmlns:a16="http://schemas.microsoft.com/office/drawing/2014/main" id="{095C92EE-B1FE-BB4C-9118-B15A427CA3FF}"/>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10" name="TextBox 9">
            <a:extLst>
              <a:ext uri="{FF2B5EF4-FFF2-40B4-BE49-F238E27FC236}">
                <a16:creationId xmlns:a16="http://schemas.microsoft.com/office/drawing/2014/main" id="{56BFECA1-D66B-7D4C-BF33-C6A66CA2E4F3}"/>
              </a:ext>
            </a:extLst>
          </p:cNvPr>
          <p:cNvSpPr txBox="1"/>
          <p:nvPr/>
        </p:nvSpPr>
        <p:spPr>
          <a:xfrm>
            <a:off x="0" y="6626747"/>
            <a:ext cx="8133958" cy="400110"/>
          </a:xfrm>
          <a:prstGeom prst="rect">
            <a:avLst/>
          </a:prstGeom>
          <a:noFill/>
        </p:spPr>
        <p:txBody>
          <a:bodyPr wrap="none" rtlCol="0">
            <a:spAutoFit/>
          </a:bodyPr>
          <a:lstStyle/>
          <a:p>
            <a:pPr>
              <a:defRPr/>
            </a:pPr>
            <a:r>
              <a:rPr lang="en-US" sz="1000" dirty="0">
                <a:latin typeface="News Gothic MT" panose="020B0503020103020203" pitchFamily="34" charset="0"/>
              </a:rPr>
              <a:t>Q: Earlier you mentioned that you are </a:t>
            </a:r>
            <a:r>
              <a:rPr lang="en-US" sz="1000" b="1" u="sng" dirty="0">
                <a:latin typeface="News Gothic MT" panose="020B0503020103020203" pitchFamily="34" charset="0"/>
              </a:rPr>
              <a:t>not</a:t>
            </a:r>
            <a:r>
              <a:rPr lang="en-US" sz="1000" dirty="0">
                <a:latin typeface="News Gothic MT" panose="020B0503020103020203" pitchFamily="34" charset="0"/>
              </a:rPr>
              <a:t> likely to visit DESTINATION. To what degree are each of these an influence for not visiting?</a:t>
            </a:r>
          </a:p>
          <a:p>
            <a:pPr lvl="0">
              <a:defRPr/>
            </a:pPr>
            <a:endParaRPr kumimoji="0" lang="en-US" sz="1000" b="0" i="0" u="none" strike="noStrike" kern="1200" cap="none" spc="0" normalizeH="0" baseline="0" noProof="0" dirty="0">
              <a:ln>
                <a:noFill/>
              </a:ln>
              <a:effectLst/>
              <a:uLnTx/>
              <a:uFillTx/>
              <a:latin typeface="News Gothic MT" panose="020B0503020103020203" pitchFamily="34" charset="0"/>
            </a:endParaRPr>
          </a:p>
        </p:txBody>
      </p:sp>
    </p:spTree>
    <p:extLst>
      <p:ext uri="{BB962C8B-B14F-4D97-AF65-F5344CB8AC3E}">
        <p14:creationId xmlns:p14="http://schemas.microsoft.com/office/powerpoint/2010/main" val="310330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F9B7-66A7-C043-A7C8-DDE54F733827}"/>
              </a:ext>
            </a:extLst>
          </p:cNvPr>
          <p:cNvSpPr>
            <a:spLocks noGrp="1"/>
          </p:cNvSpPr>
          <p:nvPr>
            <p:ph type="title"/>
          </p:nvPr>
        </p:nvSpPr>
        <p:spPr/>
        <p:txBody>
          <a:bodyPr/>
          <a:lstStyle/>
          <a:p>
            <a:r>
              <a:rPr lang="en-US" dirty="0"/>
              <a:t>Canada</a:t>
            </a:r>
          </a:p>
        </p:txBody>
      </p:sp>
    </p:spTree>
    <p:extLst>
      <p:ext uri="{BB962C8B-B14F-4D97-AF65-F5344CB8AC3E}">
        <p14:creationId xmlns:p14="http://schemas.microsoft.com/office/powerpoint/2010/main" val="209039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0D3A14-9875-8147-A73A-A79729A326E2}"/>
              </a:ext>
            </a:extLst>
          </p:cNvPr>
          <p:cNvSpPr>
            <a:spLocks noGrp="1"/>
          </p:cNvSpPr>
          <p:nvPr>
            <p:ph type="body" sz="quarter" idx="10"/>
          </p:nvPr>
        </p:nvSpPr>
        <p:spPr/>
        <p:txBody>
          <a:bodyPr/>
          <a:lstStyle/>
          <a:p>
            <a:r>
              <a:rPr lang="en-US" dirty="0"/>
              <a:t>Likelihood to Visit (Trend)</a:t>
            </a:r>
          </a:p>
        </p:txBody>
      </p:sp>
      <p:sp>
        <p:nvSpPr>
          <p:cNvPr id="4" name="TextBox 3">
            <a:extLst>
              <a:ext uri="{FF2B5EF4-FFF2-40B4-BE49-F238E27FC236}">
                <a16:creationId xmlns:a16="http://schemas.microsoft.com/office/drawing/2014/main" id="{6919CCF1-9B61-3C40-B482-712E844ED37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Pre-Pandemic Baseline from 2019; </a:t>
            </a:r>
            <a:b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b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5" name="TextBox 4">
            <a:extLst>
              <a:ext uri="{FF2B5EF4-FFF2-40B4-BE49-F238E27FC236}">
                <a16:creationId xmlns:a16="http://schemas.microsoft.com/office/drawing/2014/main" id="{E90CB7F3-C941-CE48-B717-2A17832CA62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2" name="Chart 1">
            <a:extLst>
              <a:ext uri="{FF2B5EF4-FFF2-40B4-BE49-F238E27FC236}">
                <a16:creationId xmlns:a16="http://schemas.microsoft.com/office/drawing/2014/main" id="{5F7AF4D2-8A6F-954F-A770-12CA222CE053}"/>
              </a:ext>
            </a:extLst>
          </p:cNvPr>
          <p:cNvGraphicFramePr/>
          <p:nvPr>
            <p:extLst>
              <p:ext uri="{D42A27DB-BD31-4B8C-83A1-F6EECF244321}">
                <p14:modId xmlns:p14="http://schemas.microsoft.com/office/powerpoint/2010/main" val="311353651"/>
              </p:ext>
            </p:extLst>
          </p:nvPr>
        </p:nvGraphicFramePr>
        <p:xfrm>
          <a:off x="2032000" y="2289490"/>
          <a:ext cx="8128000" cy="341281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22D5805-5A59-C045-81FE-7012263024F7}"/>
              </a:ext>
            </a:extLst>
          </p:cNvPr>
          <p:cNvSpPr txBox="1"/>
          <p:nvPr/>
        </p:nvSpPr>
        <p:spPr>
          <a:xfrm>
            <a:off x="1037716" y="1347332"/>
            <a:ext cx="10386905"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Canadians have expressed likelihood to visit California at rates higher than our pre-pandemic baseline from 2019 across all three waves.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a:latin typeface="News Gothic MT" panose="020B0503020103020203" pitchFamily="34" charset="0"/>
              </a:rPr>
              <a:t>Likelihood dipped during the Sept wave, perhaps influenced by delta and when data was collected before the Nov 8</a:t>
            </a:r>
            <a:r>
              <a:rPr lang="en-US" sz="1200" baseline="30000" dirty="0">
                <a:latin typeface="News Gothic MT" panose="020B0503020103020203" pitchFamily="34" charset="0"/>
              </a:rPr>
              <a:t>th</a:t>
            </a:r>
            <a:r>
              <a:rPr lang="en-US" sz="1200" dirty="0">
                <a:latin typeface="News Gothic MT" panose="020B0503020103020203" pitchFamily="34" charset="0"/>
              </a:rPr>
              <a:t> U.S. border announcement.</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With the Jan 2022 wave, we see </a:t>
            </a:r>
            <a:r>
              <a:rPr lang="en-US" sz="1200" dirty="0">
                <a:latin typeface="News Gothic MT" panose="020B0503020103020203" pitchFamily="34" charset="0"/>
              </a:rPr>
              <a:t>a rebound in likelihood to visit despite the omicron surge. </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cxnSp>
        <p:nvCxnSpPr>
          <p:cNvPr id="7" name="Straight Connector 6">
            <a:extLst>
              <a:ext uri="{FF2B5EF4-FFF2-40B4-BE49-F238E27FC236}">
                <a16:creationId xmlns:a16="http://schemas.microsoft.com/office/drawing/2014/main" id="{0EDF3857-5D67-6949-9C64-0047E36EE3A7}"/>
              </a:ext>
            </a:extLst>
          </p:cNvPr>
          <p:cNvCxnSpPr>
            <a:cxnSpLocks/>
          </p:cNvCxnSpPr>
          <p:nvPr/>
        </p:nvCxnSpPr>
        <p:spPr>
          <a:xfrm>
            <a:off x="2956697" y="4498601"/>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93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Domestic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Among Canadians, interest in visiting California is similar to interest for Florida, NY and Hawai’i</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a:latin typeface="News Gothic MT" panose="020B0503020103020203" pitchFamily="34" charset="0"/>
              </a:rPr>
              <a:t>California maintains a slight competitive lead over these competitors, which grew further in the January 2022 wave.</a:t>
            </a: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nvGraphicFramePr>
        <p:xfrm>
          <a:off x="1728558" y="5381550"/>
          <a:ext cx="7827264" cy="1013968"/>
        </p:xfrm>
        <a:graphic>
          <a:graphicData uri="http://schemas.openxmlformats.org/drawingml/2006/table">
            <a:tbl>
              <a:tblPr firstRow="1" bandRow="1">
                <a:tableStyleId>{5C22544A-7EE6-4342-B048-85BDC9FD1C3A}</a:tableStyleId>
              </a:tblPr>
              <a:tblGrid>
                <a:gridCol w="1956816">
                  <a:extLst>
                    <a:ext uri="{9D8B030D-6E8A-4147-A177-3AD203B41FA5}">
                      <a16:colId xmlns:a16="http://schemas.microsoft.com/office/drawing/2014/main" val="2066915333"/>
                    </a:ext>
                  </a:extLst>
                </a:gridCol>
                <a:gridCol w="1956816">
                  <a:extLst>
                    <a:ext uri="{9D8B030D-6E8A-4147-A177-3AD203B41FA5}">
                      <a16:colId xmlns:a16="http://schemas.microsoft.com/office/drawing/2014/main" val="4083246039"/>
                    </a:ext>
                  </a:extLst>
                </a:gridCol>
                <a:gridCol w="1956816">
                  <a:extLst>
                    <a:ext uri="{9D8B030D-6E8A-4147-A177-3AD203B41FA5}">
                      <a16:colId xmlns:a16="http://schemas.microsoft.com/office/drawing/2014/main" val="542333515"/>
                    </a:ext>
                  </a:extLst>
                </a:gridCol>
                <a:gridCol w="1956816">
                  <a:extLst>
                    <a:ext uri="{9D8B030D-6E8A-4147-A177-3AD203B41FA5}">
                      <a16:colId xmlns:a16="http://schemas.microsoft.com/office/drawing/2014/main" val="1352815405"/>
                    </a:ext>
                  </a:extLst>
                </a:gridCol>
              </a:tblGrid>
              <a:tr h="0">
                <a:tc rowSpan="2">
                  <a:txBody>
                    <a:bodyPr/>
                    <a:lstStyle/>
                    <a:p>
                      <a:r>
                        <a:rPr lang="en-US" sz="1600" b="0" dirty="0">
                          <a:solidFill>
                            <a:schemeClr val="tx1"/>
                          </a:solidFill>
                          <a:latin typeface="News Gothic MT" panose="020B0503020103020203" pitchFamily="34" charset="0"/>
                        </a:rPr>
                        <a:t>Point difference and % change*: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+3.8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+6.5%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+13.3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560099194"/>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News Gothic MT" panose="020B0503020103020203" pitchFamily="34" charset="0"/>
                          <a:ea typeface="+mn-ea"/>
                          <a:cs typeface="+mn-cs"/>
                        </a:rPr>
                        <a:t>(vs. FL, HI, NY)</a:t>
                      </a:r>
                    </a:p>
                  </a:txBody>
                  <a:tcPr anchor="ctr">
                    <a:lnR w="12700" cap="flat" cmpd="sng" algn="ctr">
                      <a:solidFill>
                        <a:schemeClr val="bg1"/>
                      </a:solidFill>
                      <a:prstDash val="solid"/>
                      <a:round/>
                      <a:headEnd type="none" w="med" len="med"/>
                      <a:tailEnd type="none" w="med" len="med"/>
                    </a:lnR>
                    <a:noFill/>
                  </a:tcPr>
                </a:tc>
                <a:tc>
                  <a:txBody>
                    <a:bodyPr/>
                    <a:lstStyle/>
                    <a:p>
                      <a:pPr algn="ctr"/>
                      <a:r>
                        <a:rPr lang="en-US" sz="1400" b="1" dirty="0">
                          <a:solidFill>
                            <a:schemeClr val="tx1"/>
                          </a:solidFill>
                          <a:latin typeface="News Gothic MT" panose="020B0503020103020203" pitchFamily="34" charset="0"/>
                        </a:rPr>
                        <a:t>Wave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algn="ctr"/>
                      <a:r>
                        <a:rPr lang="en-US" sz="1400" b="1" dirty="0">
                          <a:solidFill>
                            <a:schemeClr val="tx1"/>
                          </a:solidFill>
                          <a:latin typeface="News Gothic MT" panose="020B0503020103020203" pitchFamily="34" charset="0"/>
                        </a:rPr>
                        <a:t>Wave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algn="ctr"/>
                      <a:r>
                        <a:rPr lang="en-US" sz="1400" b="1" dirty="0">
                          <a:solidFill>
                            <a:schemeClr val="tx1"/>
                          </a:solidFill>
                          <a:latin typeface="News Gothic MT" panose="020B0503020103020203" pitchFamily="34" charset="0"/>
                        </a:rPr>
                        <a:t>Wave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780244670"/>
                  </a:ext>
                </a:extLst>
              </a:tr>
            </a:tbl>
          </a:graphicData>
        </a:graphic>
      </p:graphicFrame>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Sept</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2021)</a:t>
            </a:r>
          </a:p>
        </p:txBody>
      </p:sp>
      <p:graphicFrame>
        <p:nvGraphicFramePr>
          <p:cNvPr id="12" name="Chart 11">
            <a:extLst>
              <a:ext uri="{FF2B5EF4-FFF2-40B4-BE49-F238E27FC236}">
                <a16:creationId xmlns:a16="http://schemas.microsoft.com/office/drawing/2014/main" id="{964EFDC3-6BF8-2346-9503-5733FA74DE83}"/>
              </a:ext>
            </a:extLst>
          </p:cNvPr>
          <p:cNvGraphicFramePr/>
          <p:nvPr/>
        </p:nvGraphicFramePr>
        <p:xfrm>
          <a:off x="2373701" y="2031941"/>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a:extLst>
              <a:ext uri="{FF2B5EF4-FFF2-40B4-BE49-F238E27FC236}">
                <a16:creationId xmlns:a16="http://schemas.microsoft.com/office/drawing/2014/main" id="{2EA59C78-129A-C94F-B875-E5B349019C69}"/>
              </a:ext>
            </a:extLst>
          </p:cNvPr>
          <p:cNvCxnSpPr>
            <a:cxnSpLocks/>
          </p:cNvCxnSpPr>
          <p:nvPr/>
        </p:nvCxnSpPr>
        <p:spPr>
          <a:xfrm>
            <a:off x="3182575" y="3468879"/>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54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International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Among Canadians, interest in visiting California is similar to interest to visiting the Caribbean. California has an advantage vs. Mexico, but trails slightly to Europe</a:t>
            </a:r>
            <a:r>
              <a:rPr lang="en-US" sz="1200" dirty="0">
                <a:latin typeface="News Gothic MT" panose="020B0503020103020203" pitchFamily="34" charset="0"/>
              </a:rPr>
              <a:t>. The competitive scores have been very consistent over three waves of data collection. </a:t>
            </a: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nvGraphicFramePr>
        <p:xfrm>
          <a:off x="1728558" y="5381550"/>
          <a:ext cx="7827264" cy="1013968"/>
        </p:xfrm>
        <a:graphic>
          <a:graphicData uri="http://schemas.openxmlformats.org/drawingml/2006/table">
            <a:tbl>
              <a:tblPr firstRow="1" bandRow="1">
                <a:tableStyleId>{5C22544A-7EE6-4342-B048-85BDC9FD1C3A}</a:tableStyleId>
              </a:tblPr>
              <a:tblGrid>
                <a:gridCol w="1956816">
                  <a:extLst>
                    <a:ext uri="{9D8B030D-6E8A-4147-A177-3AD203B41FA5}">
                      <a16:colId xmlns:a16="http://schemas.microsoft.com/office/drawing/2014/main" val="2066915333"/>
                    </a:ext>
                  </a:extLst>
                </a:gridCol>
                <a:gridCol w="1956816">
                  <a:extLst>
                    <a:ext uri="{9D8B030D-6E8A-4147-A177-3AD203B41FA5}">
                      <a16:colId xmlns:a16="http://schemas.microsoft.com/office/drawing/2014/main" val="4083246039"/>
                    </a:ext>
                  </a:extLst>
                </a:gridCol>
                <a:gridCol w="1956816">
                  <a:extLst>
                    <a:ext uri="{9D8B030D-6E8A-4147-A177-3AD203B41FA5}">
                      <a16:colId xmlns:a16="http://schemas.microsoft.com/office/drawing/2014/main" val="542333515"/>
                    </a:ext>
                  </a:extLst>
                </a:gridCol>
                <a:gridCol w="1956816">
                  <a:extLst>
                    <a:ext uri="{9D8B030D-6E8A-4147-A177-3AD203B41FA5}">
                      <a16:colId xmlns:a16="http://schemas.microsoft.com/office/drawing/2014/main" val="1352815405"/>
                    </a:ext>
                  </a:extLst>
                </a:gridCol>
              </a:tblGrid>
              <a:tr h="0">
                <a:tc rowSpan="2">
                  <a:txBody>
                    <a:bodyPr/>
                    <a:lstStyle/>
                    <a:p>
                      <a:r>
                        <a:rPr lang="en-US" sz="1600" b="0" dirty="0">
                          <a:solidFill>
                            <a:schemeClr val="tx1"/>
                          </a:solidFill>
                          <a:latin typeface="News Gothic MT" panose="020B0503020103020203" pitchFamily="34" charset="0"/>
                        </a:rPr>
                        <a:t>Point difference and % change*: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+0.9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+4.7%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560099194"/>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News Gothic MT" panose="020B0503020103020203" pitchFamily="34" charset="0"/>
                          <a:ea typeface="+mn-ea"/>
                          <a:cs typeface="+mn-cs"/>
                        </a:rPr>
                        <a:t>(vs. MEX, EUR, CAR)</a:t>
                      </a:r>
                    </a:p>
                  </a:txBody>
                  <a:tcPr anchor="ctr">
                    <a:lnR w="12700" cap="flat" cmpd="sng" algn="ctr">
                      <a:solidFill>
                        <a:schemeClr val="bg1"/>
                      </a:solidFill>
                      <a:prstDash val="solid"/>
                      <a:round/>
                      <a:headEnd type="none" w="med" len="med"/>
                      <a:tailEnd type="none" w="med" len="med"/>
                    </a:lnR>
                    <a:noFill/>
                  </a:tcPr>
                </a:tc>
                <a:tc>
                  <a:txBody>
                    <a:bodyPr/>
                    <a:lstStyle/>
                    <a:p>
                      <a:pPr algn="ctr"/>
                      <a:r>
                        <a:rPr lang="en-US" sz="1400" b="1" dirty="0">
                          <a:solidFill>
                            <a:schemeClr val="tx1"/>
                          </a:solidFill>
                          <a:latin typeface="News Gothic MT" panose="020B0503020103020203" pitchFamily="34" charset="0"/>
                        </a:rPr>
                        <a:t>Wave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algn="ctr"/>
                      <a:r>
                        <a:rPr lang="en-US" sz="1400" b="1" dirty="0">
                          <a:solidFill>
                            <a:schemeClr val="tx1"/>
                          </a:solidFill>
                          <a:latin typeface="News Gothic MT" panose="020B0503020103020203" pitchFamily="34" charset="0"/>
                        </a:rPr>
                        <a:t>Wave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algn="ctr"/>
                      <a:r>
                        <a:rPr lang="en-US" sz="1400" b="1" dirty="0">
                          <a:solidFill>
                            <a:schemeClr val="tx1"/>
                          </a:solidFill>
                          <a:latin typeface="News Gothic MT" panose="020B0503020103020203" pitchFamily="34" charset="0"/>
                        </a:rPr>
                        <a:t>Wave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780244670"/>
                  </a:ext>
                </a:extLst>
              </a:tr>
            </a:tbl>
          </a:graphicData>
        </a:graphic>
      </p:graphicFrame>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Sept</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2021)</a:t>
            </a:r>
          </a:p>
        </p:txBody>
      </p:sp>
      <p:graphicFrame>
        <p:nvGraphicFramePr>
          <p:cNvPr id="12" name="Chart 11">
            <a:extLst>
              <a:ext uri="{FF2B5EF4-FFF2-40B4-BE49-F238E27FC236}">
                <a16:creationId xmlns:a16="http://schemas.microsoft.com/office/drawing/2014/main" id="{964EFDC3-6BF8-2346-9503-5733FA74DE83}"/>
              </a:ext>
            </a:extLst>
          </p:cNvPr>
          <p:cNvGraphicFramePr/>
          <p:nvPr/>
        </p:nvGraphicFramePr>
        <p:xfrm>
          <a:off x="2373701" y="2031941"/>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a:extLst>
              <a:ext uri="{FF2B5EF4-FFF2-40B4-BE49-F238E27FC236}">
                <a16:creationId xmlns:a16="http://schemas.microsoft.com/office/drawing/2014/main" id="{2EA59C78-129A-C94F-B875-E5B349019C69}"/>
              </a:ext>
            </a:extLst>
          </p:cNvPr>
          <p:cNvCxnSpPr>
            <a:cxnSpLocks/>
          </p:cNvCxnSpPr>
          <p:nvPr/>
        </p:nvCxnSpPr>
        <p:spPr>
          <a:xfrm>
            <a:off x="3182575" y="3468879"/>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0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14E92-6CCD-1E4E-9B94-C9A1594F79D3}"/>
              </a:ext>
            </a:extLst>
          </p:cNvPr>
          <p:cNvSpPr>
            <a:spLocks noGrp="1"/>
          </p:cNvSpPr>
          <p:nvPr>
            <p:ph type="body" sz="quarter" idx="10"/>
          </p:nvPr>
        </p:nvSpPr>
        <p:spPr/>
        <p:txBody>
          <a:bodyPr/>
          <a:lstStyle/>
          <a:p>
            <a:r>
              <a:rPr lang="en-US" dirty="0"/>
              <a:t>Anticipated Trip Timing (Trend)</a:t>
            </a:r>
          </a:p>
        </p:txBody>
      </p:sp>
      <p:sp>
        <p:nvSpPr>
          <p:cNvPr id="5" name="TextBox 4">
            <a:extLst>
              <a:ext uri="{FF2B5EF4-FFF2-40B4-BE49-F238E27FC236}">
                <a16:creationId xmlns:a16="http://schemas.microsoft.com/office/drawing/2014/main" id="{D848D158-630E-4043-BC1D-2C8EF1B9D66C}"/>
              </a:ext>
            </a:extLst>
          </p:cNvPr>
          <p:cNvSpPr txBox="1"/>
          <p:nvPr/>
        </p:nvSpPr>
        <p:spPr>
          <a:xfrm>
            <a:off x="1037716" y="1389716"/>
            <a:ext cx="9626138"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Whereas the delta surge created a lot of uncertainty about when Canadians could visit California, omicron hasn’t created as much hesitancy. Anticipated trips are up for 2</a:t>
            </a:r>
            <a:r>
              <a:rPr lang="en-US" sz="1200" baseline="30000" dirty="0">
                <a:latin typeface="News Gothic MT" panose="020B0503020103020203" pitchFamily="34" charset="0"/>
              </a:rPr>
              <a:t>nd</a:t>
            </a:r>
            <a:r>
              <a:rPr lang="en-US" sz="1200" dirty="0">
                <a:latin typeface="News Gothic MT" panose="020B0503020103020203" pitchFamily="34" charset="0"/>
              </a:rPr>
              <a:t> and 3</a:t>
            </a:r>
            <a:r>
              <a:rPr lang="en-US" sz="1200" baseline="30000" dirty="0">
                <a:latin typeface="News Gothic MT" panose="020B0503020103020203" pitchFamily="34" charset="0"/>
              </a:rPr>
              <a:t>rd</a:t>
            </a:r>
            <a:r>
              <a:rPr lang="en-US" sz="1200" dirty="0">
                <a:latin typeface="News Gothic MT" panose="020B0503020103020203" pitchFamily="34" charset="0"/>
              </a:rPr>
              <a:t> Quarters of 2022.</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6" name="TextBox 5">
            <a:extLst>
              <a:ext uri="{FF2B5EF4-FFF2-40B4-BE49-F238E27FC236}">
                <a16:creationId xmlns:a16="http://schemas.microsoft.com/office/drawing/2014/main" id="{E75D8D3F-8115-0B4D-A062-96B0C1A22F2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graphicFrame>
        <p:nvGraphicFramePr>
          <p:cNvPr id="4" name="Chart 3">
            <a:extLst>
              <a:ext uri="{FF2B5EF4-FFF2-40B4-BE49-F238E27FC236}">
                <a16:creationId xmlns:a16="http://schemas.microsoft.com/office/drawing/2014/main" id="{C97DF55F-DEFB-3F4F-B465-D2A3359BBEA1}"/>
              </a:ext>
            </a:extLst>
          </p:cNvPr>
          <p:cNvGraphicFramePr/>
          <p:nvPr/>
        </p:nvGraphicFramePr>
        <p:xfrm>
          <a:off x="1037716" y="2129883"/>
          <a:ext cx="10358830" cy="4411592"/>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Arrow 6">
            <a:extLst>
              <a:ext uri="{FF2B5EF4-FFF2-40B4-BE49-F238E27FC236}">
                <a16:creationId xmlns:a16="http://schemas.microsoft.com/office/drawing/2014/main" id="{76B5C760-2D30-154C-9D55-AF02196B2FAA}"/>
              </a:ext>
            </a:extLst>
          </p:cNvPr>
          <p:cNvSpPr/>
          <p:nvPr/>
        </p:nvSpPr>
        <p:spPr>
          <a:xfrm rot="1746133">
            <a:off x="10470604" y="3400246"/>
            <a:ext cx="386499" cy="193998"/>
          </a:xfrm>
          <a:prstGeom prst="rightArrow">
            <a:avLst>
              <a:gd name="adj1" fmla="val 43333"/>
              <a:gd name="adj2" fmla="val 6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AA7DCE9-02BD-E54E-B682-2AF955E15CA2}"/>
              </a:ext>
            </a:extLst>
          </p:cNvPr>
          <p:cNvSpPr txBox="1"/>
          <p:nvPr/>
        </p:nvSpPr>
        <p:spPr>
          <a:xfrm>
            <a:off x="0" y="6641081"/>
            <a:ext cx="515237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 When are you likely to visit California (among those who will visit in next 2 years)</a:t>
            </a:r>
          </a:p>
        </p:txBody>
      </p:sp>
      <p:sp>
        <p:nvSpPr>
          <p:cNvPr id="8" name="Rectangle 7">
            <a:extLst>
              <a:ext uri="{FF2B5EF4-FFF2-40B4-BE49-F238E27FC236}">
                <a16:creationId xmlns:a16="http://schemas.microsoft.com/office/drawing/2014/main" id="{95D4270D-EF60-4448-8A05-0F70BCEFD78A}"/>
              </a:ext>
            </a:extLst>
          </p:cNvPr>
          <p:cNvSpPr/>
          <p:nvPr/>
        </p:nvSpPr>
        <p:spPr>
          <a:xfrm>
            <a:off x="2882900" y="3937000"/>
            <a:ext cx="3334231" cy="1346200"/>
          </a:xfrm>
          <a:prstGeom prst="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633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8038D5-A3F0-6D42-BC6F-F80B5C08201A}"/>
              </a:ext>
            </a:extLst>
          </p:cNvPr>
          <p:cNvSpPr>
            <a:spLocks noGrp="1"/>
          </p:cNvSpPr>
          <p:nvPr>
            <p:ph type="body" sz="quarter" idx="10"/>
          </p:nvPr>
        </p:nvSpPr>
        <p:spPr/>
        <p:txBody>
          <a:bodyPr/>
          <a:lstStyle/>
          <a:p>
            <a:r>
              <a:rPr lang="en-US" dirty="0"/>
              <a:t>Interest in Gateways (Trend)</a:t>
            </a:r>
          </a:p>
        </p:txBody>
      </p:sp>
      <p:sp>
        <p:nvSpPr>
          <p:cNvPr id="4" name="TextBox 3">
            <a:extLst>
              <a:ext uri="{FF2B5EF4-FFF2-40B4-BE49-F238E27FC236}">
                <a16:creationId xmlns:a16="http://schemas.microsoft.com/office/drawing/2014/main" id="{AC5F4440-2CEB-B744-B9CB-6A4FBC96BA62}"/>
              </a:ext>
            </a:extLst>
          </p:cNvPr>
          <p:cNvSpPr txBox="1"/>
          <p:nvPr/>
        </p:nvSpPr>
        <p:spPr>
          <a:xfrm>
            <a:off x="1037716" y="1314499"/>
            <a:ext cx="9983585" cy="461665"/>
          </a:xfrm>
          <a:prstGeom prst="rect">
            <a:avLst/>
          </a:prstGeom>
          <a:noFill/>
        </p:spPr>
        <p:txBody>
          <a:bodyPr wrap="square" rtlCol="0">
            <a:spAutoFit/>
          </a:bodyPr>
          <a:lstStyle/>
          <a:p>
            <a:pPr marL="285750" lvl="0" indent="-285750">
              <a:buFont typeface="Wingdings" pitchFamily="2" charset="2"/>
              <a:buChar char="§"/>
              <a:defRPr/>
            </a:pPr>
            <a:r>
              <a:rPr lang="en-US" sz="1200" dirty="0">
                <a:latin typeface="News Gothic MT" panose="020B0503020103020203" pitchFamily="34" charset="0"/>
              </a:rPr>
              <a:t>Canadian respondents have shown consistent interest in visiting Gateway cities. Wave 2 dips corresponded with both the delta surge, and ambiguity of when U.S. travel restrictions would be eased.</a:t>
            </a:r>
          </a:p>
        </p:txBody>
      </p:sp>
      <p:sp>
        <p:nvSpPr>
          <p:cNvPr id="12" name="TextBox 11">
            <a:extLst>
              <a:ext uri="{FF2B5EF4-FFF2-40B4-BE49-F238E27FC236}">
                <a16:creationId xmlns:a16="http://schemas.microsoft.com/office/drawing/2014/main" id="{9E4A66C2-F886-4B47-91C7-4AD97F5F2FBE}"/>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11" name="TextBox 10">
            <a:extLst>
              <a:ext uri="{FF2B5EF4-FFF2-40B4-BE49-F238E27FC236}">
                <a16:creationId xmlns:a16="http://schemas.microsoft.com/office/drawing/2014/main" id="{BE04CD47-CF12-8741-8846-95E411FBF7D2}"/>
              </a:ext>
            </a:extLst>
          </p:cNvPr>
          <p:cNvSpPr txBox="1"/>
          <p:nvPr/>
        </p:nvSpPr>
        <p:spPr>
          <a:xfrm>
            <a:off x="0" y="6641081"/>
            <a:ext cx="4405373" cy="246221"/>
          </a:xfrm>
          <a:prstGeom prst="rect">
            <a:avLst/>
          </a:prstGeom>
          <a:noFill/>
        </p:spPr>
        <p:txBody>
          <a:bodyPr wrap="none" rtlCol="0">
            <a:spAutoFit/>
          </a:bodyPr>
          <a:lstStyle/>
          <a:p>
            <a:pPr lvl="0">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kumimoji="0" lang="en-US" sz="1000" b="0" i="0" u="none" strike="noStrike" kern="1200" cap="none" spc="0" normalizeH="0" baseline="0" noProof="0" dirty="0">
                <a:ln>
                  <a:noFill/>
                </a:ln>
                <a:effectLst/>
                <a:uLnTx/>
                <a:uFillTx/>
                <a:latin typeface="News Gothic MT" panose="020B0503020103020203" pitchFamily="34" charset="0"/>
              </a:rPr>
              <a:t>. </a:t>
            </a:r>
            <a:r>
              <a:rPr lang="en-US" sz="1000" dirty="0">
                <a:latin typeface="News Gothic MT" panose="020B0503020103020203" pitchFamily="34" charset="0"/>
              </a:rPr>
              <a:t>How likely are you to visit the following cities in the next two years? </a:t>
            </a:r>
            <a:endParaRPr kumimoji="0" lang="en-US" sz="1000" b="0" i="0" u="none" strike="noStrike" kern="1200" cap="none" spc="0" normalizeH="0" baseline="0" noProof="0" dirty="0">
              <a:ln>
                <a:noFill/>
              </a:ln>
              <a:effectLst/>
              <a:uLnTx/>
              <a:uFillTx/>
              <a:latin typeface="News Gothic MT" panose="020B0503020103020203" pitchFamily="34" charset="0"/>
            </a:endParaRPr>
          </a:p>
        </p:txBody>
      </p:sp>
      <p:graphicFrame>
        <p:nvGraphicFramePr>
          <p:cNvPr id="13" name="Chart 12">
            <a:extLst>
              <a:ext uri="{FF2B5EF4-FFF2-40B4-BE49-F238E27FC236}">
                <a16:creationId xmlns:a16="http://schemas.microsoft.com/office/drawing/2014/main" id="{1BB0FE92-B9F8-3C4A-A0CE-813ABB3E35D9}"/>
              </a:ext>
            </a:extLst>
          </p:cNvPr>
          <p:cNvGraphicFramePr/>
          <p:nvPr>
            <p:extLst>
              <p:ext uri="{D42A27DB-BD31-4B8C-83A1-F6EECF244321}">
                <p14:modId xmlns:p14="http://schemas.microsoft.com/office/powerpoint/2010/main" val="275201759"/>
              </p:ext>
            </p:extLst>
          </p:nvPr>
        </p:nvGraphicFramePr>
        <p:xfrm>
          <a:off x="1862666" y="2289490"/>
          <a:ext cx="8466667" cy="38488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785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14E92-6CCD-1E4E-9B94-C9A1594F79D3}"/>
              </a:ext>
            </a:extLst>
          </p:cNvPr>
          <p:cNvSpPr>
            <a:spLocks noGrp="1"/>
          </p:cNvSpPr>
          <p:nvPr>
            <p:ph type="body" sz="quarter" idx="10"/>
          </p:nvPr>
        </p:nvSpPr>
        <p:spPr/>
        <p:txBody>
          <a:bodyPr/>
          <a:lstStyle/>
          <a:p>
            <a:r>
              <a:rPr lang="en-US" dirty="0"/>
              <a:t>Trip Purpose (Trend)</a:t>
            </a:r>
          </a:p>
        </p:txBody>
      </p:sp>
      <p:sp>
        <p:nvSpPr>
          <p:cNvPr id="5" name="TextBox 4">
            <a:extLst>
              <a:ext uri="{FF2B5EF4-FFF2-40B4-BE49-F238E27FC236}">
                <a16:creationId xmlns:a16="http://schemas.microsoft.com/office/drawing/2014/main" id="{D848D158-630E-4043-BC1D-2C8EF1B9D66C}"/>
              </a:ext>
            </a:extLst>
          </p:cNvPr>
          <p:cNvSpPr txBox="1"/>
          <p:nvPr/>
        </p:nvSpPr>
        <p:spPr>
          <a:xfrm>
            <a:off x="1037716" y="1332047"/>
            <a:ext cx="9626138" cy="276999"/>
          </a:xfrm>
          <a:prstGeom prst="rect">
            <a:avLst/>
          </a:prstGeom>
          <a:noFill/>
        </p:spPr>
        <p:txBody>
          <a:bodyPr wrap="square" rtlCol="0">
            <a:spAutoFit/>
          </a:bodyPr>
          <a:lstStyle/>
          <a:p>
            <a:pPr marL="285750" indent="-285750">
              <a:buFont typeface="Wingdings" pitchFamily="2" charset="2"/>
              <a:buChar char="§"/>
            </a:pPr>
            <a:r>
              <a:rPr lang="en-US" sz="1200" dirty="0">
                <a:latin typeface="News Gothic MT" panose="020B0503020103020203" pitchFamily="34" charset="0"/>
              </a:rPr>
              <a:t>The vast majority of Canadians are planning leisure trips to California, and about a quarter have friends or relatives to visit.</a:t>
            </a:r>
          </a:p>
        </p:txBody>
      </p:sp>
      <p:sp>
        <p:nvSpPr>
          <p:cNvPr id="6" name="TextBox 5">
            <a:extLst>
              <a:ext uri="{FF2B5EF4-FFF2-40B4-BE49-F238E27FC236}">
                <a16:creationId xmlns:a16="http://schemas.microsoft.com/office/drawing/2014/main" id="{ACC6AF4F-331F-5B43-BEE3-AF4052C613D3}"/>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(Sept 2021)</a:t>
            </a:r>
          </a:p>
        </p:txBody>
      </p:sp>
      <p:sp>
        <p:nvSpPr>
          <p:cNvPr id="8" name="TextBox 7">
            <a:extLst>
              <a:ext uri="{FF2B5EF4-FFF2-40B4-BE49-F238E27FC236}">
                <a16:creationId xmlns:a16="http://schemas.microsoft.com/office/drawing/2014/main" id="{F0562E53-EBD3-894A-A3E9-2F5333D3B3CB}"/>
              </a:ext>
            </a:extLst>
          </p:cNvPr>
          <p:cNvSpPr txBox="1"/>
          <p:nvPr/>
        </p:nvSpPr>
        <p:spPr>
          <a:xfrm>
            <a:off x="0" y="6641081"/>
            <a:ext cx="2791149" cy="246221"/>
          </a:xfrm>
          <a:prstGeom prst="rect">
            <a:avLst/>
          </a:prstGeom>
          <a:noFill/>
        </p:spPr>
        <p:txBody>
          <a:bodyPr wrap="none" rtlCol="0">
            <a:spAutoFit/>
          </a:bodyPr>
          <a:lstStyle/>
          <a:p>
            <a:pPr lvl="0">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kumimoji="0" lang="en-US" sz="1000" b="0" i="0" u="none" strike="noStrike" kern="1200" cap="none" spc="0" normalizeH="0" baseline="0" noProof="0" dirty="0">
                <a:ln>
                  <a:noFill/>
                </a:ln>
                <a:effectLst/>
                <a:uLnTx/>
                <a:uFillTx/>
                <a:latin typeface="News Gothic MT" panose="020B0503020103020203" pitchFamily="34" charset="0"/>
              </a:rPr>
              <a:t>. </a:t>
            </a:r>
            <a:r>
              <a:rPr lang="en-US" sz="1000" dirty="0">
                <a:latin typeface="News Gothic MT" panose="020B0503020103020203" pitchFamily="34" charset="0"/>
              </a:rPr>
              <a:t>What would be the purposes of the trip? </a:t>
            </a:r>
            <a:endParaRPr kumimoji="0" lang="en-US" sz="1000" b="0" i="0" u="none" strike="noStrike" kern="1200" cap="none" spc="0" normalizeH="0" baseline="0" noProof="0" dirty="0">
              <a:ln>
                <a:noFill/>
              </a:ln>
              <a:effectLst/>
              <a:uLnTx/>
              <a:uFillTx/>
              <a:latin typeface="News Gothic MT" panose="020B0503020103020203" pitchFamily="34" charset="0"/>
            </a:endParaRPr>
          </a:p>
        </p:txBody>
      </p:sp>
      <p:graphicFrame>
        <p:nvGraphicFramePr>
          <p:cNvPr id="9" name="Chart 8">
            <a:extLst>
              <a:ext uri="{FF2B5EF4-FFF2-40B4-BE49-F238E27FC236}">
                <a16:creationId xmlns:a16="http://schemas.microsoft.com/office/drawing/2014/main" id="{443E93D0-482F-C04E-8C67-23A7EF526653}"/>
              </a:ext>
            </a:extLst>
          </p:cNvPr>
          <p:cNvGraphicFramePr/>
          <p:nvPr/>
        </p:nvGraphicFramePr>
        <p:xfrm>
          <a:off x="1862666" y="2289490"/>
          <a:ext cx="8466667" cy="38488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890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424AD4-6301-9D40-9453-EEF3B5883BC2}"/>
              </a:ext>
            </a:extLst>
          </p:cNvPr>
          <p:cNvSpPr>
            <a:spLocks noGrp="1"/>
          </p:cNvSpPr>
          <p:nvPr>
            <p:ph type="body" sz="quarter" idx="10"/>
          </p:nvPr>
        </p:nvSpPr>
        <p:spPr/>
        <p:txBody>
          <a:bodyPr/>
          <a:lstStyle/>
          <a:p>
            <a:r>
              <a:rPr lang="en-US" dirty="0"/>
              <a:t>Booking Methods</a:t>
            </a:r>
          </a:p>
        </p:txBody>
      </p:sp>
      <p:sp>
        <p:nvSpPr>
          <p:cNvPr id="3" name="TextBox 2">
            <a:extLst>
              <a:ext uri="{FF2B5EF4-FFF2-40B4-BE49-F238E27FC236}">
                <a16:creationId xmlns:a16="http://schemas.microsoft.com/office/drawing/2014/main" id="{42D430B7-82BF-1F4C-A5FC-7FFCDDBD74FD}"/>
              </a:ext>
            </a:extLst>
          </p:cNvPr>
          <p:cNvSpPr txBox="1"/>
          <p:nvPr/>
        </p:nvSpPr>
        <p:spPr>
          <a:xfrm>
            <a:off x="0" y="6472858"/>
            <a:ext cx="663034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a:t>
            </a:r>
            <a:r>
              <a:rPr lang="en-US" sz="1000" dirty="0">
                <a:latin typeface="Arial" panose="020B0604020202020204" pitchFamily="34" charset="0"/>
                <a:ea typeface="Times New Roman" panose="02020603050405020304" pitchFamily="18" charset="0"/>
              </a:rPr>
              <a:t>Which of the following are you likely to use make your travel arrangements for your upcoming trip to California</a:t>
            </a:r>
            <a:r>
              <a:rPr lang="en-US" sz="1000" dirty="0">
                <a:latin typeface="News Gothic MT" panose="020B0503020103020203" pitchFamily="34" charset="0"/>
              </a:rPr>
              <a:t>?</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70B767AF-122F-5641-ABD8-3890CE0931E6}"/>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A7A3BFBE-B556-904F-9E30-78D1304ADE5A}"/>
              </a:ext>
            </a:extLst>
          </p:cNvPr>
          <p:cNvSpPr txBox="1"/>
          <p:nvPr/>
        </p:nvSpPr>
        <p:spPr>
          <a:xfrm>
            <a:off x="1037716" y="1347332"/>
            <a:ext cx="10386905"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Canadians top booking method is via online travel agencies, followed by booking directly.</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74B6FF51-BAE0-F44B-86A9-BB6BF996F859}"/>
              </a:ext>
            </a:extLst>
          </p:cNvPr>
          <p:cNvGraphicFramePr/>
          <p:nvPr>
            <p:extLst>
              <p:ext uri="{D42A27DB-BD31-4B8C-83A1-F6EECF244321}">
                <p14:modId xmlns:p14="http://schemas.microsoft.com/office/powerpoint/2010/main" val="178245288"/>
              </p:ext>
            </p:extLst>
          </p:nvPr>
        </p:nvGraphicFramePr>
        <p:xfrm>
          <a:off x="2032000" y="2057400"/>
          <a:ext cx="8128000" cy="408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929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r>
              <a:rPr lang="en-US" sz="3600" dirty="0"/>
              <a:t>Activities</a:t>
            </a:r>
          </a:p>
        </p:txBody>
      </p:sp>
      <p:sp>
        <p:nvSpPr>
          <p:cNvPr id="3" name="TextBox 2">
            <a:extLst>
              <a:ext uri="{FF2B5EF4-FFF2-40B4-BE49-F238E27FC236}">
                <a16:creationId xmlns:a16="http://schemas.microsoft.com/office/drawing/2014/main" id="{B4DA6FBE-A21F-E84D-B68B-37D9F19B33FE}"/>
              </a:ext>
            </a:extLst>
          </p:cNvPr>
          <p:cNvSpPr txBox="1"/>
          <p:nvPr/>
        </p:nvSpPr>
        <p:spPr>
          <a:xfrm>
            <a:off x="0" y="6472858"/>
            <a:ext cx="523733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7" name="Table 6">
            <a:extLst>
              <a:ext uri="{FF2B5EF4-FFF2-40B4-BE49-F238E27FC236}">
                <a16:creationId xmlns:a16="http://schemas.microsoft.com/office/drawing/2014/main" id="{876EA904-0A84-4540-8317-F2D46B30646E}"/>
              </a:ext>
            </a:extLst>
          </p:cNvPr>
          <p:cNvGraphicFramePr>
            <a:graphicFrameLocks noGrp="1"/>
          </p:cNvGraphicFramePr>
          <p:nvPr/>
        </p:nvGraphicFramePr>
        <p:xfrm>
          <a:off x="99393" y="1616545"/>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Canada</a:t>
                      </a:r>
                      <a:endParaRPr lang="en-US" sz="11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Index Across All Countries</a:t>
                      </a:r>
                      <a:endParaRPr lang="en-US" sz="11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0" i="0" u="none" strike="noStrike" dirty="0">
                          <a:solidFill>
                            <a:schemeClr val="tx2"/>
                          </a:solidFill>
                          <a:effectLst/>
                          <a:latin typeface="Calibri" panose="020F0502020204030204" pitchFamily="34" charset="0"/>
                        </a:rPr>
                        <a:t>Going to the beach</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111</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0" i="0" u="none" strike="noStrike" dirty="0">
                          <a:solidFill>
                            <a:schemeClr val="tx2"/>
                          </a:solidFill>
                          <a:effectLst/>
                          <a:latin typeface="Calibri" panose="020F0502020204030204" pitchFamily="34" charset="0"/>
                        </a:rPr>
                        <a:t>Viewing and enjoying natural scenery such as beaches, oceans, mountains,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95</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0" i="0" u="none" strike="noStrike">
                          <a:solidFill>
                            <a:schemeClr val="tx2"/>
                          </a:solidFill>
                          <a:effectLst/>
                          <a:latin typeface="Calibri" panose="020F0502020204030204" pitchFamily="34" charset="0"/>
                        </a:rPr>
                        <a:t>Exploring a city/urban area</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103</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unique local restaurant(s)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0" i="0" u="none" strike="noStrike">
                          <a:solidFill>
                            <a:schemeClr val="tx2"/>
                          </a:solidFill>
                          <a:effectLst/>
                          <a:latin typeface="Calibri" panose="020F0502020204030204" pitchFamily="34" charset="0"/>
                        </a:rPr>
                        <a:t>Visiting state or national parks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0" i="0" u="none" strike="noStrike">
                          <a:solidFill>
                            <a:schemeClr val="tx2"/>
                          </a:solidFill>
                          <a:effectLst/>
                          <a:latin typeface="Calibri" panose="020F0502020204030204" pitchFamily="34" charset="0"/>
                        </a:rPr>
                        <a:t>Visiting a theme or amusement park</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95</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 mall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95</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a:solidFill>
                            <a:schemeClr val="tx2"/>
                          </a:solidFill>
                          <a:effectLst/>
                          <a:latin typeface="Calibri" panose="020F0502020204030204" pitchFamily="34" charset="0"/>
                        </a:rPr>
                        <a:t>Visiting historical sites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93</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0" i="0" u="none" strike="noStrike">
                          <a:solidFill>
                            <a:schemeClr val="tx2"/>
                          </a:solidFill>
                          <a:effectLst/>
                          <a:latin typeface="Calibri" panose="020F0502020204030204" pitchFamily="34" charset="0"/>
                        </a:rPr>
                        <a:t>Driving on scenic byways or roads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119</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an outlet mall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0" i="0" u="none" strike="noStrike">
                          <a:solidFill>
                            <a:schemeClr val="tx2"/>
                          </a:solidFill>
                          <a:effectLst/>
                          <a:latin typeface="Calibri" panose="020F0502020204030204" pitchFamily="34" charset="0"/>
                        </a:rPr>
                        <a:t>Visiting a zoo or aquarium</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119</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0" i="0" u="none" strike="noStrike">
                          <a:solidFill>
                            <a:schemeClr val="tx2"/>
                          </a:solidFill>
                          <a:effectLst/>
                          <a:latin typeface="Calibri" panose="020F0502020204030204" pitchFamily="34" charset="0"/>
                        </a:rPr>
                        <a:t>Visiting famous movie/TV locations, studio tours, celebrity home tours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99</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1" i="0" u="none" strike="noStrike" dirty="0">
                          <a:solidFill>
                            <a:schemeClr val="accent5"/>
                          </a:solidFill>
                          <a:effectLst/>
                          <a:latin typeface="Calibri" panose="020F0502020204030204" pitchFamily="34" charset="0"/>
                        </a:rPr>
                        <a:t>Visiting a winery or wine regions</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30%</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127</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 unique local shop or shopping district</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30%</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90</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0" i="0" u="none" strike="noStrike">
                          <a:solidFill>
                            <a:schemeClr val="tx2"/>
                          </a:solidFill>
                          <a:effectLst/>
                          <a:latin typeface="Calibri" panose="020F0502020204030204" pitchFamily="34" charset="0"/>
                        </a:rPr>
                        <a:t>Exploring small towns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90</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1" i="0" u="none" strike="noStrike" dirty="0">
                          <a:solidFill>
                            <a:schemeClr val="accent5"/>
                          </a:solidFill>
                          <a:effectLst/>
                          <a:latin typeface="Calibri" panose="020F0502020204030204" pitchFamily="34" charset="0"/>
                        </a:rPr>
                        <a:t>Hiking</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28%</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141</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0" i="0" u="none" strike="noStrike">
                          <a:solidFill>
                            <a:schemeClr val="tx2"/>
                          </a:solidFill>
                          <a:effectLst/>
                          <a:latin typeface="Calibri" panose="020F0502020204030204" pitchFamily="34" charset="0"/>
                        </a:rPr>
                        <a:t>Visiting art museums or other visual arts venues</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26%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93</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0" i="0" u="none" strike="noStrike">
                          <a:solidFill>
                            <a:schemeClr val="tx2"/>
                          </a:solidFill>
                          <a:effectLst/>
                          <a:latin typeface="Calibri" panose="020F0502020204030204" pitchFamily="34" charset="0"/>
                        </a:rPr>
                        <a:t>Night life</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86</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0" i="0" u="none" strike="noStrike">
                          <a:solidFill>
                            <a:schemeClr val="tx2"/>
                          </a:solidFill>
                          <a:effectLst/>
                          <a:latin typeface="Calibri" panose="020F0502020204030204" pitchFamily="34" charset="0"/>
                        </a:rPr>
                        <a:t>Visiting museums, science centers or exploratoriums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84</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1" i="0" u="none" strike="noStrike" dirty="0">
                          <a:solidFill>
                            <a:schemeClr val="accent5"/>
                          </a:solidFill>
                          <a:effectLst/>
                          <a:latin typeface="Calibri" panose="020F0502020204030204" pitchFamily="34" charset="0"/>
                        </a:rPr>
                        <a:t>Going to a farmers’ market</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23%</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143</a:t>
                      </a:r>
                    </a:p>
                  </a:txBody>
                  <a:tcPr marL="9525" marR="9525" marT="9525" marB="0" anchor="ctr"/>
                </a:tc>
                <a:extLst>
                  <a:ext uri="{0D108BD9-81ED-4DB2-BD59-A6C34878D82A}">
                    <a16:rowId xmlns:a16="http://schemas.microsoft.com/office/drawing/2014/main" val="2849612571"/>
                  </a:ext>
                </a:extLst>
              </a:tr>
            </a:tbl>
          </a:graphicData>
        </a:graphic>
      </p:graphicFrame>
      <p:graphicFrame>
        <p:nvGraphicFramePr>
          <p:cNvPr id="8" name="Table 7">
            <a:extLst>
              <a:ext uri="{FF2B5EF4-FFF2-40B4-BE49-F238E27FC236}">
                <a16:creationId xmlns:a16="http://schemas.microsoft.com/office/drawing/2014/main" id="{8B09D2B1-BB5C-49EB-95C0-5BE8677E61C1}"/>
              </a:ext>
            </a:extLst>
          </p:cNvPr>
          <p:cNvGraphicFramePr>
            <a:graphicFrameLocks noGrp="1"/>
          </p:cNvGraphicFramePr>
          <p:nvPr/>
        </p:nvGraphicFramePr>
        <p:xfrm>
          <a:off x="6145635" y="1616544"/>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Canada</a:t>
                      </a:r>
                      <a:endParaRPr lang="en-US" sz="11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a:solidFill>
                            <a:schemeClr val="tx2"/>
                          </a:solidFill>
                          <a:effectLst/>
                        </a:rPr>
                        <a:t>Index Across All Countries</a:t>
                      </a:r>
                      <a:endParaRPr lang="en-US" sz="1100" b="0" i="0" u="none" strike="noStrike">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0" i="0" u="none" strike="noStrike" dirty="0">
                          <a:solidFill>
                            <a:schemeClr val="tx2"/>
                          </a:solidFill>
                          <a:effectLst/>
                          <a:latin typeface="Calibri" panose="020F0502020204030204" pitchFamily="34" charset="0"/>
                        </a:rPr>
                        <a:t>Attending a live music event, concert or festival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106</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celebrity/notable chef's restaurant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0" i="0" u="none" strike="noStrike">
                          <a:solidFill>
                            <a:schemeClr val="tx2"/>
                          </a:solidFill>
                          <a:effectLst/>
                          <a:latin typeface="Calibri" panose="020F0502020204030204" pitchFamily="34" charset="0"/>
                        </a:rPr>
                        <a:t>Luxury shopping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90</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live sporting event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115</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0" i="0" u="none" strike="noStrike">
                          <a:solidFill>
                            <a:schemeClr val="tx2"/>
                          </a:solidFill>
                          <a:effectLst/>
                          <a:latin typeface="Calibri" panose="020F0502020204030204" pitchFamily="34" charset="0"/>
                        </a:rPr>
                        <a:t>Water sports activities such as surfing, paddleboarding, boating,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104</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0" i="0" u="none" strike="noStrike">
                          <a:solidFill>
                            <a:schemeClr val="tx2"/>
                          </a:solidFill>
                          <a:effectLst/>
                          <a:latin typeface="Calibri" panose="020F0502020204030204" pitchFamily="34" charset="0"/>
                        </a:rPr>
                        <a:t>Adventure activities such as whitewater rafting, ziplining, parasailing,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117</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Michelin-starred or recommended restaurant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82</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a:solidFill>
                            <a:schemeClr val="tx2"/>
                          </a:solidFill>
                          <a:effectLst/>
                          <a:latin typeface="Calibri" panose="020F0502020204030204" pitchFamily="34" charset="0"/>
                        </a:rPr>
                        <a:t>Attending performing arts events (theater, dance,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90</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1" i="0" u="none" strike="noStrike" dirty="0">
                          <a:solidFill>
                            <a:schemeClr val="accent5"/>
                          </a:solidFill>
                          <a:effectLst/>
                          <a:latin typeface="Calibri" panose="020F0502020204030204" pitchFamily="34" charset="0"/>
                        </a:rPr>
                        <a:t>Road/trail sports activities such as biking, cycling, running, etc.</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14%</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125</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0" i="0" u="none" strike="noStrike">
                          <a:solidFill>
                            <a:schemeClr val="tx2"/>
                          </a:solidFill>
                          <a:effectLst/>
                          <a:latin typeface="Calibri" panose="020F0502020204030204" pitchFamily="34" charset="0"/>
                        </a:rPr>
                        <a:t>Visiting a high-end resort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77</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culinary festival or event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80</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0" i="0" u="none" strike="noStrike">
                          <a:solidFill>
                            <a:schemeClr val="tx2"/>
                          </a:solidFill>
                          <a:effectLst/>
                          <a:latin typeface="Calibri" panose="020F0502020204030204" pitchFamily="34" charset="0"/>
                        </a:rPr>
                        <a:t>Heritage/family history tours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0" i="0" u="none" strike="noStrike">
                          <a:solidFill>
                            <a:schemeClr val="tx2"/>
                          </a:solidFill>
                          <a:effectLst/>
                          <a:latin typeface="Calibri" panose="020F0502020204030204" pitchFamily="34" charset="0"/>
                        </a:rPr>
                        <a:t>Exploring farm tours or farm trails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0" i="0" u="none" strike="noStrike">
                          <a:solidFill>
                            <a:schemeClr val="tx2"/>
                          </a:solidFill>
                          <a:effectLst/>
                          <a:latin typeface="Calibri" panose="020F0502020204030204" pitchFamily="34" charset="0"/>
                        </a:rPr>
                        <a:t>Visiting a microbrewery</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99</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0" i="0" u="none" strike="noStrike">
                          <a:solidFill>
                            <a:schemeClr val="tx2"/>
                          </a:solidFill>
                          <a:effectLst/>
                          <a:latin typeface="Calibri" panose="020F0502020204030204" pitchFamily="34" charset="0"/>
                        </a:rPr>
                        <a:t>Visiting a spa or wellness center</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83</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0" i="0" u="none" strike="noStrike">
                          <a:solidFill>
                            <a:schemeClr val="tx2"/>
                          </a:solidFill>
                          <a:effectLst/>
                          <a:latin typeface="Calibri" panose="020F0502020204030204" pitchFamily="34" charset="0"/>
                        </a:rPr>
                        <a:t>Gambling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112</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0" i="0" u="none" strike="noStrike">
                          <a:solidFill>
                            <a:schemeClr val="tx2"/>
                          </a:solidFill>
                          <a:effectLst/>
                          <a:latin typeface="Calibri" panose="020F0502020204030204" pitchFamily="34" charset="0"/>
                        </a:rPr>
                        <a:t>Golfing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114</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0" i="0" u="none" strike="noStrike">
                          <a:solidFill>
                            <a:schemeClr val="tx2"/>
                          </a:solidFill>
                          <a:effectLst/>
                          <a:latin typeface="Calibri" panose="020F0502020204030204" pitchFamily="34" charset="0"/>
                        </a:rPr>
                        <a:t>Participating in marijuana related activities or events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124</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0" i="0" u="none" strike="noStrike">
                          <a:solidFill>
                            <a:schemeClr val="tx2"/>
                          </a:solidFill>
                          <a:effectLst/>
                          <a:latin typeface="Calibri" panose="020F0502020204030204" pitchFamily="34" charset="0"/>
                        </a:rPr>
                        <a:t>Snow sports activities such as skiing or snowboarding,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76</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class or workshop on personal development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72</a:t>
                      </a:r>
                    </a:p>
                  </a:txBody>
                  <a:tcPr marL="9525" marR="9525" marT="9525" marB="0" anchor="ctr"/>
                </a:tc>
                <a:extLst>
                  <a:ext uri="{0D108BD9-81ED-4DB2-BD59-A6C34878D82A}">
                    <a16:rowId xmlns:a16="http://schemas.microsoft.com/office/drawing/2014/main" val="2849612571"/>
                  </a:ext>
                </a:extLst>
              </a:tr>
            </a:tbl>
          </a:graphicData>
        </a:graphic>
      </p:graphicFrame>
      <p:pic>
        <p:nvPicPr>
          <p:cNvPr id="9" name="Picture 8" descr="Diagram&#10;&#10;Description automatically generated">
            <a:extLst>
              <a:ext uri="{FF2B5EF4-FFF2-40B4-BE49-F238E27FC236}">
                <a16:creationId xmlns:a16="http://schemas.microsoft.com/office/drawing/2014/main" id="{1D8C30F4-EA8A-43C8-AEFA-1570E673A84D}"/>
              </a:ext>
            </a:extLst>
          </p:cNvPr>
          <p:cNvPicPr>
            <a:picLocks noChangeAspect="1"/>
          </p:cNvPicPr>
          <p:nvPr/>
        </p:nvPicPr>
        <p:blipFill>
          <a:blip r:embed="rId2"/>
          <a:stretch>
            <a:fillRect/>
          </a:stretch>
        </p:blipFill>
        <p:spPr>
          <a:xfrm>
            <a:off x="4887819" y="177282"/>
            <a:ext cx="1445977" cy="1371600"/>
          </a:xfrm>
          <a:prstGeom prst="rect">
            <a:avLst/>
          </a:prstGeom>
        </p:spPr>
      </p:pic>
    </p:spTree>
    <p:extLst>
      <p:ext uri="{BB962C8B-B14F-4D97-AF65-F5344CB8AC3E}">
        <p14:creationId xmlns:p14="http://schemas.microsoft.com/office/powerpoint/2010/main" val="66331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0D29C9-9BC5-4F43-B293-8C77E211A8CD}"/>
              </a:ext>
            </a:extLst>
          </p:cNvPr>
          <p:cNvSpPr>
            <a:spLocks noGrp="1"/>
          </p:cNvSpPr>
          <p:nvPr>
            <p:ph type="body" sz="quarter" idx="11"/>
          </p:nvPr>
        </p:nvSpPr>
        <p:spPr>
          <a:xfrm>
            <a:off x="509076" y="1815275"/>
            <a:ext cx="5038725" cy="3633788"/>
          </a:xfrm>
        </p:spPr>
        <p:txBody>
          <a:bodyPr/>
          <a:lstStyle/>
          <a:p>
            <a:pPr>
              <a:buFont typeface="Wingdings" pitchFamily="2" charset="2"/>
              <a:buChar char="§"/>
            </a:pPr>
            <a:r>
              <a:rPr lang="en-US" sz="1400" dirty="0"/>
              <a:t>When compared to pre-pandemic levels, travelers from Australia, Canada, Germany, Mexico, and UK all expressed a stronger likelihood to visit California, and France likelihood to visit was on par with pre-pandemic level. Asian markets (China, Japan and South Korea) have likelihood to visit California that is below their pre-pandemic benchmark. </a:t>
            </a:r>
          </a:p>
          <a:p>
            <a:pPr>
              <a:buFont typeface="Wingdings" pitchFamily="2" charset="2"/>
              <a:buChar char="§"/>
            </a:pPr>
            <a:r>
              <a:rPr lang="en-US" sz="1400" dirty="0"/>
              <a:t>Among our trended markets, Canada, China, Mexico and UK had similar likelihood to visit as compared to our previous September 2021 wave, even with the added pressure from omicron. Only France which was experiencing a strong surge in new cases at the time of the January field had just slightly lower reported intent this wave (but still on par with pre-pandemic levels). </a:t>
            </a:r>
          </a:p>
          <a:p>
            <a:pPr>
              <a:buFont typeface="Wingdings" pitchFamily="2" charset="2"/>
              <a:buChar char="§"/>
            </a:pPr>
            <a:r>
              <a:rPr lang="en-US" sz="1400" dirty="0"/>
              <a:t>Anticipated travel timing is coming into better focus, with all trended markets reporting significantly less uncertainty about their future California travel. Wave 2 measurements were recorded prior to the U.S. announcement of borders re-opening, and with Wave 3, travelers across these markets were more confident to name anticipated trip timing for later in 2022 and into 2023.</a:t>
            </a:r>
          </a:p>
          <a:p>
            <a:pPr>
              <a:buFont typeface="Wingdings" pitchFamily="2" charset="2"/>
              <a:buChar char="§"/>
            </a:pPr>
            <a:endParaRPr lang="en-US" sz="1600" dirty="0"/>
          </a:p>
        </p:txBody>
      </p:sp>
      <p:sp>
        <p:nvSpPr>
          <p:cNvPr id="3" name="Text Placeholder 2">
            <a:extLst>
              <a:ext uri="{FF2B5EF4-FFF2-40B4-BE49-F238E27FC236}">
                <a16:creationId xmlns:a16="http://schemas.microsoft.com/office/drawing/2014/main" id="{78A00D32-2295-EE4A-857A-EEB9F2755181}"/>
              </a:ext>
            </a:extLst>
          </p:cNvPr>
          <p:cNvSpPr>
            <a:spLocks noGrp="1"/>
          </p:cNvSpPr>
          <p:nvPr>
            <p:ph type="body" sz="quarter" idx="12"/>
          </p:nvPr>
        </p:nvSpPr>
        <p:spPr>
          <a:xfrm>
            <a:off x="6058316" y="1815275"/>
            <a:ext cx="5038725" cy="3633788"/>
          </a:xfrm>
        </p:spPr>
        <p:txBody>
          <a:bodyPr/>
          <a:lstStyle/>
          <a:p>
            <a:pPr>
              <a:buFont typeface="Wingdings" pitchFamily="2" charset="2"/>
              <a:buChar char="§"/>
            </a:pPr>
            <a:r>
              <a:rPr lang="en-US" sz="1400" dirty="0"/>
              <a:t>There is high awareness of the U.S. policy requiring international travelers to show proof of vaccination, and strong confidence across markets in traveler’s ability to show their vaccination proof. </a:t>
            </a:r>
          </a:p>
          <a:p>
            <a:pPr>
              <a:buFont typeface="Wingdings" pitchFamily="2" charset="2"/>
              <a:buChar char="§"/>
            </a:pPr>
            <a:r>
              <a:rPr lang="en-US" sz="1400" dirty="0"/>
              <a:t>Travelers may be more dissuaded by regulations from their own country. The impacts vary, but for most markets, more than half of the travelers say current restrictions are either stopping them from planning international travel, or making trip planning much less likely. The two exceptions are for France and Mexico where the plurality of travelers say restrictions are having no impact on their travel planning. </a:t>
            </a:r>
          </a:p>
          <a:p>
            <a:pPr>
              <a:buFont typeface="Wingdings" pitchFamily="2" charset="2"/>
              <a:buChar char="§"/>
            </a:pPr>
            <a:r>
              <a:rPr lang="en-US" sz="1400" dirty="0"/>
              <a:t>The majority of international travelers say that the safety protocols are an important consideration to them in selecting their destination. California along with New York leads other competitors on being perceived as being more likely to have safety protocols.</a:t>
            </a:r>
          </a:p>
          <a:p>
            <a:pPr>
              <a:buFont typeface="Wingdings" pitchFamily="2" charset="2"/>
              <a:buChar char="§"/>
            </a:pPr>
            <a:r>
              <a:rPr lang="en-US" sz="1400" dirty="0"/>
              <a:t>Among those who say they are unlikely to visit California, the top barriers cited remain either travel restrictions due to coronavirus, or safety concerns related to coronavirus. The top non-coronavirus mention for not visiting California is Expensive. </a:t>
            </a:r>
          </a:p>
        </p:txBody>
      </p:sp>
      <p:sp>
        <p:nvSpPr>
          <p:cNvPr id="4" name="Text Placeholder 3">
            <a:extLst>
              <a:ext uri="{FF2B5EF4-FFF2-40B4-BE49-F238E27FC236}">
                <a16:creationId xmlns:a16="http://schemas.microsoft.com/office/drawing/2014/main" id="{287736E5-5245-F149-8B8E-F876C36F748E}"/>
              </a:ext>
            </a:extLst>
          </p:cNvPr>
          <p:cNvSpPr>
            <a:spLocks noGrp="1"/>
          </p:cNvSpPr>
          <p:nvPr>
            <p:ph type="body" sz="quarter" idx="10"/>
          </p:nvPr>
        </p:nvSpPr>
        <p:spPr/>
        <p:txBody>
          <a:bodyPr/>
          <a:lstStyle/>
          <a:p>
            <a:r>
              <a:rPr lang="en-US" dirty="0"/>
              <a:t>Executive Summary</a:t>
            </a:r>
          </a:p>
        </p:txBody>
      </p:sp>
    </p:spTree>
    <p:extLst>
      <p:ext uri="{BB962C8B-B14F-4D97-AF65-F5344CB8AC3E}">
        <p14:creationId xmlns:p14="http://schemas.microsoft.com/office/powerpoint/2010/main" val="211923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pPr>
              <a:lnSpc>
                <a:spcPct val="100000"/>
              </a:lnSpc>
              <a:spcBef>
                <a:spcPts val="0"/>
              </a:spcBef>
            </a:pPr>
            <a:r>
              <a:rPr lang="en-US" sz="3600" dirty="0"/>
              <a:t>Activities </a:t>
            </a:r>
          </a:p>
          <a:p>
            <a:pPr>
              <a:lnSpc>
                <a:spcPct val="100000"/>
              </a:lnSpc>
              <a:spcBef>
                <a:spcPts val="0"/>
              </a:spcBef>
            </a:pPr>
            <a:r>
              <a:rPr lang="en-US" sz="3600" dirty="0"/>
              <a:t>(Top Activities Compared to Pre-Pandemic)</a:t>
            </a:r>
          </a:p>
        </p:txBody>
      </p:sp>
      <p:sp>
        <p:nvSpPr>
          <p:cNvPr id="3" name="TextBox 2">
            <a:extLst>
              <a:ext uri="{FF2B5EF4-FFF2-40B4-BE49-F238E27FC236}">
                <a16:creationId xmlns:a16="http://schemas.microsoft.com/office/drawing/2014/main" id="{B4DA6FBE-A21F-E84D-B68B-37D9F19B33FE}"/>
              </a:ext>
            </a:extLst>
          </p:cNvPr>
          <p:cNvSpPr txBox="1"/>
          <p:nvPr/>
        </p:nvSpPr>
        <p:spPr>
          <a:xfrm>
            <a:off x="0" y="6472858"/>
            <a:ext cx="5561138" cy="553998"/>
          </a:xfrm>
          <a:prstGeom prst="rect">
            <a:avLst/>
          </a:prstGeom>
          <a:noFill/>
        </p:spPr>
        <p:txBody>
          <a:bodyPr wrap="none" rtlCol="0">
            <a:spAutoFit/>
          </a:bodyPr>
          <a:lstStyle/>
          <a:p>
            <a:pPr>
              <a:defRPr/>
            </a:pPr>
            <a:r>
              <a:rPr lang="en-US" sz="1000" dirty="0">
                <a:latin typeface="News Gothic MT" panose="020B0503020103020203" pitchFamily="34" charset="0"/>
              </a:rPr>
              <a:t>2019 Q: Which of the following did you do as part of your most recent California trip? </a:t>
            </a:r>
          </a:p>
          <a:p>
            <a:pPr>
              <a:defRPr/>
            </a:pPr>
            <a:r>
              <a:rPr lang="en-US" sz="1000" dirty="0">
                <a:latin typeface="News Gothic MT" panose="020B0503020103020203" pitchFamily="34" charset="0"/>
              </a:rPr>
              <a:t>2022 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Table 4">
            <a:extLst>
              <a:ext uri="{FF2B5EF4-FFF2-40B4-BE49-F238E27FC236}">
                <a16:creationId xmlns:a16="http://schemas.microsoft.com/office/drawing/2014/main" id="{2C80C5D1-3319-4F77-8482-31F09B82C831}"/>
              </a:ext>
            </a:extLst>
          </p:cNvPr>
          <p:cNvGraphicFramePr>
            <a:graphicFrameLocks noGrp="1"/>
          </p:cNvGraphicFramePr>
          <p:nvPr>
            <p:extLst>
              <p:ext uri="{D42A27DB-BD31-4B8C-83A1-F6EECF244321}">
                <p14:modId xmlns:p14="http://schemas.microsoft.com/office/powerpoint/2010/main" val="3030043210"/>
              </p:ext>
            </p:extLst>
          </p:nvPr>
        </p:nvGraphicFramePr>
        <p:xfrm>
          <a:off x="115078" y="1796062"/>
          <a:ext cx="9144000" cy="4571996"/>
        </p:xfrm>
        <a:graphic>
          <a:graphicData uri="http://schemas.openxmlformats.org/drawingml/2006/table">
            <a:tbl>
              <a:tblPr>
                <a:tableStyleId>{3C2FFA5D-87B4-456A-9821-1D502468CF0F}</a:tableStyleId>
              </a:tblPr>
              <a:tblGrid>
                <a:gridCol w="5816085">
                  <a:extLst>
                    <a:ext uri="{9D8B030D-6E8A-4147-A177-3AD203B41FA5}">
                      <a16:colId xmlns:a16="http://schemas.microsoft.com/office/drawing/2014/main" val="2488189837"/>
                    </a:ext>
                  </a:extLst>
                </a:gridCol>
                <a:gridCol w="1109305">
                  <a:extLst>
                    <a:ext uri="{9D8B030D-6E8A-4147-A177-3AD203B41FA5}">
                      <a16:colId xmlns:a16="http://schemas.microsoft.com/office/drawing/2014/main" val="895212613"/>
                    </a:ext>
                  </a:extLst>
                </a:gridCol>
                <a:gridCol w="1109305">
                  <a:extLst>
                    <a:ext uri="{9D8B030D-6E8A-4147-A177-3AD203B41FA5}">
                      <a16:colId xmlns:a16="http://schemas.microsoft.com/office/drawing/2014/main" val="40945107"/>
                    </a:ext>
                  </a:extLst>
                </a:gridCol>
                <a:gridCol w="1109305">
                  <a:extLst>
                    <a:ext uri="{9D8B030D-6E8A-4147-A177-3AD203B41FA5}">
                      <a16:colId xmlns:a16="http://schemas.microsoft.com/office/drawing/2014/main" val="999509277"/>
                    </a:ext>
                  </a:extLst>
                </a:gridCol>
              </a:tblGrid>
              <a:tr h="901436">
                <a:tc>
                  <a:txBody>
                    <a:bodyPr/>
                    <a:lstStyle/>
                    <a:p>
                      <a:pPr algn="l" fontAlgn="ct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2019</a:t>
                      </a:r>
                      <a:br>
                        <a:rPr lang="en-US" sz="1400" u="none" strike="noStrike" dirty="0">
                          <a:solidFill>
                            <a:schemeClr val="tx2"/>
                          </a:solidFill>
                          <a:effectLst/>
                          <a:latin typeface="+mn-lt"/>
                        </a:rPr>
                      </a:br>
                      <a:r>
                        <a:rPr lang="en-US" sz="1400" u="none" strike="noStrike" dirty="0">
                          <a:solidFill>
                            <a:schemeClr val="tx2"/>
                          </a:solidFill>
                          <a:effectLst/>
                          <a:latin typeface="+mn-lt"/>
                        </a:rPr>
                        <a:t>ROAS</a:t>
                      </a:r>
                      <a:br>
                        <a:rPr lang="en-US" sz="1400" u="none" strike="noStrike" dirty="0">
                          <a:solidFill>
                            <a:schemeClr val="tx2"/>
                          </a:solidFill>
                          <a:effectLst/>
                          <a:latin typeface="+mn-lt"/>
                        </a:rPr>
                      </a:br>
                      <a:r>
                        <a:rPr lang="en-US" sz="1400" u="none" strike="noStrike" dirty="0">
                          <a:solidFill>
                            <a:schemeClr val="tx2"/>
                          </a:solidFill>
                          <a:effectLst/>
                          <a:latin typeface="+mn-lt"/>
                        </a:rPr>
                        <a:t>Rank</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2022</a:t>
                      </a:r>
                      <a:br>
                        <a:rPr lang="en-US" sz="1400" u="none" strike="noStrike" dirty="0">
                          <a:solidFill>
                            <a:schemeClr val="tx2"/>
                          </a:solidFill>
                          <a:effectLst/>
                          <a:latin typeface="+mn-lt"/>
                        </a:rPr>
                      </a:br>
                      <a:r>
                        <a:rPr lang="en-US" sz="1400" u="none" strike="noStrike" dirty="0">
                          <a:solidFill>
                            <a:schemeClr val="tx2"/>
                          </a:solidFill>
                          <a:effectLst/>
                          <a:latin typeface="+mn-lt"/>
                        </a:rPr>
                        <a:t>International</a:t>
                      </a:r>
                      <a:br>
                        <a:rPr lang="en-US" sz="1400" u="none" strike="noStrike" dirty="0">
                          <a:solidFill>
                            <a:schemeClr val="tx2"/>
                          </a:solidFill>
                          <a:effectLst/>
                          <a:latin typeface="+mn-lt"/>
                        </a:rPr>
                      </a:br>
                      <a:r>
                        <a:rPr lang="en-US" sz="1400" u="none" strike="noStrike" dirty="0">
                          <a:solidFill>
                            <a:schemeClr val="tx2"/>
                          </a:solidFill>
                          <a:effectLst/>
                          <a:latin typeface="+mn-lt"/>
                        </a:rPr>
                        <a:t>Tracker</a:t>
                      </a:r>
                      <a:br>
                        <a:rPr lang="en-US" sz="1400" u="none" strike="noStrike" dirty="0">
                          <a:solidFill>
                            <a:schemeClr val="tx2"/>
                          </a:solidFill>
                          <a:effectLst/>
                          <a:latin typeface="+mn-lt"/>
                        </a:rPr>
                      </a:br>
                      <a:r>
                        <a:rPr lang="en-US" sz="1400" u="none" strike="noStrike" dirty="0">
                          <a:solidFill>
                            <a:schemeClr val="tx2"/>
                          </a:solidFill>
                          <a:effectLst/>
                          <a:latin typeface="+mn-lt"/>
                        </a:rPr>
                        <a:t>Rank</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Change in Ranking</a:t>
                      </a:r>
                      <a:endParaRPr lang="en-US" sz="1400" b="0" i="0" u="none" strike="noStrike">
                        <a:solidFill>
                          <a:schemeClr val="tx2"/>
                        </a:solidFill>
                        <a:effectLst/>
                        <a:latin typeface="+mn-lt"/>
                      </a:endParaRPr>
                    </a:p>
                  </a:txBody>
                  <a:tcPr marL="9525" marR="9525" marT="9525" marB="0" anchor="ctr"/>
                </a:tc>
                <a:extLst>
                  <a:ext uri="{0D108BD9-81ED-4DB2-BD59-A6C34878D82A}">
                    <a16:rowId xmlns:a16="http://schemas.microsoft.com/office/drawing/2014/main" val="1577895764"/>
                  </a:ext>
                </a:extLst>
              </a:tr>
              <a:tr h="367056">
                <a:tc>
                  <a:txBody>
                    <a:bodyPr/>
                    <a:lstStyle/>
                    <a:p>
                      <a:pPr algn="l" fontAlgn="ctr"/>
                      <a:r>
                        <a:rPr lang="en-US" sz="1400" b="0" i="0" u="none" strike="noStrike" dirty="0">
                          <a:solidFill>
                            <a:schemeClr val="tx2"/>
                          </a:solidFill>
                          <a:effectLst/>
                          <a:latin typeface="Calibri" panose="020F0502020204030204" pitchFamily="34" charset="0"/>
                        </a:rPr>
                        <a:t>Going to the beach</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640291074"/>
                  </a:ext>
                </a:extLst>
              </a:tr>
              <a:tr h="367056">
                <a:tc>
                  <a:txBody>
                    <a:bodyPr/>
                    <a:lstStyle/>
                    <a:p>
                      <a:pPr algn="l" fontAlgn="ctr"/>
                      <a:r>
                        <a:rPr lang="en-US" sz="1400" b="0" i="0" u="none" strike="noStrike">
                          <a:solidFill>
                            <a:schemeClr val="tx2"/>
                          </a:solidFill>
                          <a:effectLst/>
                          <a:latin typeface="Calibri" panose="020F0502020204030204" pitchFamily="34" charset="0"/>
                        </a:rPr>
                        <a:t>Viewing and enjoying natural scenery such as beaches, oceans, mountains, etc.</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8</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2</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1539323079"/>
                  </a:ext>
                </a:extLst>
              </a:tr>
              <a:tr h="367056">
                <a:tc>
                  <a:txBody>
                    <a:bodyPr/>
                    <a:lstStyle/>
                    <a:p>
                      <a:pPr algn="l" fontAlgn="ctr"/>
                      <a:r>
                        <a:rPr lang="en-US" sz="1400" b="0" i="0" u="none" strike="noStrike">
                          <a:solidFill>
                            <a:schemeClr val="tx2"/>
                          </a:solidFill>
                          <a:effectLst/>
                          <a:latin typeface="Calibri" panose="020F0502020204030204" pitchFamily="34" charset="0"/>
                        </a:rPr>
                        <a:t>Exploring a city/urban area</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3</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111431077"/>
                  </a:ext>
                </a:extLst>
              </a:tr>
              <a:tr h="367056">
                <a:tc>
                  <a:txBody>
                    <a:bodyPr/>
                    <a:lstStyle/>
                    <a:p>
                      <a:pPr algn="l" fontAlgn="ctr"/>
                      <a:r>
                        <a:rPr lang="en-US" sz="1400" b="0" i="0" u="none" strike="noStrike">
                          <a:solidFill>
                            <a:schemeClr val="tx2"/>
                          </a:solidFill>
                          <a:effectLst/>
                          <a:latin typeface="Calibri" panose="020F0502020204030204" pitchFamily="34" charset="0"/>
                        </a:rPr>
                        <a:t>Dining at a unique local restaurant(s)</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1</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400" b="0" i="0" u="none" strike="noStrike" dirty="0">
                          <a:solidFill>
                            <a:schemeClr val="accent5"/>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3905008824"/>
                  </a:ext>
                </a:extLst>
              </a:tr>
              <a:tr h="367056">
                <a:tc>
                  <a:txBody>
                    <a:bodyPr/>
                    <a:lstStyle/>
                    <a:p>
                      <a:pPr algn="l" fontAlgn="ctr"/>
                      <a:r>
                        <a:rPr lang="en-US" sz="1400" b="0" i="0" u="none" strike="noStrike">
                          <a:solidFill>
                            <a:schemeClr val="tx2"/>
                          </a:solidFill>
                          <a:effectLst/>
                          <a:latin typeface="Calibri" panose="020F0502020204030204" pitchFamily="34" charset="0"/>
                        </a:rPr>
                        <a:t>Visiting state or national parks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12</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5</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189155205"/>
                  </a:ext>
                </a:extLst>
              </a:tr>
              <a:tr h="367056">
                <a:tc>
                  <a:txBody>
                    <a:bodyPr/>
                    <a:lstStyle/>
                    <a:p>
                      <a:pPr algn="l" fontAlgn="ctr"/>
                      <a:r>
                        <a:rPr lang="en-US" sz="1400" b="0" i="0" u="none" strike="noStrike">
                          <a:solidFill>
                            <a:schemeClr val="tx2"/>
                          </a:solidFill>
                          <a:effectLst/>
                          <a:latin typeface="Calibri" panose="020F0502020204030204" pitchFamily="34" charset="0"/>
                        </a:rPr>
                        <a:t>Visiting a theme or amusement park</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15</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2099918822"/>
                  </a:ext>
                </a:extLst>
              </a:tr>
              <a:tr h="367056">
                <a:tc>
                  <a:txBody>
                    <a:bodyPr/>
                    <a:lstStyle/>
                    <a:p>
                      <a:pPr algn="l" fontAlgn="ctr"/>
                      <a:r>
                        <a:rPr lang="en-US" sz="1400" b="0" i="0" u="none" strike="noStrike">
                          <a:solidFill>
                            <a:schemeClr val="tx2"/>
                          </a:solidFill>
                          <a:effectLst/>
                          <a:latin typeface="Calibri" panose="020F0502020204030204" pitchFamily="34" charset="0"/>
                        </a:rPr>
                        <a:t>Shopping at a mall</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3</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7</a:t>
                      </a:r>
                    </a:p>
                  </a:txBody>
                  <a:tcPr marL="9525" marR="9525" marT="9525" marB="0" anchor="ctr"/>
                </a:tc>
                <a:tc>
                  <a:txBody>
                    <a:bodyPr/>
                    <a:lstStyle/>
                    <a:p>
                      <a:pPr algn="ctr" fontAlgn="ctr"/>
                      <a:r>
                        <a:rPr lang="en-US" sz="1400" b="0" i="0" u="none" strike="noStrike" dirty="0">
                          <a:solidFill>
                            <a:schemeClr val="accent5"/>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4155757797"/>
                  </a:ext>
                </a:extLst>
              </a:tr>
              <a:tr h="367056">
                <a:tc>
                  <a:txBody>
                    <a:bodyPr/>
                    <a:lstStyle/>
                    <a:p>
                      <a:pPr algn="l" fontAlgn="ctr"/>
                      <a:r>
                        <a:rPr lang="en-US" sz="1400" b="0" i="0" u="none" strike="noStrike">
                          <a:solidFill>
                            <a:schemeClr val="tx2"/>
                          </a:solidFill>
                          <a:effectLst/>
                          <a:latin typeface="Calibri" panose="020F0502020204030204" pitchFamily="34" charset="0"/>
                        </a:rPr>
                        <a:t>Visiting historical sites</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2</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8</a:t>
                      </a:r>
                    </a:p>
                  </a:txBody>
                  <a:tcPr marL="9525" marR="9525" marT="9525" marB="0" anchor="ctr"/>
                </a:tc>
                <a:tc>
                  <a:txBody>
                    <a:bodyPr/>
                    <a:lstStyle/>
                    <a:p>
                      <a:pPr algn="ctr" fontAlgn="ctr"/>
                      <a:r>
                        <a:rPr lang="en-US" sz="1400" b="0" i="0" u="none" strike="noStrike" dirty="0">
                          <a:solidFill>
                            <a:schemeClr val="accent5"/>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3003718447"/>
                  </a:ext>
                </a:extLst>
              </a:tr>
              <a:tr h="367056">
                <a:tc>
                  <a:txBody>
                    <a:bodyPr/>
                    <a:lstStyle/>
                    <a:p>
                      <a:pPr algn="l" fontAlgn="ctr"/>
                      <a:r>
                        <a:rPr lang="en-US" sz="1400" b="0" i="0" u="none" strike="noStrike">
                          <a:solidFill>
                            <a:schemeClr val="tx2"/>
                          </a:solidFill>
                          <a:effectLst/>
                          <a:latin typeface="Calibri" panose="020F0502020204030204" pitchFamily="34" charset="0"/>
                        </a:rPr>
                        <a:t>Driving on scenic byways or roads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11</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9</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234338064"/>
                  </a:ext>
                </a:extLst>
              </a:tr>
              <a:tr h="367056">
                <a:tc>
                  <a:txBody>
                    <a:bodyPr/>
                    <a:lstStyle/>
                    <a:p>
                      <a:pPr algn="l" fontAlgn="ctr"/>
                      <a:r>
                        <a:rPr lang="en-US" sz="1400" b="0" i="0" u="none" strike="noStrike">
                          <a:solidFill>
                            <a:schemeClr val="tx2"/>
                          </a:solidFill>
                          <a:effectLst/>
                          <a:latin typeface="Calibri" panose="020F0502020204030204" pitchFamily="34" charset="0"/>
                        </a:rPr>
                        <a:t>Shopping at an outlet mall</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4069843311"/>
                  </a:ext>
                </a:extLst>
              </a:tr>
            </a:tbl>
          </a:graphicData>
        </a:graphic>
      </p:graphicFrame>
      <p:graphicFrame>
        <p:nvGraphicFramePr>
          <p:cNvPr id="6" name="Table 6">
            <a:extLst>
              <a:ext uri="{FF2B5EF4-FFF2-40B4-BE49-F238E27FC236}">
                <a16:creationId xmlns:a16="http://schemas.microsoft.com/office/drawing/2014/main" id="{5918BF0F-74E0-43B4-A603-07317AAFD97F}"/>
              </a:ext>
            </a:extLst>
          </p:cNvPr>
          <p:cNvGraphicFramePr>
            <a:graphicFrameLocks noGrp="1"/>
          </p:cNvGraphicFramePr>
          <p:nvPr>
            <p:extLst>
              <p:ext uri="{D42A27DB-BD31-4B8C-83A1-F6EECF244321}">
                <p14:modId xmlns:p14="http://schemas.microsoft.com/office/powerpoint/2010/main" val="1370942212"/>
              </p:ext>
            </p:extLst>
          </p:nvPr>
        </p:nvGraphicFramePr>
        <p:xfrm>
          <a:off x="9479622" y="4607838"/>
          <a:ext cx="2468879" cy="1760220"/>
        </p:xfrm>
        <a:graphic>
          <a:graphicData uri="http://schemas.openxmlformats.org/drawingml/2006/table">
            <a:tbl>
              <a:tblPr firstRow="1" bandRow="1">
                <a:tableStyleId>{5C22544A-7EE6-4342-B048-85BDC9FD1C3A}</a:tableStyleId>
              </a:tblPr>
              <a:tblGrid>
                <a:gridCol w="1350629">
                  <a:extLst>
                    <a:ext uri="{9D8B030D-6E8A-4147-A177-3AD203B41FA5}">
                      <a16:colId xmlns:a16="http://schemas.microsoft.com/office/drawing/2014/main" val="827205577"/>
                    </a:ext>
                  </a:extLst>
                </a:gridCol>
                <a:gridCol w="559125">
                  <a:extLst>
                    <a:ext uri="{9D8B030D-6E8A-4147-A177-3AD203B41FA5}">
                      <a16:colId xmlns:a16="http://schemas.microsoft.com/office/drawing/2014/main" val="2886143399"/>
                    </a:ext>
                  </a:extLst>
                </a:gridCol>
                <a:gridCol w="559125">
                  <a:extLst>
                    <a:ext uri="{9D8B030D-6E8A-4147-A177-3AD203B41FA5}">
                      <a16:colId xmlns:a16="http://schemas.microsoft.com/office/drawing/2014/main" val="3808092428"/>
                    </a:ext>
                  </a:extLst>
                </a:gridCol>
              </a:tblGrid>
              <a:tr h="388620">
                <a:tc>
                  <a:txBody>
                    <a:bodyPr/>
                    <a:lstStyle/>
                    <a:p>
                      <a:pPr algn="ctr"/>
                      <a:r>
                        <a:rPr lang="en-US" sz="1100" dirty="0">
                          <a:solidFill>
                            <a:schemeClr val="tx2"/>
                          </a:solidFill>
                        </a:rPr>
                        <a:t>Activities that moved out of the top 10 </a:t>
                      </a:r>
                    </a:p>
                  </a:txBody>
                  <a:tcPr anchor="ctr"/>
                </a:tc>
                <a:tc>
                  <a:txBody>
                    <a:bodyPr/>
                    <a:lstStyle/>
                    <a:p>
                      <a:pPr algn="ctr"/>
                      <a:r>
                        <a:rPr lang="en-US" sz="1100" dirty="0">
                          <a:solidFill>
                            <a:schemeClr val="tx2"/>
                          </a:solidFill>
                        </a:rPr>
                        <a:t>2019 Rank</a:t>
                      </a:r>
                    </a:p>
                  </a:txBody>
                  <a:tcPr anchor="ctr"/>
                </a:tc>
                <a:tc>
                  <a:txBody>
                    <a:bodyPr/>
                    <a:lstStyle/>
                    <a:p>
                      <a:pPr algn="ctr"/>
                      <a:r>
                        <a:rPr lang="en-US" sz="1100" dirty="0">
                          <a:solidFill>
                            <a:schemeClr val="tx2"/>
                          </a:solidFill>
                        </a:rPr>
                        <a:t>2022 Rank</a:t>
                      </a:r>
                    </a:p>
                  </a:txBody>
                  <a:tcPr anchor="ctr"/>
                </a:tc>
                <a:extLst>
                  <a:ext uri="{0D108BD9-81ED-4DB2-BD59-A6C34878D82A}">
                    <a16:rowId xmlns:a16="http://schemas.microsoft.com/office/drawing/2014/main" val="1951506937"/>
                  </a:ext>
                </a:extLst>
              </a:tr>
              <a:tr h="388620">
                <a:tc>
                  <a:txBody>
                    <a:bodyPr/>
                    <a:lstStyle/>
                    <a:p>
                      <a:pPr algn="l" fontAlgn="b"/>
                      <a:r>
                        <a:rPr lang="en-US" sz="1100" b="0" i="0" u="none" strike="noStrike" dirty="0">
                          <a:solidFill>
                            <a:schemeClr val="tx2"/>
                          </a:solidFill>
                          <a:effectLst/>
                          <a:latin typeface="Calibri" panose="020F0502020204030204" pitchFamily="34" charset="0"/>
                        </a:rPr>
                        <a:t>Night life</a:t>
                      </a:r>
                    </a:p>
                  </a:txBody>
                  <a:tcPr marL="9525" marR="9525" marT="9525" marB="0" anchor="ctr"/>
                </a:tc>
                <a:tc>
                  <a:txBody>
                    <a:bodyPr/>
                    <a:lstStyle/>
                    <a:p>
                      <a:pPr algn="ctr"/>
                      <a:r>
                        <a:rPr lang="en-US" sz="1100" dirty="0">
                          <a:solidFill>
                            <a:schemeClr val="tx2"/>
                          </a:solidFill>
                        </a:rPr>
                        <a:t>5</a:t>
                      </a:r>
                    </a:p>
                  </a:txBody>
                  <a:tcPr anchor="ctr"/>
                </a:tc>
                <a:tc>
                  <a:txBody>
                    <a:bodyPr/>
                    <a:lstStyle/>
                    <a:p>
                      <a:pPr algn="ctr"/>
                      <a:r>
                        <a:rPr lang="en-US" sz="1100" dirty="0">
                          <a:solidFill>
                            <a:schemeClr val="tx2"/>
                          </a:solidFill>
                        </a:rPr>
                        <a:t>18</a:t>
                      </a:r>
                    </a:p>
                  </a:txBody>
                  <a:tcPr anchor="ctr"/>
                </a:tc>
                <a:extLst>
                  <a:ext uri="{0D108BD9-81ED-4DB2-BD59-A6C34878D82A}">
                    <a16:rowId xmlns:a16="http://schemas.microsoft.com/office/drawing/2014/main" val="663316845"/>
                  </a:ext>
                </a:extLst>
              </a:tr>
              <a:tr h="388620">
                <a:tc>
                  <a:txBody>
                    <a:bodyPr/>
                    <a:lstStyle/>
                    <a:p>
                      <a:pPr algn="l" fontAlgn="b"/>
                      <a:r>
                        <a:rPr lang="en-US" sz="1100" b="0" i="0" u="none" strike="noStrike">
                          <a:solidFill>
                            <a:schemeClr val="tx2"/>
                          </a:solidFill>
                          <a:effectLst/>
                          <a:latin typeface="Calibri" panose="020F0502020204030204" pitchFamily="34" charset="0"/>
                        </a:rPr>
                        <a:t>Visiting a winery or wine regions</a:t>
                      </a:r>
                    </a:p>
                  </a:txBody>
                  <a:tcPr marL="9525" marR="9525" marT="9525" marB="0" anchor="ctr"/>
                </a:tc>
                <a:tc>
                  <a:txBody>
                    <a:bodyPr/>
                    <a:lstStyle/>
                    <a:p>
                      <a:pPr algn="ctr"/>
                      <a:r>
                        <a:rPr lang="en-US" sz="1100" dirty="0">
                          <a:solidFill>
                            <a:schemeClr val="tx2"/>
                          </a:solidFill>
                        </a:rPr>
                        <a:t>7</a:t>
                      </a:r>
                    </a:p>
                  </a:txBody>
                  <a:tcPr anchor="ctr"/>
                </a:tc>
                <a:tc>
                  <a:txBody>
                    <a:bodyPr/>
                    <a:lstStyle/>
                    <a:p>
                      <a:pPr algn="ctr"/>
                      <a:r>
                        <a:rPr lang="en-US" sz="1100" dirty="0">
                          <a:solidFill>
                            <a:schemeClr val="tx2"/>
                          </a:solidFill>
                        </a:rPr>
                        <a:t>13</a:t>
                      </a:r>
                    </a:p>
                  </a:txBody>
                  <a:tcPr anchor="ctr"/>
                </a:tc>
                <a:extLst>
                  <a:ext uri="{0D108BD9-81ED-4DB2-BD59-A6C34878D82A}">
                    <a16:rowId xmlns:a16="http://schemas.microsoft.com/office/drawing/2014/main" val="1162921037"/>
                  </a:ext>
                </a:extLst>
              </a:tr>
              <a:tr h="388620">
                <a:tc>
                  <a:txBody>
                    <a:bodyPr/>
                    <a:lstStyle/>
                    <a:p>
                      <a:pPr algn="l" fontAlgn="b"/>
                      <a:r>
                        <a:rPr lang="en-US" sz="1100" b="0" i="0" u="none" strike="noStrike" dirty="0">
                          <a:solidFill>
                            <a:schemeClr val="tx2"/>
                          </a:solidFill>
                          <a:effectLst/>
                          <a:latin typeface="Calibri" panose="020F0502020204030204" pitchFamily="34" charset="0"/>
                        </a:rPr>
                        <a:t>Going to a farmers’ market</a:t>
                      </a:r>
                    </a:p>
                  </a:txBody>
                  <a:tcPr marL="9525" marR="9525" marT="9525" marB="0" anchor="ctr"/>
                </a:tc>
                <a:tc>
                  <a:txBody>
                    <a:bodyPr/>
                    <a:lstStyle/>
                    <a:p>
                      <a:pPr algn="ctr"/>
                      <a:r>
                        <a:rPr lang="en-US" sz="1100" dirty="0">
                          <a:solidFill>
                            <a:schemeClr val="tx2"/>
                          </a:solidFill>
                        </a:rPr>
                        <a:t>9</a:t>
                      </a:r>
                    </a:p>
                  </a:txBody>
                  <a:tcPr anchor="ctr"/>
                </a:tc>
                <a:tc>
                  <a:txBody>
                    <a:bodyPr/>
                    <a:lstStyle/>
                    <a:p>
                      <a:pPr algn="ctr"/>
                      <a:r>
                        <a:rPr lang="en-US" sz="1100" dirty="0">
                          <a:solidFill>
                            <a:schemeClr val="tx2"/>
                          </a:solidFill>
                        </a:rPr>
                        <a:t>20</a:t>
                      </a:r>
                    </a:p>
                  </a:txBody>
                  <a:tcPr anchor="ctr"/>
                </a:tc>
                <a:extLst>
                  <a:ext uri="{0D108BD9-81ED-4DB2-BD59-A6C34878D82A}">
                    <a16:rowId xmlns:a16="http://schemas.microsoft.com/office/drawing/2014/main" val="3807796457"/>
                  </a:ext>
                </a:extLst>
              </a:tr>
            </a:tbl>
          </a:graphicData>
        </a:graphic>
      </p:graphicFrame>
      <p:sp>
        <p:nvSpPr>
          <p:cNvPr id="7" name="TextBox 6">
            <a:extLst>
              <a:ext uri="{FF2B5EF4-FFF2-40B4-BE49-F238E27FC236}">
                <a16:creationId xmlns:a16="http://schemas.microsoft.com/office/drawing/2014/main" id="{103E0D63-E289-DF4B-8F88-79E01816F653}"/>
              </a:ext>
            </a:extLst>
          </p:cNvPr>
          <p:cNvSpPr txBox="1"/>
          <p:nvPr/>
        </p:nvSpPr>
        <p:spPr>
          <a:xfrm>
            <a:off x="9259079" y="1834663"/>
            <a:ext cx="2932922"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While some outdoor activities rose in rank (beach, natural scenery, parks), exploring city/urban areas rose from 4</a:t>
            </a:r>
            <a:r>
              <a:rPr kumimoji="0" lang="en-US" sz="1200" b="0" i="0" u="none" strike="noStrike" kern="1200" cap="none" spc="0" normalizeH="0" baseline="30000" noProof="0" dirty="0">
                <a:ln>
                  <a:noFill/>
                </a:ln>
                <a:effectLst/>
                <a:uLnTx/>
                <a:uFillTx/>
                <a:latin typeface="News Gothic MT" panose="020B0503020103020203" pitchFamily="34" charset="0"/>
                <a:ea typeface="+mn-ea"/>
                <a:cs typeface="+mn-cs"/>
              </a:rPr>
              <a:t>th</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 to 3</a:t>
            </a:r>
            <a:r>
              <a:rPr kumimoji="0" lang="en-US" sz="1200" b="0" i="0" u="none" strike="noStrike" kern="1200" cap="none" spc="0" normalizeH="0" baseline="30000" noProof="0" dirty="0">
                <a:ln>
                  <a:noFill/>
                </a:ln>
                <a:effectLst/>
                <a:uLnTx/>
                <a:uFillTx/>
                <a:latin typeface="News Gothic MT" panose="020B0503020103020203" pitchFamily="34" charset="0"/>
                <a:ea typeface="+mn-ea"/>
                <a:cs typeface="+mn-cs"/>
              </a:rPr>
              <a:t>rd</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 in rank, and visiting theme/amusement parks climbed into the top 10.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a:latin typeface="News Gothic MT" panose="020B0503020103020203" pitchFamily="34" charset="0"/>
              </a:rPr>
              <a:t>Activities that fell in rank included night life and visiting wineries.</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153202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7BE554-9FC1-BC4B-9052-81788EA67E31}"/>
              </a:ext>
            </a:extLst>
          </p:cNvPr>
          <p:cNvSpPr>
            <a:spLocks noGrp="1"/>
          </p:cNvSpPr>
          <p:nvPr>
            <p:ph type="body" sz="quarter" idx="10"/>
          </p:nvPr>
        </p:nvSpPr>
        <p:spPr/>
        <p:txBody>
          <a:bodyPr/>
          <a:lstStyle/>
          <a:p>
            <a:pPr>
              <a:lnSpc>
                <a:spcPct val="100000"/>
              </a:lnSpc>
            </a:pPr>
            <a:r>
              <a:rPr lang="en-US" sz="3600" dirty="0"/>
              <a:t>Awareness of U.S. Vaccination Policy and Confidence in Ability to Show Vax Status</a:t>
            </a:r>
          </a:p>
        </p:txBody>
      </p:sp>
      <p:sp>
        <p:nvSpPr>
          <p:cNvPr id="3" name="TextBox 2">
            <a:extLst>
              <a:ext uri="{FF2B5EF4-FFF2-40B4-BE49-F238E27FC236}">
                <a16:creationId xmlns:a16="http://schemas.microsoft.com/office/drawing/2014/main" id="{8A7A1929-CEF7-D247-98FE-D6007D748537}"/>
              </a:ext>
            </a:extLst>
          </p:cNvPr>
          <p:cNvSpPr txBox="1"/>
          <p:nvPr/>
        </p:nvSpPr>
        <p:spPr>
          <a:xfrm>
            <a:off x="0" y="6472858"/>
            <a:ext cx="5484194" cy="400110"/>
          </a:xfrm>
          <a:prstGeom prst="rect">
            <a:avLst/>
          </a:prstGeom>
          <a:noFill/>
        </p:spPr>
        <p:txBody>
          <a:bodyPr wrap="none" rtlCol="0">
            <a:spAutoFit/>
          </a:bodyPr>
          <a:lstStyle/>
          <a:p>
            <a:pPr>
              <a:defRPr/>
            </a:pPr>
            <a:r>
              <a:rPr lang="en-US" sz="1000" dirty="0">
                <a:latin typeface="News Gothic MT" panose="020B0503020103020203" pitchFamily="34" charset="0"/>
              </a:rPr>
              <a:t>Q: Were you aware of this policy in order to travel to the United States? </a:t>
            </a:r>
            <a:br>
              <a:rPr lang="en-US" sz="1000" dirty="0">
                <a:latin typeface="News Gothic MT" panose="020B0503020103020203" pitchFamily="34" charset="0"/>
              </a:rPr>
            </a:br>
            <a:r>
              <a:rPr lang="en-US" sz="1000" dirty="0">
                <a:latin typeface="News Gothic MT" panose="020B0503020103020203" pitchFamily="34" charset="0"/>
              </a:rPr>
              <a:t>Q. How confident are you that you will be able to show proof of your vaccination status? </a:t>
            </a:r>
          </a:p>
        </p:txBody>
      </p:sp>
      <p:sp>
        <p:nvSpPr>
          <p:cNvPr id="4" name="TextBox 3">
            <a:extLst>
              <a:ext uri="{FF2B5EF4-FFF2-40B4-BE49-F238E27FC236}">
                <a16:creationId xmlns:a16="http://schemas.microsoft.com/office/drawing/2014/main" id="{ECA96DAE-3364-4D4D-BE94-40561F040D4D}"/>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E35BF290-835E-EF47-8058-F5F18696F638}"/>
              </a:ext>
            </a:extLst>
          </p:cNvPr>
          <p:cNvSpPr txBox="1"/>
          <p:nvPr/>
        </p:nvSpPr>
        <p:spPr>
          <a:xfrm>
            <a:off x="1037716" y="1827825"/>
            <a:ext cx="10386905"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Most Canadians are both aware of the U.S. policy and confident in their ability to show proof of their vaccination status.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94EDC725-BCD0-AC48-8143-64FAB43D74DC}"/>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E0B342B0-D9C4-804B-8C71-818E77E556E9}"/>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361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4DF3E7-1BBB-CA41-A59A-6B12360E1AA0}"/>
              </a:ext>
            </a:extLst>
          </p:cNvPr>
          <p:cNvSpPr>
            <a:spLocks noGrp="1"/>
          </p:cNvSpPr>
          <p:nvPr>
            <p:ph type="body" sz="quarter" idx="10"/>
          </p:nvPr>
        </p:nvSpPr>
        <p:spPr/>
        <p:txBody>
          <a:bodyPr/>
          <a:lstStyle/>
          <a:p>
            <a:pPr lvl="0">
              <a:lnSpc>
                <a:spcPct val="100000"/>
              </a:lnSpc>
            </a:pPr>
            <a:r>
              <a:rPr lang="en-US" sz="3600" dirty="0">
                <a:solidFill>
                  <a:srgbClr val="00558C"/>
                </a:solidFill>
              </a:rPr>
              <a:t>Awareness of Own Country’s Travel Regulations and Impact on Travel Planning</a:t>
            </a:r>
          </a:p>
        </p:txBody>
      </p:sp>
      <p:sp>
        <p:nvSpPr>
          <p:cNvPr id="3" name="TextBox 2">
            <a:extLst>
              <a:ext uri="{FF2B5EF4-FFF2-40B4-BE49-F238E27FC236}">
                <a16:creationId xmlns:a16="http://schemas.microsoft.com/office/drawing/2014/main" id="{E888B9A0-EBB1-9444-AB54-AB0CFEACF900}"/>
              </a:ext>
            </a:extLst>
          </p:cNvPr>
          <p:cNvSpPr txBox="1"/>
          <p:nvPr/>
        </p:nvSpPr>
        <p:spPr>
          <a:xfrm>
            <a:off x="0" y="6472858"/>
            <a:ext cx="7962436" cy="400110"/>
          </a:xfrm>
          <a:prstGeom prst="rect">
            <a:avLst/>
          </a:prstGeom>
          <a:noFill/>
        </p:spPr>
        <p:txBody>
          <a:bodyPr wrap="none" rtlCol="0">
            <a:spAutoFit/>
          </a:bodyPr>
          <a:lstStyle/>
          <a:p>
            <a:pPr>
              <a:defRPr/>
            </a:pPr>
            <a:r>
              <a:rPr lang="en-US" sz="1000" dirty="0">
                <a:latin typeface="News Gothic MT" panose="020B0503020103020203" pitchFamily="34" charset="0"/>
              </a:rPr>
              <a:t>Q: Are you familiar with the current regulations regarding international travel for your country, related to Covid-19?</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Given what you know of those regulations what impact does that have on your likelihood to plan an international trip in 2022?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CCC4E9EB-78E3-A84E-92FC-C0ED5433653F}"/>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562A506-EA56-AF49-96C8-CBF5E4A261C6}"/>
              </a:ext>
            </a:extLst>
          </p:cNvPr>
          <p:cNvSpPr txBox="1"/>
          <p:nvPr/>
        </p:nvSpPr>
        <p:spPr>
          <a:xfrm>
            <a:off x="1037716" y="1827825"/>
            <a:ext cx="10386905"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Three-quarter of Canadians say they are aware of their own countries travel regulations. About one-third say those restrictions are not impacting their likelihood to plan a trip, but two-thirds say the regulations are still either stopping them, or making them less likely to plan a trip.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BC87637C-F725-444D-8912-62F3DB59E4F6}"/>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B8EC81ED-3C75-CD44-A704-7D7A814549B7}"/>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576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5026C-6A95-A944-A8E8-0069D3A04E63}"/>
              </a:ext>
            </a:extLst>
          </p:cNvPr>
          <p:cNvSpPr>
            <a:spLocks noGrp="1"/>
          </p:cNvSpPr>
          <p:nvPr>
            <p:ph type="body" sz="quarter" idx="10"/>
          </p:nvPr>
        </p:nvSpPr>
        <p:spPr/>
        <p:txBody>
          <a:bodyPr/>
          <a:lstStyle/>
          <a:p>
            <a:r>
              <a:rPr lang="en-US" sz="3600" dirty="0"/>
              <a:t>Travel Credits and Available Vacation Time</a:t>
            </a:r>
          </a:p>
        </p:txBody>
      </p:sp>
      <p:sp>
        <p:nvSpPr>
          <p:cNvPr id="3" name="TextBox 2">
            <a:extLst>
              <a:ext uri="{FF2B5EF4-FFF2-40B4-BE49-F238E27FC236}">
                <a16:creationId xmlns:a16="http://schemas.microsoft.com/office/drawing/2014/main" id="{C54FAE86-C8E3-E64B-946B-7AD5513955AC}"/>
              </a:ext>
            </a:extLst>
          </p:cNvPr>
          <p:cNvSpPr txBox="1"/>
          <p:nvPr/>
        </p:nvSpPr>
        <p:spPr>
          <a:xfrm>
            <a:off x="0" y="6472858"/>
            <a:ext cx="7478329"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unused travel credits (either for air or hotel) from travel that was cancelled in 2020 due to the pandemic?</a:t>
            </a:r>
            <a:br>
              <a:rPr lang="en-US" sz="1000" dirty="0">
                <a:latin typeface="News Gothic MT" panose="020B0503020103020203" pitchFamily="34" charset="0"/>
              </a:rPr>
            </a:br>
            <a:r>
              <a:rPr lang="en-US" sz="1000" dirty="0">
                <a:latin typeface="News Gothic MT" panose="020B0503020103020203" pitchFamily="34" charset="0"/>
              </a:rPr>
              <a:t>Q. Which of these best describes your balance of vacation time available for travel?</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E6661CD4-848A-644E-872F-9FE550FB8594}"/>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5CDE852A-5B7B-FE40-9F7C-C877C5B26114}"/>
              </a:ext>
            </a:extLst>
          </p:cNvPr>
          <p:cNvSpPr txBox="1"/>
          <p:nvPr/>
        </p:nvSpPr>
        <p:spPr>
          <a:xfrm>
            <a:off x="1037716" y="1347332"/>
            <a:ext cx="1038690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About one-quarter of Canadians say they have unused travel credits. </a:t>
            </a:r>
            <a:r>
              <a:rPr lang="en-US" sz="1200" dirty="0">
                <a:latin typeface="News Gothic MT" panose="020B0503020103020203" pitchFamily="34" charset="0"/>
              </a:rPr>
              <a:t>Most say they have the same or less vacation time compared to pre-pandemic. </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A33DDE92-1279-9540-BD7E-251C0D7AFAD3}"/>
              </a:ext>
            </a:extLst>
          </p:cNvPr>
          <p:cNvGraphicFramePr/>
          <p:nvPr/>
        </p:nvGraphicFramePr>
        <p:xfrm>
          <a:off x="364435" y="2539720"/>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9133767-4801-5F48-BF20-34722D96E028}"/>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226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756B2-05A0-034C-89C2-A614586570A2}"/>
              </a:ext>
            </a:extLst>
          </p:cNvPr>
          <p:cNvSpPr>
            <a:spLocks noGrp="1"/>
          </p:cNvSpPr>
          <p:nvPr>
            <p:ph type="body" sz="quarter" idx="10"/>
          </p:nvPr>
        </p:nvSpPr>
        <p:spPr/>
        <p:txBody>
          <a:bodyPr/>
          <a:lstStyle/>
          <a:p>
            <a:r>
              <a:rPr lang="en-US" dirty="0"/>
              <a:t>Importance of Safety Protocols and Infection/Vaccination Rates</a:t>
            </a:r>
          </a:p>
        </p:txBody>
      </p:sp>
      <p:sp>
        <p:nvSpPr>
          <p:cNvPr id="3" name="TextBox 2">
            <a:extLst>
              <a:ext uri="{FF2B5EF4-FFF2-40B4-BE49-F238E27FC236}">
                <a16:creationId xmlns:a16="http://schemas.microsoft.com/office/drawing/2014/main" id="{177B7AD6-4EF7-0B45-B609-31B72AA71883}"/>
              </a:ext>
            </a:extLst>
          </p:cNvPr>
          <p:cNvSpPr txBox="1"/>
          <p:nvPr/>
        </p:nvSpPr>
        <p:spPr>
          <a:xfrm>
            <a:off x="0" y="6472858"/>
            <a:ext cx="8299067" cy="400110"/>
          </a:xfrm>
          <a:prstGeom prst="rect">
            <a:avLst/>
          </a:prstGeom>
          <a:noFill/>
        </p:spPr>
        <p:txBody>
          <a:bodyPr wrap="none" rtlCol="0">
            <a:spAutoFit/>
          </a:bodyPr>
          <a:lstStyle/>
          <a:p>
            <a:pPr>
              <a:defRPr/>
            </a:pPr>
            <a:r>
              <a:rPr lang="en-US" sz="1000" dirty="0">
                <a:latin typeface="News Gothic MT" panose="020B0503020103020203" pitchFamily="34" charset="0"/>
              </a:rPr>
              <a:t>Q: Does the presence or absence of safety protocols matter to you when selecting a destination to visit?</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Does the amount of COVID-19 infection or the rate of vaccination in a destination matter to you when selecting a destination to visit?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6D79146A-DE61-814F-9575-EE10BFD3E170}"/>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1D395479-81A8-6141-A23E-CCA57ED9F4E6}"/>
              </a:ext>
            </a:extLst>
          </p:cNvPr>
          <p:cNvSpPr txBox="1"/>
          <p:nvPr/>
        </p:nvSpPr>
        <p:spPr>
          <a:xfrm>
            <a:off x="1037716" y="1827825"/>
            <a:ext cx="1038690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Most Canadians say that safety protocols do matter to them in selecting a destination, and they will pay attention to rates of new infections in making travel plans.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E99FD0D0-8D62-7147-A3E6-4B470B6E5045}"/>
              </a:ext>
            </a:extLst>
          </p:cNvPr>
          <p:cNvGraphicFramePr/>
          <p:nvPr/>
        </p:nvGraphicFramePr>
        <p:xfrm>
          <a:off x="330161" y="2530929"/>
          <a:ext cx="5765840" cy="36086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A8F02F0-A21C-7740-B69C-51152DBBE37F}"/>
              </a:ext>
            </a:extLst>
          </p:cNvPr>
          <p:cNvGraphicFramePr/>
          <p:nvPr/>
        </p:nvGraphicFramePr>
        <p:xfrm>
          <a:off x="6208447" y="2530929"/>
          <a:ext cx="5765840"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314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4F5C-4D56-2C42-A6FE-3C1526018B43}"/>
              </a:ext>
            </a:extLst>
          </p:cNvPr>
          <p:cNvSpPr>
            <a:spLocks noGrp="1"/>
          </p:cNvSpPr>
          <p:nvPr>
            <p:ph type="body" sz="quarter" idx="10"/>
          </p:nvPr>
        </p:nvSpPr>
        <p:spPr/>
        <p:txBody>
          <a:bodyPr/>
          <a:lstStyle/>
          <a:p>
            <a:r>
              <a:rPr lang="en-US" dirty="0"/>
              <a:t>Perceptions of U.S. States on Safety Protocols</a:t>
            </a:r>
          </a:p>
        </p:txBody>
      </p:sp>
      <p:sp>
        <p:nvSpPr>
          <p:cNvPr id="3" name="TextBox 2">
            <a:extLst>
              <a:ext uri="{FF2B5EF4-FFF2-40B4-BE49-F238E27FC236}">
                <a16:creationId xmlns:a16="http://schemas.microsoft.com/office/drawing/2014/main" id="{00BEC39E-6DD5-BA47-8CE6-F78E13593D2E}"/>
              </a:ext>
            </a:extLst>
          </p:cNvPr>
          <p:cNvSpPr txBox="1"/>
          <p:nvPr/>
        </p:nvSpPr>
        <p:spPr>
          <a:xfrm>
            <a:off x="0" y="6472858"/>
            <a:ext cx="6492483"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an idea of which parts of the United States would be more likely to have safety protocols </a:t>
            </a:r>
            <a:br>
              <a:rPr lang="en-US" sz="1000" dirty="0">
                <a:latin typeface="News Gothic MT" panose="020B0503020103020203" pitchFamily="34" charset="0"/>
              </a:rPr>
            </a:br>
            <a:r>
              <a:rPr lang="en-US" sz="1000" dirty="0">
                <a:latin typeface="News Gothic MT" panose="020B0503020103020203" pitchFamily="34" charset="0"/>
              </a:rPr>
              <a:t>and which would be least likely to have safety protocols?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9D32059F-6DB8-5849-A9E1-C99728ACDFF1}"/>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2D17DAB-1E70-5341-9560-4E7667489D48}"/>
              </a:ext>
            </a:extLst>
          </p:cNvPr>
          <p:cNvSpPr txBox="1"/>
          <p:nvPr/>
        </p:nvSpPr>
        <p:spPr>
          <a:xfrm>
            <a:off x="1037716" y="1827825"/>
            <a:ext cx="10386905"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Only 43% of Canadians say they would know which U.S. states would have more or less safety protocols, but when asked to rate key states, most pick California and New York as most likely to have safety protocols, while very few believe Florida or Texas would have safety protocols.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C12376FE-39E2-994E-AC77-5445589D8500}"/>
              </a:ext>
            </a:extLst>
          </p:cNvPr>
          <p:cNvGraphicFramePr/>
          <p:nvPr/>
        </p:nvGraphicFramePr>
        <p:xfrm>
          <a:off x="1616529" y="2645229"/>
          <a:ext cx="9095014" cy="3493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426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19F2DF-D296-CE4C-A04A-564503B0F620}"/>
              </a:ext>
            </a:extLst>
          </p:cNvPr>
          <p:cNvSpPr>
            <a:spLocks noGrp="1"/>
          </p:cNvSpPr>
          <p:nvPr>
            <p:ph type="body" sz="quarter" idx="10"/>
          </p:nvPr>
        </p:nvSpPr>
        <p:spPr>
          <a:xfrm>
            <a:off x="679316" y="274997"/>
            <a:ext cx="3580083" cy="1799548"/>
          </a:xfrm>
        </p:spPr>
        <p:txBody>
          <a:bodyPr/>
          <a:lstStyle/>
          <a:p>
            <a:r>
              <a:rPr lang="en-US" dirty="0"/>
              <a:t>Barriers </a:t>
            </a:r>
            <a:br>
              <a:rPr lang="en-US" dirty="0"/>
            </a:br>
            <a:r>
              <a:rPr lang="en-US" dirty="0"/>
              <a:t>to Visitation</a:t>
            </a:r>
            <a:br>
              <a:rPr lang="en-US" dirty="0"/>
            </a:br>
            <a:endParaRPr lang="en-US" dirty="0"/>
          </a:p>
        </p:txBody>
      </p:sp>
      <p:graphicFrame>
        <p:nvGraphicFramePr>
          <p:cNvPr id="3" name="Chart 2">
            <a:extLst>
              <a:ext uri="{FF2B5EF4-FFF2-40B4-BE49-F238E27FC236}">
                <a16:creationId xmlns:a16="http://schemas.microsoft.com/office/drawing/2014/main" id="{80231C85-2A22-8745-BE30-193AC4013F15}"/>
              </a:ext>
            </a:extLst>
          </p:cNvPr>
          <p:cNvGraphicFramePr/>
          <p:nvPr/>
        </p:nvGraphicFramePr>
        <p:xfrm>
          <a:off x="3104150" y="973455"/>
          <a:ext cx="8631989"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6E2542D-05D6-F741-9EAD-22FD4740522A}"/>
              </a:ext>
            </a:extLst>
          </p:cNvPr>
          <p:cNvSpPr txBox="1"/>
          <p:nvPr/>
        </p:nvSpPr>
        <p:spPr>
          <a:xfrm>
            <a:off x="11000052" y="1527064"/>
            <a:ext cx="108715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Competitive </a:t>
            </a:r>
            <a:b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br>
            <a:r>
              <a:rPr kumimoji="0" lang="en-US" sz="1200" b="0" i="0" u="sng"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Index</a:t>
            </a:r>
          </a:p>
        </p:txBody>
      </p:sp>
      <p:sp>
        <p:nvSpPr>
          <p:cNvPr id="7" name="TextBox 6">
            <a:extLst>
              <a:ext uri="{FF2B5EF4-FFF2-40B4-BE49-F238E27FC236}">
                <a16:creationId xmlns:a16="http://schemas.microsoft.com/office/drawing/2014/main" id="{91CCB5D4-ACA7-AA48-90EB-BED923CCD997}"/>
              </a:ext>
            </a:extLst>
          </p:cNvPr>
          <p:cNvSpPr txBox="1"/>
          <p:nvPr/>
        </p:nvSpPr>
        <p:spPr>
          <a:xfrm>
            <a:off x="1040043" y="3038270"/>
            <a:ext cx="2405684" cy="1384995"/>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Barriers at the top are the items most likely to be cited as a reason for not considering travel to California, among those who are not likely to visit. </a:t>
            </a:r>
          </a:p>
          <a:p>
            <a:pPr marL="285750" indent="-285750">
              <a:buFont typeface="Wingdings" pitchFamily="2" charset="2"/>
              <a:buChar char="§"/>
            </a:pPr>
            <a:endParaRPr lang="en-US" sz="1200" b="1" dirty="0">
              <a:solidFill>
                <a:schemeClr val="tx2"/>
              </a:solidFill>
              <a:latin typeface="News Gothic MT" panose="020B0503020103020203" pitchFamily="34" charset="0"/>
            </a:endParaRPr>
          </a:p>
        </p:txBody>
      </p:sp>
      <p:sp>
        <p:nvSpPr>
          <p:cNvPr id="9" name="TextBox 8">
            <a:extLst>
              <a:ext uri="{FF2B5EF4-FFF2-40B4-BE49-F238E27FC236}">
                <a16:creationId xmlns:a16="http://schemas.microsoft.com/office/drawing/2014/main" id="{095C92EE-B1FE-BB4C-9118-B15A427CA3FF}"/>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10" name="TextBox 9">
            <a:extLst>
              <a:ext uri="{FF2B5EF4-FFF2-40B4-BE49-F238E27FC236}">
                <a16:creationId xmlns:a16="http://schemas.microsoft.com/office/drawing/2014/main" id="{56BFECA1-D66B-7D4C-BF33-C6A66CA2E4F3}"/>
              </a:ext>
            </a:extLst>
          </p:cNvPr>
          <p:cNvSpPr txBox="1"/>
          <p:nvPr/>
        </p:nvSpPr>
        <p:spPr>
          <a:xfrm>
            <a:off x="0" y="6626747"/>
            <a:ext cx="8133958" cy="400110"/>
          </a:xfrm>
          <a:prstGeom prst="rect">
            <a:avLst/>
          </a:prstGeom>
          <a:noFill/>
        </p:spPr>
        <p:txBody>
          <a:bodyPr wrap="none" rtlCol="0">
            <a:spAutoFit/>
          </a:bodyPr>
          <a:lstStyle/>
          <a:p>
            <a:pPr>
              <a:defRPr/>
            </a:pPr>
            <a:r>
              <a:rPr lang="en-US" sz="1000" dirty="0">
                <a:latin typeface="News Gothic MT" panose="020B0503020103020203" pitchFamily="34" charset="0"/>
              </a:rPr>
              <a:t>Q: Earlier you mentioned that you are </a:t>
            </a:r>
            <a:r>
              <a:rPr lang="en-US" sz="1000" b="1" u="sng" dirty="0">
                <a:latin typeface="News Gothic MT" panose="020B0503020103020203" pitchFamily="34" charset="0"/>
              </a:rPr>
              <a:t>not</a:t>
            </a:r>
            <a:r>
              <a:rPr lang="en-US" sz="1000" dirty="0">
                <a:latin typeface="News Gothic MT" panose="020B0503020103020203" pitchFamily="34" charset="0"/>
              </a:rPr>
              <a:t> likely to visit DESTINATION. To what degree are each of these an influence for not visiting?</a:t>
            </a:r>
          </a:p>
          <a:p>
            <a:pPr lvl="0">
              <a:defRPr/>
            </a:pPr>
            <a:endParaRPr kumimoji="0" lang="en-US" sz="1000" b="0" i="0" u="none" strike="noStrike" kern="1200" cap="none" spc="0" normalizeH="0" baseline="0" noProof="0" dirty="0">
              <a:ln>
                <a:noFill/>
              </a:ln>
              <a:effectLst/>
              <a:uLnTx/>
              <a:uFillTx/>
              <a:latin typeface="News Gothic MT" panose="020B0503020103020203" pitchFamily="34" charset="0"/>
            </a:endParaRPr>
          </a:p>
        </p:txBody>
      </p:sp>
      <p:graphicFrame>
        <p:nvGraphicFramePr>
          <p:cNvPr id="6" name="Table 5">
            <a:extLst>
              <a:ext uri="{FF2B5EF4-FFF2-40B4-BE49-F238E27FC236}">
                <a16:creationId xmlns:a16="http://schemas.microsoft.com/office/drawing/2014/main" id="{710C94C8-EF5E-452C-A30A-D9265E883D13}"/>
              </a:ext>
            </a:extLst>
          </p:cNvPr>
          <p:cNvGraphicFramePr>
            <a:graphicFrameLocks noGrp="1"/>
          </p:cNvGraphicFramePr>
          <p:nvPr/>
        </p:nvGraphicFramePr>
        <p:xfrm>
          <a:off x="10833100" y="2082934"/>
          <a:ext cx="1358900" cy="4114800"/>
        </p:xfrm>
        <a:graphic>
          <a:graphicData uri="http://schemas.openxmlformats.org/drawingml/2006/table">
            <a:tbl>
              <a:tblPr>
                <a:tableStyleId>{2D5ABB26-0587-4C30-8999-92F81FD0307C}</a:tableStyleId>
              </a:tblPr>
              <a:tblGrid>
                <a:gridCol w="1358900">
                  <a:extLst>
                    <a:ext uri="{9D8B030D-6E8A-4147-A177-3AD203B41FA5}">
                      <a16:colId xmlns:a16="http://schemas.microsoft.com/office/drawing/2014/main" val="2040889494"/>
                    </a:ext>
                  </a:extLst>
                </a:gridCol>
              </a:tblGrid>
              <a:tr h="205740">
                <a:tc>
                  <a:txBody>
                    <a:bodyPr/>
                    <a:lstStyle/>
                    <a:p>
                      <a:pPr algn="ctr" fontAlgn="b"/>
                      <a:r>
                        <a:rPr lang="en-US" sz="1100" u="none" strike="noStrike">
                          <a:effectLst/>
                          <a:latin typeface="News Gothic MT" panose="020B0504020203020204" pitchFamily="34" charset="0"/>
                        </a:rPr>
                        <a:t>110</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293235999"/>
                  </a:ext>
                </a:extLst>
              </a:tr>
              <a:tr h="205740">
                <a:tc>
                  <a:txBody>
                    <a:bodyPr/>
                    <a:lstStyle/>
                    <a:p>
                      <a:pPr algn="ctr" fontAlgn="b"/>
                      <a:r>
                        <a:rPr lang="en-US" sz="1100" u="none" strike="noStrike">
                          <a:effectLst/>
                          <a:latin typeface="News Gothic MT" panose="020B0504020203020204" pitchFamily="34" charset="0"/>
                        </a:rPr>
                        <a:t>106</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4032889739"/>
                  </a:ext>
                </a:extLst>
              </a:tr>
              <a:tr h="205740">
                <a:tc>
                  <a:txBody>
                    <a:bodyPr/>
                    <a:lstStyle/>
                    <a:p>
                      <a:pPr algn="ctr" fontAlgn="b"/>
                      <a:r>
                        <a:rPr lang="en-US" sz="1100" u="none" strike="noStrike">
                          <a:effectLst/>
                          <a:latin typeface="News Gothic MT" panose="020B0504020203020204" pitchFamily="34" charset="0"/>
                        </a:rPr>
                        <a:t>106</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2627619198"/>
                  </a:ext>
                </a:extLst>
              </a:tr>
              <a:tr h="205740">
                <a:tc>
                  <a:txBody>
                    <a:bodyPr/>
                    <a:lstStyle/>
                    <a:p>
                      <a:pPr algn="ctr" fontAlgn="b"/>
                      <a:r>
                        <a:rPr lang="en-US" sz="1100" u="none" strike="noStrike">
                          <a:effectLst/>
                          <a:latin typeface="News Gothic MT" panose="020B0504020203020204" pitchFamily="34" charset="0"/>
                        </a:rPr>
                        <a:t>106</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151132664"/>
                  </a:ext>
                </a:extLst>
              </a:tr>
              <a:tr h="205740">
                <a:tc>
                  <a:txBody>
                    <a:bodyPr/>
                    <a:lstStyle/>
                    <a:p>
                      <a:pPr algn="ctr" fontAlgn="b"/>
                      <a:r>
                        <a:rPr lang="en-US" sz="1100" u="none" strike="noStrike">
                          <a:effectLst/>
                          <a:latin typeface="News Gothic MT" panose="020B0504020203020204" pitchFamily="34" charset="0"/>
                        </a:rPr>
                        <a:t>107</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1490475466"/>
                  </a:ext>
                </a:extLst>
              </a:tr>
              <a:tr h="205740">
                <a:tc>
                  <a:txBody>
                    <a:bodyPr/>
                    <a:lstStyle/>
                    <a:p>
                      <a:pPr algn="ctr" fontAlgn="b"/>
                      <a:r>
                        <a:rPr lang="en-US" sz="1100" u="none" strike="noStrike">
                          <a:effectLst/>
                          <a:latin typeface="News Gothic MT" panose="020B0504020203020204" pitchFamily="34" charset="0"/>
                        </a:rPr>
                        <a:t>105</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1042856557"/>
                  </a:ext>
                </a:extLst>
              </a:tr>
              <a:tr h="205740">
                <a:tc>
                  <a:txBody>
                    <a:bodyPr/>
                    <a:lstStyle/>
                    <a:p>
                      <a:pPr algn="ctr" fontAlgn="b"/>
                      <a:r>
                        <a:rPr lang="en-US" sz="1100" u="none" strike="noStrike">
                          <a:effectLst/>
                          <a:latin typeface="News Gothic MT" panose="020B0504020203020204" pitchFamily="34" charset="0"/>
                        </a:rPr>
                        <a:t>104</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1018590736"/>
                  </a:ext>
                </a:extLst>
              </a:tr>
              <a:tr h="205740">
                <a:tc>
                  <a:txBody>
                    <a:bodyPr/>
                    <a:lstStyle/>
                    <a:p>
                      <a:pPr algn="ctr" fontAlgn="b"/>
                      <a:r>
                        <a:rPr lang="en-US" sz="1100" u="none" strike="noStrike">
                          <a:effectLst/>
                          <a:latin typeface="News Gothic MT" panose="020B0504020203020204" pitchFamily="34" charset="0"/>
                        </a:rPr>
                        <a:t>104</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3838195758"/>
                  </a:ext>
                </a:extLst>
              </a:tr>
              <a:tr h="205740">
                <a:tc>
                  <a:txBody>
                    <a:bodyPr/>
                    <a:lstStyle/>
                    <a:p>
                      <a:pPr algn="ctr" fontAlgn="b"/>
                      <a:r>
                        <a:rPr lang="en-US" sz="1100" u="none" strike="noStrike">
                          <a:effectLst/>
                          <a:latin typeface="News Gothic MT" panose="020B0504020203020204" pitchFamily="34" charset="0"/>
                        </a:rPr>
                        <a:t>102</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139022412"/>
                  </a:ext>
                </a:extLst>
              </a:tr>
              <a:tr h="205740">
                <a:tc>
                  <a:txBody>
                    <a:bodyPr/>
                    <a:lstStyle/>
                    <a:p>
                      <a:pPr algn="ctr" fontAlgn="b"/>
                      <a:r>
                        <a:rPr lang="en-US" sz="1100" u="none" strike="noStrike">
                          <a:effectLst/>
                          <a:latin typeface="News Gothic MT" panose="020B0504020203020204" pitchFamily="34" charset="0"/>
                        </a:rPr>
                        <a:t>112</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3375246867"/>
                  </a:ext>
                </a:extLst>
              </a:tr>
              <a:tr h="205740">
                <a:tc>
                  <a:txBody>
                    <a:bodyPr/>
                    <a:lstStyle/>
                    <a:p>
                      <a:pPr algn="ctr" fontAlgn="b"/>
                      <a:r>
                        <a:rPr lang="en-US" sz="1100" u="none" strike="noStrike">
                          <a:effectLst/>
                          <a:latin typeface="News Gothic MT" panose="020B0504020203020204" pitchFamily="34" charset="0"/>
                        </a:rPr>
                        <a:t>106</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56860578"/>
                  </a:ext>
                </a:extLst>
              </a:tr>
              <a:tr h="205740">
                <a:tc>
                  <a:txBody>
                    <a:bodyPr/>
                    <a:lstStyle/>
                    <a:p>
                      <a:pPr algn="ctr" fontAlgn="b"/>
                      <a:r>
                        <a:rPr lang="en-US" sz="1100" u="none" strike="noStrike">
                          <a:effectLst/>
                          <a:latin typeface="News Gothic MT" panose="020B0504020203020204" pitchFamily="34" charset="0"/>
                        </a:rPr>
                        <a:t>95</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1003368906"/>
                  </a:ext>
                </a:extLst>
              </a:tr>
              <a:tr h="205740">
                <a:tc>
                  <a:txBody>
                    <a:bodyPr/>
                    <a:lstStyle/>
                    <a:p>
                      <a:pPr algn="ctr" fontAlgn="b"/>
                      <a:r>
                        <a:rPr lang="en-US" sz="1100" u="none" strike="noStrike">
                          <a:effectLst/>
                          <a:latin typeface="News Gothic MT" panose="020B0504020203020204" pitchFamily="34" charset="0"/>
                        </a:rPr>
                        <a:t>101</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1060957448"/>
                  </a:ext>
                </a:extLst>
              </a:tr>
              <a:tr h="205740">
                <a:tc>
                  <a:txBody>
                    <a:bodyPr/>
                    <a:lstStyle/>
                    <a:p>
                      <a:pPr algn="ctr" fontAlgn="b"/>
                      <a:r>
                        <a:rPr lang="en-US" sz="1100" u="none" strike="noStrike">
                          <a:effectLst/>
                          <a:latin typeface="News Gothic MT" panose="020B0504020203020204" pitchFamily="34" charset="0"/>
                        </a:rPr>
                        <a:t>99</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2285252484"/>
                  </a:ext>
                </a:extLst>
              </a:tr>
              <a:tr h="205740">
                <a:tc>
                  <a:txBody>
                    <a:bodyPr/>
                    <a:lstStyle/>
                    <a:p>
                      <a:pPr algn="ctr" fontAlgn="b"/>
                      <a:r>
                        <a:rPr lang="en-US" sz="1100" u="none" strike="noStrike">
                          <a:effectLst/>
                          <a:latin typeface="News Gothic MT" panose="020B0504020203020204" pitchFamily="34" charset="0"/>
                        </a:rPr>
                        <a:t>108</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1406562036"/>
                  </a:ext>
                </a:extLst>
              </a:tr>
              <a:tr h="205740">
                <a:tc>
                  <a:txBody>
                    <a:bodyPr/>
                    <a:lstStyle/>
                    <a:p>
                      <a:pPr algn="ctr" fontAlgn="b"/>
                      <a:r>
                        <a:rPr lang="en-US" sz="1100" u="none" strike="noStrike">
                          <a:effectLst/>
                          <a:latin typeface="News Gothic MT" panose="020B0504020203020204" pitchFamily="34" charset="0"/>
                        </a:rPr>
                        <a:t>98</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2506681433"/>
                  </a:ext>
                </a:extLst>
              </a:tr>
              <a:tr h="205740">
                <a:tc>
                  <a:txBody>
                    <a:bodyPr/>
                    <a:lstStyle/>
                    <a:p>
                      <a:pPr algn="ctr" fontAlgn="b"/>
                      <a:r>
                        <a:rPr lang="en-US" sz="1100" u="none" strike="noStrike">
                          <a:effectLst/>
                          <a:latin typeface="News Gothic MT" panose="020B0504020203020204" pitchFamily="34" charset="0"/>
                        </a:rPr>
                        <a:t>100</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4199565808"/>
                  </a:ext>
                </a:extLst>
              </a:tr>
              <a:tr h="205740">
                <a:tc>
                  <a:txBody>
                    <a:bodyPr/>
                    <a:lstStyle/>
                    <a:p>
                      <a:pPr algn="ctr" fontAlgn="b"/>
                      <a:r>
                        <a:rPr lang="en-US" sz="1100" u="none" strike="noStrike">
                          <a:effectLst/>
                          <a:latin typeface="News Gothic MT" panose="020B0504020203020204" pitchFamily="34" charset="0"/>
                        </a:rPr>
                        <a:t>100</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4211054588"/>
                  </a:ext>
                </a:extLst>
              </a:tr>
              <a:tr h="205740">
                <a:tc>
                  <a:txBody>
                    <a:bodyPr/>
                    <a:lstStyle/>
                    <a:p>
                      <a:pPr algn="ctr" fontAlgn="b"/>
                      <a:r>
                        <a:rPr lang="en-US" sz="1100" u="none" strike="noStrike">
                          <a:effectLst/>
                          <a:latin typeface="News Gothic MT" panose="020B0504020203020204" pitchFamily="34" charset="0"/>
                        </a:rPr>
                        <a:t>102</a:t>
                      </a:r>
                      <a:endParaRPr lang="en-US" sz="1100" b="0" i="0" u="none" strike="noStrike">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2693732442"/>
                  </a:ext>
                </a:extLst>
              </a:tr>
              <a:tr h="205740">
                <a:tc>
                  <a:txBody>
                    <a:bodyPr/>
                    <a:lstStyle/>
                    <a:p>
                      <a:pPr algn="ctr" fontAlgn="b"/>
                      <a:r>
                        <a:rPr lang="en-US" sz="1100" u="none" strike="noStrike" dirty="0">
                          <a:effectLst/>
                          <a:latin typeface="News Gothic MT" panose="020B0504020203020204" pitchFamily="34" charset="0"/>
                        </a:rPr>
                        <a:t>100</a:t>
                      </a:r>
                      <a:endParaRPr lang="en-US" sz="1100" b="0" i="0" u="none" strike="noStrike" dirty="0">
                        <a:solidFill>
                          <a:srgbClr val="000000"/>
                        </a:solidFill>
                        <a:effectLst/>
                        <a:latin typeface="News Gothic MT" panose="020B0504020203020204" pitchFamily="34" charset="0"/>
                      </a:endParaRPr>
                    </a:p>
                  </a:txBody>
                  <a:tcPr marL="9525" marR="9525" marT="9525" marB="0" anchor="b"/>
                </a:tc>
                <a:extLst>
                  <a:ext uri="{0D108BD9-81ED-4DB2-BD59-A6C34878D82A}">
                    <a16:rowId xmlns:a16="http://schemas.microsoft.com/office/drawing/2014/main" val="343750033"/>
                  </a:ext>
                </a:extLst>
              </a:tr>
            </a:tbl>
          </a:graphicData>
        </a:graphic>
      </p:graphicFrame>
    </p:spTree>
    <p:extLst>
      <p:ext uri="{BB962C8B-B14F-4D97-AF65-F5344CB8AC3E}">
        <p14:creationId xmlns:p14="http://schemas.microsoft.com/office/powerpoint/2010/main" val="15300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19F2DF-D296-CE4C-A04A-564503B0F620}"/>
              </a:ext>
            </a:extLst>
          </p:cNvPr>
          <p:cNvSpPr>
            <a:spLocks noGrp="1"/>
          </p:cNvSpPr>
          <p:nvPr>
            <p:ph type="body" sz="quarter" idx="10"/>
          </p:nvPr>
        </p:nvSpPr>
        <p:spPr>
          <a:xfrm>
            <a:off x="1040043" y="489942"/>
            <a:ext cx="9857942" cy="1799548"/>
          </a:xfrm>
        </p:spPr>
        <p:txBody>
          <a:bodyPr/>
          <a:lstStyle/>
          <a:p>
            <a:r>
              <a:rPr lang="en-US" dirty="0"/>
              <a:t>Barriers to Visitation  (Trend)</a:t>
            </a:r>
          </a:p>
        </p:txBody>
      </p:sp>
      <p:sp>
        <p:nvSpPr>
          <p:cNvPr id="7" name="TextBox 6">
            <a:extLst>
              <a:ext uri="{FF2B5EF4-FFF2-40B4-BE49-F238E27FC236}">
                <a16:creationId xmlns:a16="http://schemas.microsoft.com/office/drawing/2014/main" id="{91CCB5D4-ACA7-AA48-90EB-BED923CCD997}"/>
              </a:ext>
            </a:extLst>
          </p:cNvPr>
          <p:cNvSpPr txBox="1"/>
          <p:nvPr/>
        </p:nvSpPr>
        <p:spPr>
          <a:xfrm>
            <a:off x="856599" y="2260187"/>
            <a:ext cx="2544147"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Travel restrictions grew significantly as a barrier compared to Waves 1 and 2.</a:t>
            </a:r>
          </a:p>
        </p:txBody>
      </p:sp>
      <p:graphicFrame>
        <p:nvGraphicFramePr>
          <p:cNvPr id="9" name="Table 8">
            <a:extLst>
              <a:ext uri="{FF2B5EF4-FFF2-40B4-BE49-F238E27FC236}">
                <a16:creationId xmlns:a16="http://schemas.microsoft.com/office/drawing/2014/main" id="{6BE0E594-CA76-4CA7-B76D-4A718577BE4F}"/>
              </a:ext>
            </a:extLst>
          </p:cNvPr>
          <p:cNvGraphicFramePr>
            <a:graphicFrameLocks noGrp="1"/>
          </p:cNvGraphicFramePr>
          <p:nvPr>
            <p:extLst>
              <p:ext uri="{D42A27DB-BD31-4B8C-83A1-F6EECF244321}">
                <p14:modId xmlns:p14="http://schemas.microsoft.com/office/powerpoint/2010/main" val="2687248980"/>
              </p:ext>
            </p:extLst>
          </p:nvPr>
        </p:nvGraphicFramePr>
        <p:xfrm>
          <a:off x="3585681" y="2067719"/>
          <a:ext cx="8141041" cy="4405149"/>
        </p:xfrm>
        <a:graphic>
          <a:graphicData uri="http://schemas.openxmlformats.org/drawingml/2006/table">
            <a:tbl>
              <a:tblPr/>
              <a:tblGrid>
                <a:gridCol w="4023360">
                  <a:extLst>
                    <a:ext uri="{9D8B030D-6E8A-4147-A177-3AD203B41FA5}">
                      <a16:colId xmlns:a16="http://schemas.microsoft.com/office/drawing/2014/main" val="17589843"/>
                    </a:ext>
                  </a:extLst>
                </a:gridCol>
                <a:gridCol w="1020090">
                  <a:extLst>
                    <a:ext uri="{9D8B030D-6E8A-4147-A177-3AD203B41FA5}">
                      <a16:colId xmlns:a16="http://schemas.microsoft.com/office/drawing/2014/main" val="2487150926"/>
                    </a:ext>
                  </a:extLst>
                </a:gridCol>
                <a:gridCol w="1020090">
                  <a:extLst>
                    <a:ext uri="{9D8B030D-6E8A-4147-A177-3AD203B41FA5}">
                      <a16:colId xmlns:a16="http://schemas.microsoft.com/office/drawing/2014/main" val="88853940"/>
                    </a:ext>
                  </a:extLst>
                </a:gridCol>
                <a:gridCol w="1020090">
                  <a:extLst>
                    <a:ext uri="{9D8B030D-6E8A-4147-A177-3AD203B41FA5}">
                      <a16:colId xmlns:a16="http://schemas.microsoft.com/office/drawing/2014/main" val="3752168412"/>
                    </a:ext>
                  </a:extLst>
                </a:gridCol>
                <a:gridCol w="1057411">
                  <a:extLst>
                    <a:ext uri="{9D8B030D-6E8A-4147-A177-3AD203B41FA5}">
                      <a16:colId xmlns:a16="http://schemas.microsoft.com/office/drawing/2014/main" val="318622656"/>
                    </a:ext>
                  </a:extLst>
                </a:gridCol>
              </a:tblGrid>
              <a:tr h="209769">
                <a:tc>
                  <a:txBody>
                    <a:bodyPr/>
                    <a:lstStyle/>
                    <a:p>
                      <a:pPr algn="l" fontAlgn="b"/>
                      <a:r>
                        <a:rPr lang="en-US" sz="1050" b="1" i="0" u="none" strike="noStrike" dirty="0">
                          <a:solidFill>
                            <a:srgbClr val="FFFFFF"/>
                          </a:solidFill>
                          <a:effectLst/>
                          <a:latin typeface="News Gothic MT" panose="020B0503020103020203" pitchFamily="34" charset="0"/>
                        </a:rPr>
                        <a:t>Canada</a:t>
                      </a:r>
                    </a:p>
                  </a:txBody>
                  <a:tcPr marR="0" marT="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050" b="1" i="0" u="none" strike="noStrike" dirty="0">
                          <a:solidFill>
                            <a:srgbClr val="FFFFFF"/>
                          </a:solidFill>
                          <a:effectLst/>
                          <a:latin typeface="News Gothic MT" panose="020B0503020103020203" pitchFamily="34" charset="0"/>
                        </a:rPr>
                        <a:t>Wave 1</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050" b="1" i="0" u="none" strike="noStrike" dirty="0">
                          <a:solidFill>
                            <a:srgbClr val="FFFFFF"/>
                          </a:solidFill>
                          <a:effectLst/>
                          <a:latin typeface="News Gothic MT" panose="020B0503020103020203" pitchFamily="34" charset="0"/>
                        </a:rPr>
                        <a:t>Wave 2</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050" b="1" i="0" u="none" strike="noStrike" dirty="0">
                          <a:solidFill>
                            <a:srgbClr val="FFFFFF"/>
                          </a:solidFill>
                          <a:effectLst/>
                          <a:latin typeface="News Gothic MT" panose="020B0503020103020203" pitchFamily="34" charset="0"/>
                        </a:rPr>
                        <a:t>Wave 3</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050" b="1" i="0" u="none" strike="noStrike">
                          <a:solidFill>
                            <a:srgbClr val="FFFFFF"/>
                          </a:solidFill>
                          <a:effectLst/>
                          <a:latin typeface="News Gothic MT" panose="020B0503020103020203" pitchFamily="34" charset="0"/>
                        </a:rPr>
                        <a:t>Difference</a:t>
                      </a:r>
                    </a:p>
                  </a:txBody>
                  <a:tcPr marL="0" marR="0" marT="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150570949"/>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Travel restrictions related to coronavirus</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2.98</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News Gothic MT" panose="020B0503020103020203" pitchFamily="34" charset="0"/>
                        </a:rPr>
                        <a:t>3.00</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3.29</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News Gothic MT" panose="020B0503020103020203" pitchFamily="34" charset="0"/>
                        </a:rPr>
                        <a:t>0.29</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639919"/>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Safety concerns related to coronavirus pandemic</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2.98</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3.09</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3.16</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News Gothic MT" panose="020B0503020103020203" pitchFamily="34" charset="0"/>
                        </a:rPr>
                        <a:t>0.07</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23670648"/>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Unfavorable exchange rate</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2.72</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2.54</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2.57</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News Gothic MT" panose="020B0503020103020203" pitchFamily="34" charset="0"/>
                        </a:rPr>
                        <a:t>0.03</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61961699"/>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Expensive</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3.15</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2.95</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2.97</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News Gothic MT" panose="020B0503020103020203" pitchFamily="34" charset="0"/>
                        </a:rPr>
                        <a:t>0.02</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30760028"/>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Political climate</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2.25</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News Gothic MT" panose="020B0503020103020203" pitchFamily="34" charset="0"/>
                        </a:rPr>
                        <a:t>2.28</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2.22</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-0.06</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5297729"/>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Crime</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2.66</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2.61</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2.46</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-0.15</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336818205"/>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Losing its character due to over-tourism</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2.24</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News Gothic MT" panose="020B0503020103020203" pitchFamily="34" charset="0"/>
                        </a:rPr>
                        <a:t>2.17</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2.02</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-0.15</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22496039"/>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Gun violence</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2.78</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News Gothic MT" panose="020B0503020103020203" pitchFamily="34" charset="0"/>
                        </a:rPr>
                        <a:t>2.63</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2.45</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-0.18</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0609696"/>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Limited flights</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1.97</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News Gothic MT" panose="020B0503020103020203" pitchFamily="34" charset="0"/>
                        </a:rPr>
                        <a:t>2.08</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1.90</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-0.18</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339239"/>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Homelessness</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2.15</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2.16</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News Gothic MT" panose="020B0503020103020203" pitchFamily="34" charset="0"/>
                        </a:rPr>
                        <a:t>1.97</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-0.19</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639416613"/>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Hard to get to</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2.07</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2.11</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News Gothic MT" panose="020B0503020103020203" pitchFamily="34" charset="0"/>
                        </a:rPr>
                        <a:t>1.92</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-0.19</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97417768"/>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Unwelcoming</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2.04</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2.11</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1.92</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-0.19</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331718741"/>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Anti-Asian sentiment</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2.02</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2.03</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News Gothic MT" panose="020B0503020103020203" pitchFamily="34" charset="0"/>
                        </a:rPr>
                        <a:t>1.82</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-0.21</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94855409"/>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Dangerous</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2.57</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2.54</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News Gothic MT" panose="020B0503020103020203" pitchFamily="34" charset="0"/>
                        </a:rPr>
                        <a:t>2.31</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-0.23</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26778679"/>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Racial prejudice and hate</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2.34</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2.25</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News Gothic MT" panose="020B0503020103020203" pitchFamily="34" charset="0"/>
                        </a:rPr>
                        <a:t>2.02</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-0.23</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94036084"/>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Too touristy</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2.31</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2.3</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2.06</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-0.24</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46326594"/>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Natural disasters</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2.37</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2.46</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2.20</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-0.26</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00820969"/>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Overdeveloped</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2.24</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2.23</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1.97</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News Gothic MT" panose="020B0503020103020203" pitchFamily="34" charset="0"/>
                        </a:rPr>
                        <a:t>-0.26</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45605024"/>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Crowded</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2.65</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2.65</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2.35</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News Gothic MT" panose="020B0503020103020203" pitchFamily="34" charset="0"/>
                        </a:rPr>
                        <a:t>-0.30</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04195481"/>
                  </a:ext>
                </a:extLst>
              </a:tr>
              <a:tr h="209769">
                <a:tc>
                  <a:txBody>
                    <a:bodyPr/>
                    <a:lstStyle/>
                    <a:p>
                      <a:pPr algn="l" rtl="0" fontAlgn="b"/>
                      <a:r>
                        <a:rPr lang="en-US" sz="1050" b="0" i="0" u="none" strike="noStrike" dirty="0">
                          <a:solidFill>
                            <a:srgbClr val="000000"/>
                          </a:solidFill>
                          <a:effectLst/>
                          <a:latin typeface="News Gothic MT" panose="020B0503020103020203" pitchFamily="34" charset="0"/>
                        </a:rPr>
                        <a:t>Traffic</a:t>
                      </a:r>
                    </a:p>
                  </a:txBody>
                  <a:tcPr marR="0" marT="0"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2.45</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2.48</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a:solidFill>
                            <a:srgbClr val="000000"/>
                          </a:solidFill>
                          <a:effectLst/>
                          <a:latin typeface="News Gothic MT" panose="020B0503020103020203" pitchFamily="34" charset="0"/>
                        </a:rPr>
                        <a:t>2.10</a:t>
                      </a:r>
                    </a:p>
                  </a:txBody>
                  <a:tcPr marL="0" marR="0" marT="0"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b"/>
                      <a:r>
                        <a:rPr lang="en-US" sz="1050" b="0" i="0" u="none" strike="noStrike" dirty="0">
                          <a:solidFill>
                            <a:srgbClr val="000000"/>
                          </a:solidFill>
                          <a:effectLst/>
                          <a:latin typeface="News Gothic MT" panose="020B0503020103020203" pitchFamily="34" charset="0"/>
                        </a:rPr>
                        <a:t>-0.38</a:t>
                      </a:r>
                    </a:p>
                  </a:txBody>
                  <a:tcPr marL="0" marR="0" marT="0"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870611572"/>
                  </a:ext>
                </a:extLst>
              </a:tr>
            </a:tbl>
          </a:graphicData>
        </a:graphic>
      </p:graphicFrame>
      <p:sp>
        <p:nvSpPr>
          <p:cNvPr id="6" name="TextBox 5">
            <a:extLst>
              <a:ext uri="{FF2B5EF4-FFF2-40B4-BE49-F238E27FC236}">
                <a16:creationId xmlns:a16="http://schemas.microsoft.com/office/drawing/2014/main" id="{48417D01-5AAC-F84D-AC5C-2B152CA586B9}"/>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(Sept 2021)</a:t>
            </a:r>
          </a:p>
        </p:txBody>
      </p:sp>
      <p:sp>
        <p:nvSpPr>
          <p:cNvPr id="10" name="TextBox 9">
            <a:extLst>
              <a:ext uri="{FF2B5EF4-FFF2-40B4-BE49-F238E27FC236}">
                <a16:creationId xmlns:a16="http://schemas.microsoft.com/office/drawing/2014/main" id="{01080F7B-C2D3-414F-B1F9-880A33C907BD}"/>
              </a:ext>
            </a:extLst>
          </p:cNvPr>
          <p:cNvSpPr txBox="1"/>
          <p:nvPr/>
        </p:nvSpPr>
        <p:spPr>
          <a:xfrm>
            <a:off x="0" y="6626747"/>
            <a:ext cx="8133958" cy="400110"/>
          </a:xfrm>
          <a:prstGeom prst="rect">
            <a:avLst/>
          </a:prstGeom>
          <a:noFill/>
        </p:spPr>
        <p:txBody>
          <a:bodyPr wrap="none" rtlCol="0">
            <a:spAutoFit/>
          </a:bodyPr>
          <a:lstStyle/>
          <a:p>
            <a:pPr>
              <a:defRPr/>
            </a:pPr>
            <a:r>
              <a:rPr lang="en-US" sz="1000" dirty="0">
                <a:latin typeface="News Gothic MT" panose="020B0503020103020203" pitchFamily="34" charset="0"/>
              </a:rPr>
              <a:t>Q: Earlier you mentioned that you are </a:t>
            </a:r>
            <a:r>
              <a:rPr lang="en-US" sz="1000" b="1" u="sng" dirty="0">
                <a:latin typeface="News Gothic MT" panose="020B0503020103020203" pitchFamily="34" charset="0"/>
              </a:rPr>
              <a:t>not</a:t>
            </a:r>
            <a:r>
              <a:rPr lang="en-US" sz="1000" dirty="0">
                <a:latin typeface="News Gothic MT" panose="020B0503020103020203" pitchFamily="34" charset="0"/>
              </a:rPr>
              <a:t> likely to visit DESTINATION. To what degree are each of these an influence for not visiting?</a:t>
            </a:r>
          </a:p>
          <a:p>
            <a:pPr lvl="0">
              <a:defRPr/>
            </a:pPr>
            <a:endParaRPr kumimoji="0" lang="en-US" sz="1000" b="0" i="0" u="none" strike="noStrike" kern="1200" cap="none" spc="0" normalizeH="0" baseline="0" noProof="0" dirty="0">
              <a:ln>
                <a:noFill/>
              </a:ln>
              <a:effectLst/>
              <a:uLnTx/>
              <a:uFillTx/>
              <a:latin typeface="News Gothic MT" panose="020B0503020103020203" pitchFamily="34" charset="0"/>
            </a:endParaRPr>
          </a:p>
        </p:txBody>
      </p:sp>
    </p:spTree>
    <p:extLst>
      <p:ext uri="{BB962C8B-B14F-4D97-AF65-F5344CB8AC3E}">
        <p14:creationId xmlns:p14="http://schemas.microsoft.com/office/powerpoint/2010/main" val="199087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F9B7-66A7-C043-A7C8-DDE54F733827}"/>
              </a:ext>
            </a:extLst>
          </p:cNvPr>
          <p:cNvSpPr>
            <a:spLocks noGrp="1"/>
          </p:cNvSpPr>
          <p:nvPr>
            <p:ph type="title"/>
          </p:nvPr>
        </p:nvSpPr>
        <p:spPr/>
        <p:txBody>
          <a:bodyPr/>
          <a:lstStyle/>
          <a:p>
            <a:r>
              <a:rPr lang="en-US" dirty="0"/>
              <a:t>China</a:t>
            </a:r>
          </a:p>
        </p:txBody>
      </p:sp>
    </p:spTree>
    <p:extLst>
      <p:ext uri="{BB962C8B-B14F-4D97-AF65-F5344CB8AC3E}">
        <p14:creationId xmlns:p14="http://schemas.microsoft.com/office/powerpoint/2010/main" val="12964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0D3A14-9875-8147-A73A-A79729A326E2}"/>
              </a:ext>
            </a:extLst>
          </p:cNvPr>
          <p:cNvSpPr>
            <a:spLocks noGrp="1"/>
          </p:cNvSpPr>
          <p:nvPr>
            <p:ph type="body" sz="quarter" idx="10"/>
          </p:nvPr>
        </p:nvSpPr>
        <p:spPr/>
        <p:txBody>
          <a:bodyPr/>
          <a:lstStyle/>
          <a:p>
            <a:r>
              <a:rPr lang="en-US" dirty="0"/>
              <a:t>Likelihood to Visit (Trend)</a:t>
            </a:r>
          </a:p>
        </p:txBody>
      </p:sp>
      <p:sp>
        <p:nvSpPr>
          <p:cNvPr id="4" name="TextBox 3">
            <a:extLst>
              <a:ext uri="{FF2B5EF4-FFF2-40B4-BE49-F238E27FC236}">
                <a16:creationId xmlns:a16="http://schemas.microsoft.com/office/drawing/2014/main" id="{6919CCF1-9B61-3C40-B482-712E844ED37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Pre-Pandemic Baseline from 2019; </a:t>
            </a:r>
            <a:b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b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5" name="TextBox 4">
            <a:extLst>
              <a:ext uri="{FF2B5EF4-FFF2-40B4-BE49-F238E27FC236}">
                <a16:creationId xmlns:a16="http://schemas.microsoft.com/office/drawing/2014/main" id="{E90CB7F3-C941-CE48-B717-2A17832CA62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2" name="Chart 1">
            <a:extLst>
              <a:ext uri="{FF2B5EF4-FFF2-40B4-BE49-F238E27FC236}">
                <a16:creationId xmlns:a16="http://schemas.microsoft.com/office/drawing/2014/main" id="{5F7AF4D2-8A6F-954F-A770-12CA222CE053}"/>
              </a:ext>
            </a:extLst>
          </p:cNvPr>
          <p:cNvGraphicFramePr/>
          <p:nvPr>
            <p:extLst>
              <p:ext uri="{D42A27DB-BD31-4B8C-83A1-F6EECF244321}">
                <p14:modId xmlns:p14="http://schemas.microsoft.com/office/powerpoint/2010/main" val="3480414222"/>
              </p:ext>
            </p:extLst>
          </p:nvPr>
        </p:nvGraphicFramePr>
        <p:xfrm>
          <a:off x="2032000" y="2289490"/>
          <a:ext cx="8128000" cy="341281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22D5805-5A59-C045-81FE-7012263024F7}"/>
              </a:ext>
            </a:extLst>
          </p:cNvPr>
          <p:cNvSpPr txBox="1"/>
          <p:nvPr/>
        </p:nvSpPr>
        <p:spPr>
          <a:xfrm>
            <a:off x="1037716" y="1347332"/>
            <a:ext cx="10386905"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a:latin typeface="News Gothic MT" panose="020B0503020103020203" pitchFamily="34" charset="0"/>
              </a:rPr>
              <a:t>Likelihood to visit California has stayed suppressed among Chinese consumers compared to pre-pandemic levels.</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cxnSp>
        <p:nvCxnSpPr>
          <p:cNvPr id="7" name="Straight Connector 6">
            <a:extLst>
              <a:ext uri="{FF2B5EF4-FFF2-40B4-BE49-F238E27FC236}">
                <a16:creationId xmlns:a16="http://schemas.microsoft.com/office/drawing/2014/main" id="{0EDF3857-5D67-6949-9C64-0047E36EE3A7}"/>
              </a:ext>
            </a:extLst>
          </p:cNvPr>
          <p:cNvCxnSpPr>
            <a:cxnSpLocks/>
          </p:cNvCxnSpPr>
          <p:nvPr/>
        </p:nvCxnSpPr>
        <p:spPr>
          <a:xfrm>
            <a:off x="2956697" y="3648858"/>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D3E922B-FDDC-4720-9658-3EDFBAD159D1}"/>
              </a:ext>
            </a:extLst>
          </p:cNvPr>
          <p:cNvSpPr txBox="1"/>
          <p:nvPr/>
        </p:nvSpPr>
        <p:spPr>
          <a:xfrm>
            <a:off x="6554626" y="5264209"/>
            <a:ext cx="640934" cy="369332"/>
          </a:xfrm>
          <a:prstGeom prst="rect">
            <a:avLst/>
          </a:prstGeom>
          <a:noFill/>
        </p:spPr>
        <p:txBody>
          <a:bodyPr wrap="square" rtlCol="0">
            <a:spAutoFit/>
          </a:bodyPr>
          <a:lstStyle/>
          <a:p>
            <a:r>
              <a:rPr lang="en-US" dirty="0">
                <a:solidFill>
                  <a:srgbClr val="00558C"/>
                </a:solidFill>
              </a:rPr>
              <a:t>NA</a:t>
            </a:r>
          </a:p>
        </p:txBody>
      </p:sp>
    </p:spTree>
    <p:extLst>
      <p:ext uri="{BB962C8B-B14F-4D97-AF65-F5344CB8AC3E}">
        <p14:creationId xmlns:p14="http://schemas.microsoft.com/office/powerpoint/2010/main" val="13757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81267F-DD33-264C-8927-00885EDBB2A2}"/>
              </a:ext>
            </a:extLst>
          </p:cNvPr>
          <p:cNvSpPr>
            <a:spLocks noGrp="1"/>
          </p:cNvSpPr>
          <p:nvPr>
            <p:ph type="body" sz="quarter" idx="10"/>
          </p:nvPr>
        </p:nvSpPr>
        <p:spPr/>
        <p:txBody>
          <a:bodyPr/>
          <a:lstStyle/>
          <a:p>
            <a:pPr algn="ctr"/>
            <a:r>
              <a:rPr lang="en-US" sz="4000" dirty="0">
                <a:solidFill>
                  <a:schemeClr val="tx2"/>
                </a:solidFill>
              </a:rPr>
              <a:t>Market Scorecard Summaries (Wave 3)</a:t>
            </a:r>
          </a:p>
        </p:txBody>
      </p:sp>
      <p:graphicFrame>
        <p:nvGraphicFramePr>
          <p:cNvPr id="5" name="Table 5">
            <a:extLst>
              <a:ext uri="{FF2B5EF4-FFF2-40B4-BE49-F238E27FC236}">
                <a16:creationId xmlns:a16="http://schemas.microsoft.com/office/drawing/2014/main" id="{D3080C55-1A05-A140-8631-30328B33A850}"/>
              </a:ext>
            </a:extLst>
          </p:cNvPr>
          <p:cNvGraphicFramePr>
            <a:graphicFrameLocks noGrp="1"/>
          </p:cNvGraphicFramePr>
          <p:nvPr>
            <p:extLst>
              <p:ext uri="{D42A27DB-BD31-4B8C-83A1-F6EECF244321}">
                <p14:modId xmlns:p14="http://schemas.microsoft.com/office/powerpoint/2010/main" val="3108569878"/>
              </p:ext>
            </p:extLst>
          </p:nvPr>
        </p:nvGraphicFramePr>
        <p:xfrm>
          <a:off x="1853038" y="1522616"/>
          <a:ext cx="8503920" cy="4846320"/>
        </p:xfrm>
        <a:graphic>
          <a:graphicData uri="http://schemas.openxmlformats.org/drawingml/2006/table">
            <a:tbl>
              <a:tblPr firstRow="1" bandRow="1">
                <a:tableStyleId>{F2DE63D5-997A-4646-A377-4702673A728D}</a:tableStyleId>
              </a:tblPr>
              <a:tblGrid>
                <a:gridCol w="1554480">
                  <a:extLst>
                    <a:ext uri="{9D8B030D-6E8A-4147-A177-3AD203B41FA5}">
                      <a16:colId xmlns:a16="http://schemas.microsoft.com/office/drawing/2014/main" val="840406035"/>
                    </a:ext>
                  </a:extLst>
                </a:gridCol>
                <a:gridCol w="1737360">
                  <a:extLst>
                    <a:ext uri="{9D8B030D-6E8A-4147-A177-3AD203B41FA5}">
                      <a16:colId xmlns:a16="http://schemas.microsoft.com/office/drawing/2014/main" val="2792419120"/>
                    </a:ext>
                  </a:extLst>
                </a:gridCol>
                <a:gridCol w="1737360">
                  <a:extLst>
                    <a:ext uri="{9D8B030D-6E8A-4147-A177-3AD203B41FA5}">
                      <a16:colId xmlns:a16="http://schemas.microsoft.com/office/drawing/2014/main" val="3024619979"/>
                    </a:ext>
                  </a:extLst>
                </a:gridCol>
                <a:gridCol w="1737360">
                  <a:extLst>
                    <a:ext uri="{9D8B030D-6E8A-4147-A177-3AD203B41FA5}">
                      <a16:colId xmlns:a16="http://schemas.microsoft.com/office/drawing/2014/main" val="189412920"/>
                    </a:ext>
                  </a:extLst>
                </a:gridCol>
                <a:gridCol w="1737360">
                  <a:extLst>
                    <a:ext uri="{9D8B030D-6E8A-4147-A177-3AD203B41FA5}">
                      <a16:colId xmlns:a16="http://schemas.microsoft.com/office/drawing/2014/main" val="3286306643"/>
                    </a:ext>
                  </a:extLst>
                </a:gridCol>
              </a:tblGrid>
              <a:tr h="370840">
                <a:tc>
                  <a:txBody>
                    <a:bodyPr/>
                    <a:lstStyle/>
                    <a:p>
                      <a:endParaRPr lang="en-US" sz="1400" dirty="0">
                        <a:latin typeface="News Gothic MT" panose="020B0503020103020203" pitchFamily="34" charset="0"/>
                      </a:endParaRPr>
                    </a:p>
                  </a:txBody>
                  <a:tcPr/>
                </a:tc>
                <a:tc>
                  <a:txBody>
                    <a:bodyPr/>
                    <a:lstStyle/>
                    <a:p>
                      <a:pPr algn="ctr"/>
                      <a:r>
                        <a:rPr lang="en-US" sz="1400" dirty="0">
                          <a:latin typeface="News Gothic MT" panose="020B0503020103020203" pitchFamily="34" charset="0"/>
                        </a:rPr>
                        <a:t>Likelihood to Visit vs. Pre-Pandemic Levels</a:t>
                      </a:r>
                    </a:p>
                  </a:txBody>
                  <a:tcPr anchor="ctr"/>
                </a:tc>
                <a:tc>
                  <a:txBody>
                    <a:bodyPr/>
                    <a:lstStyle/>
                    <a:p>
                      <a:pPr algn="ctr"/>
                      <a:r>
                        <a:rPr lang="en-US" sz="1400" dirty="0">
                          <a:latin typeface="News Gothic MT" panose="020B0503020103020203" pitchFamily="34" charset="0"/>
                        </a:rPr>
                        <a:t>Strength Relative to Domestic Competition</a:t>
                      </a:r>
                    </a:p>
                  </a:txBody>
                  <a:tcPr anchor="ctr"/>
                </a:tc>
                <a:tc>
                  <a:txBody>
                    <a:bodyPr/>
                    <a:lstStyle/>
                    <a:p>
                      <a:pPr algn="ctr"/>
                      <a:r>
                        <a:rPr lang="en-US" sz="1400" dirty="0">
                          <a:latin typeface="News Gothic MT" panose="020B0503020103020203" pitchFamily="34" charset="0"/>
                        </a:rPr>
                        <a:t>Strength Relative to International Competition</a:t>
                      </a:r>
                    </a:p>
                  </a:txBody>
                  <a:tcPr anchor="ctr"/>
                </a:tc>
                <a:tc>
                  <a:txBody>
                    <a:bodyPr/>
                    <a:lstStyle/>
                    <a:p>
                      <a:pPr algn="ctr"/>
                      <a:r>
                        <a:rPr lang="en-US" sz="1400" dirty="0">
                          <a:latin typeface="News Gothic MT" panose="020B0503020103020203" pitchFamily="34" charset="0"/>
                        </a:rPr>
                        <a:t>Planned </a:t>
                      </a:r>
                      <a:br>
                        <a:rPr lang="en-US" sz="1400" dirty="0">
                          <a:latin typeface="News Gothic MT" panose="020B0503020103020203" pitchFamily="34" charset="0"/>
                        </a:rPr>
                      </a:br>
                      <a:r>
                        <a:rPr lang="en-US" sz="1400" dirty="0">
                          <a:latin typeface="News Gothic MT" panose="020B0503020103020203" pitchFamily="34" charset="0"/>
                        </a:rPr>
                        <a:t>Timing of Future Visitation (mean)</a:t>
                      </a:r>
                    </a:p>
                  </a:txBody>
                  <a:tcPr anchor="ctr"/>
                </a:tc>
                <a:extLst>
                  <a:ext uri="{0D108BD9-81ED-4DB2-BD59-A6C34878D82A}">
                    <a16:rowId xmlns:a16="http://schemas.microsoft.com/office/drawing/2014/main" val="2378714435"/>
                  </a:ext>
                </a:extLst>
              </a:tr>
              <a:tr h="457200">
                <a:tc>
                  <a:txBody>
                    <a:bodyPr/>
                    <a:lstStyle/>
                    <a:p>
                      <a:r>
                        <a:rPr lang="en-US" sz="1400" b="1" dirty="0">
                          <a:latin typeface="News Gothic MT" panose="020B0503020103020203" pitchFamily="34" charset="0"/>
                        </a:rPr>
                        <a:t>Australia</a:t>
                      </a: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extLst>
                  <a:ext uri="{0D108BD9-81ED-4DB2-BD59-A6C34878D82A}">
                    <a16:rowId xmlns:a16="http://schemas.microsoft.com/office/drawing/2014/main" val="1966210175"/>
                  </a:ext>
                </a:extLst>
              </a:tr>
              <a:tr h="457200">
                <a:tc>
                  <a:txBody>
                    <a:bodyPr/>
                    <a:lstStyle/>
                    <a:p>
                      <a:r>
                        <a:rPr lang="en-US" sz="1400" b="1" dirty="0">
                          <a:latin typeface="News Gothic MT" panose="020B0503020103020203" pitchFamily="34" charset="0"/>
                        </a:rPr>
                        <a:t>Canada</a:t>
                      </a: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extLst>
                  <a:ext uri="{0D108BD9-81ED-4DB2-BD59-A6C34878D82A}">
                    <a16:rowId xmlns:a16="http://schemas.microsoft.com/office/drawing/2014/main" val="945032205"/>
                  </a:ext>
                </a:extLst>
              </a:tr>
              <a:tr h="457200">
                <a:tc>
                  <a:txBody>
                    <a:bodyPr/>
                    <a:lstStyle/>
                    <a:p>
                      <a:r>
                        <a:rPr lang="en-US" sz="1400" b="1" dirty="0">
                          <a:latin typeface="News Gothic MT" panose="020B0503020103020203" pitchFamily="34" charset="0"/>
                        </a:rPr>
                        <a:t>China</a:t>
                      </a: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extLst>
                  <a:ext uri="{0D108BD9-81ED-4DB2-BD59-A6C34878D82A}">
                    <a16:rowId xmlns:a16="http://schemas.microsoft.com/office/drawing/2014/main" val="3247591311"/>
                  </a:ext>
                </a:extLst>
              </a:tr>
              <a:tr h="457200">
                <a:tc>
                  <a:txBody>
                    <a:bodyPr/>
                    <a:lstStyle/>
                    <a:p>
                      <a:r>
                        <a:rPr lang="en-US" sz="1400" b="1" dirty="0">
                          <a:latin typeface="News Gothic MT" panose="020B0503020103020203" pitchFamily="34" charset="0"/>
                        </a:rPr>
                        <a:t>France</a:t>
                      </a: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extLst>
                  <a:ext uri="{0D108BD9-81ED-4DB2-BD59-A6C34878D82A}">
                    <a16:rowId xmlns:a16="http://schemas.microsoft.com/office/drawing/2014/main" val="2576392683"/>
                  </a:ext>
                </a:extLst>
              </a:tr>
              <a:tr h="457200">
                <a:tc>
                  <a:txBody>
                    <a:bodyPr/>
                    <a:lstStyle/>
                    <a:p>
                      <a:r>
                        <a:rPr lang="en-US" sz="1400" b="1" dirty="0">
                          <a:latin typeface="News Gothic MT" panose="020B0503020103020203" pitchFamily="34" charset="0"/>
                        </a:rPr>
                        <a:t>Germany</a:t>
                      </a: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extLst>
                  <a:ext uri="{0D108BD9-81ED-4DB2-BD59-A6C34878D82A}">
                    <a16:rowId xmlns:a16="http://schemas.microsoft.com/office/drawing/2014/main" val="3898736566"/>
                  </a:ext>
                </a:extLst>
              </a:tr>
              <a:tr h="457200">
                <a:tc>
                  <a:txBody>
                    <a:bodyPr/>
                    <a:lstStyle/>
                    <a:p>
                      <a:r>
                        <a:rPr lang="en-US" sz="1400" b="1" dirty="0">
                          <a:latin typeface="News Gothic MT" panose="020B0503020103020203" pitchFamily="34" charset="0"/>
                        </a:rPr>
                        <a:t>Japan</a:t>
                      </a: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extLst>
                  <a:ext uri="{0D108BD9-81ED-4DB2-BD59-A6C34878D82A}">
                    <a16:rowId xmlns:a16="http://schemas.microsoft.com/office/drawing/2014/main" val="1183879030"/>
                  </a:ext>
                </a:extLst>
              </a:tr>
              <a:tr h="457200">
                <a:tc>
                  <a:txBody>
                    <a:bodyPr/>
                    <a:lstStyle/>
                    <a:p>
                      <a:r>
                        <a:rPr lang="en-US" sz="1400" b="1" dirty="0">
                          <a:latin typeface="News Gothic MT" panose="020B0503020103020203" pitchFamily="34" charset="0"/>
                        </a:rPr>
                        <a:t>Mexico</a:t>
                      </a: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extLst>
                  <a:ext uri="{0D108BD9-81ED-4DB2-BD59-A6C34878D82A}">
                    <a16:rowId xmlns:a16="http://schemas.microsoft.com/office/drawing/2014/main" val="3116213397"/>
                  </a:ext>
                </a:extLst>
              </a:tr>
              <a:tr h="457200">
                <a:tc>
                  <a:txBody>
                    <a:bodyPr/>
                    <a:lstStyle/>
                    <a:p>
                      <a:r>
                        <a:rPr lang="en-US" sz="1400" b="1" dirty="0">
                          <a:latin typeface="News Gothic MT" panose="020B0503020103020203" pitchFamily="34" charset="0"/>
                        </a:rPr>
                        <a:t>South Korea</a:t>
                      </a: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extLst>
                  <a:ext uri="{0D108BD9-81ED-4DB2-BD59-A6C34878D82A}">
                    <a16:rowId xmlns:a16="http://schemas.microsoft.com/office/drawing/2014/main" val="4250360744"/>
                  </a:ext>
                </a:extLst>
              </a:tr>
              <a:tr h="457200">
                <a:tc>
                  <a:txBody>
                    <a:bodyPr/>
                    <a:lstStyle/>
                    <a:p>
                      <a:r>
                        <a:rPr lang="en-US" sz="1400" b="1" dirty="0">
                          <a:latin typeface="News Gothic MT" panose="020B0503020103020203" pitchFamily="34" charset="0"/>
                        </a:rPr>
                        <a:t>UK</a:t>
                      </a:r>
                    </a:p>
                  </a:txBody>
                  <a:tcPr anchor="ctr">
                    <a:solidFill>
                      <a:schemeClr val="bg1"/>
                    </a:solidFill>
                  </a:tcPr>
                </a:tc>
                <a:tc>
                  <a:txBody>
                    <a:bodyPr/>
                    <a:lstStyle/>
                    <a:p>
                      <a:pPr algn="ctr"/>
                      <a:endParaRPr lang="en-US" sz="1400" dirty="0">
                        <a:latin typeface="News Gothic MT" panose="020B0503020103020203" pitchFamily="34" charset="0"/>
                      </a:endParaRPr>
                    </a:p>
                  </a:txBody>
                  <a:tcPr anchor="ctr">
                    <a:solidFill>
                      <a:schemeClr val="bg1"/>
                    </a:solidFill>
                  </a:tcPr>
                </a:tc>
                <a:tc>
                  <a:txBody>
                    <a:bodyPr/>
                    <a:lstStyle/>
                    <a:p>
                      <a:pPr algn="ctr"/>
                      <a:endParaRPr lang="en-US" sz="1400" dirty="0">
                        <a:latin typeface="News Gothic MT" panose="020B0503020103020203" pitchFamily="34" charset="0"/>
                      </a:endParaRPr>
                    </a:p>
                  </a:txBody>
                  <a:tcPr anchor="ctr">
                    <a:solidFill>
                      <a:schemeClr val="bg1"/>
                    </a:solidFill>
                  </a:tcPr>
                </a:tc>
                <a:tc>
                  <a:txBody>
                    <a:bodyPr/>
                    <a:lstStyle/>
                    <a:p>
                      <a:pPr algn="ctr"/>
                      <a:endParaRPr lang="en-US" sz="1400" dirty="0">
                        <a:latin typeface="News Gothic MT" panose="020B0503020103020203" pitchFamily="34" charset="0"/>
                      </a:endParaRPr>
                    </a:p>
                  </a:txBody>
                  <a:tcPr anchor="ctr">
                    <a:solidFill>
                      <a:schemeClr val="bg1"/>
                    </a:solidFill>
                  </a:tcPr>
                </a:tc>
                <a:tc>
                  <a:txBody>
                    <a:bodyPr/>
                    <a:lstStyle/>
                    <a:p>
                      <a:pPr algn="ctr"/>
                      <a:endParaRPr lang="en-US" sz="1400" dirty="0">
                        <a:latin typeface="News Gothic MT" panose="020B0503020103020203" pitchFamily="34" charset="0"/>
                      </a:endParaRPr>
                    </a:p>
                  </a:txBody>
                  <a:tcPr anchor="ctr">
                    <a:solidFill>
                      <a:schemeClr val="bg1"/>
                    </a:solidFill>
                  </a:tcPr>
                </a:tc>
                <a:extLst>
                  <a:ext uri="{0D108BD9-81ED-4DB2-BD59-A6C34878D82A}">
                    <a16:rowId xmlns:a16="http://schemas.microsoft.com/office/drawing/2014/main" val="1497464964"/>
                  </a:ext>
                </a:extLst>
              </a:tr>
            </a:tbl>
          </a:graphicData>
        </a:graphic>
      </p:graphicFrame>
      <p:sp>
        <p:nvSpPr>
          <p:cNvPr id="2" name="Rectangle 1">
            <a:extLst>
              <a:ext uri="{FF2B5EF4-FFF2-40B4-BE49-F238E27FC236}">
                <a16:creationId xmlns:a16="http://schemas.microsoft.com/office/drawing/2014/main" id="{E34038ED-65AB-6344-BBAD-F78CE375CDDE}"/>
              </a:ext>
            </a:extLst>
          </p:cNvPr>
          <p:cNvSpPr/>
          <p:nvPr/>
        </p:nvSpPr>
        <p:spPr>
          <a:xfrm>
            <a:off x="3930802" y="2292582"/>
            <a:ext cx="699524" cy="3674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+3.0</a:t>
            </a:r>
          </a:p>
        </p:txBody>
      </p:sp>
      <p:sp>
        <p:nvSpPr>
          <p:cNvPr id="20" name="Rectangle 19">
            <a:extLst>
              <a:ext uri="{FF2B5EF4-FFF2-40B4-BE49-F238E27FC236}">
                <a16:creationId xmlns:a16="http://schemas.microsoft.com/office/drawing/2014/main" id="{4573188F-8302-034F-ACCB-C969FEABB187}"/>
              </a:ext>
            </a:extLst>
          </p:cNvPr>
          <p:cNvSpPr/>
          <p:nvPr/>
        </p:nvSpPr>
        <p:spPr>
          <a:xfrm>
            <a:off x="3930802" y="2749782"/>
            <a:ext cx="699524" cy="3674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+10.3</a:t>
            </a:r>
          </a:p>
        </p:txBody>
      </p:sp>
      <p:sp>
        <p:nvSpPr>
          <p:cNvPr id="22" name="Rectangle 21">
            <a:extLst>
              <a:ext uri="{FF2B5EF4-FFF2-40B4-BE49-F238E27FC236}">
                <a16:creationId xmlns:a16="http://schemas.microsoft.com/office/drawing/2014/main" id="{C696CD86-CED9-5047-A39F-2A0055F2AC06}"/>
              </a:ext>
            </a:extLst>
          </p:cNvPr>
          <p:cNvSpPr/>
          <p:nvPr/>
        </p:nvSpPr>
        <p:spPr>
          <a:xfrm>
            <a:off x="3930802" y="5492982"/>
            <a:ext cx="699524" cy="3674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-11.1</a:t>
            </a:r>
          </a:p>
        </p:txBody>
      </p:sp>
      <p:sp>
        <p:nvSpPr>
          <p:cNvPr id="37" name="Rectangle 36">
            <a:extLst>
              <a:ext uri="{FF2B5EF4-FFF2-40B4-BE49-F238E27FC236}">
                <a16:creationId xmlns:a16="http://schemas.microsoft.com/office/drawing/2014/main" id="{D0959FF7-0973-D842-AF7A-FA2EE7609250}"/>
              </a:ext>
            </a:extLst>
          </p:cNvPr>
          <p:cNvSpPr/>
          <p:nvPr/>
        </p:nvSpPr>
        <p:spPr>
          <a:xfrm>
            <a:off x="3930802" y="5950181"/>
            <a:ext cx="699524" cy="3674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+2.7</a:t>
            </a:r>
          </a:p>
        </p:txBody>
      </p:sp>
      <p:sp>
        <p:nvSpPr>
          <p:cNvPr id="38" name="Rectangle 37">
            <a:extLst>
              <a:ext uri="{FF2B5EF4-FFF2-40B4-BE49-F238E27FC236}">
                <a16:creationId xmlns:a16="http://schemas.microsoft.com/office/drawing/2014/main" id="{85572BD9-AB56-5348-A4AD-F9ED58DB1FEE}"/>
              </a:ext>
            </a:extLst>
          </p:cNvPr>
          <p:cNvSpPr/>
          <p:nvPr/>
        </p:nvSpPr>
        <p:spPr>
          <a:xfrm>
            <a:off x="3930802" y="4578582"/>
            <a:ext cx="699524" cy="3674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-16.7</a:t>
            </a:r>
          </a:p>
        </p:txBody>
      </p:sp>
      <p:sp>
        <p:nvSpPr>
          <p:cNvPr id="39" name="Rectangle 38">
            <a:extLst>
              <a:ext uri="{FF2B5EF4-FFF2-40B4-BE49-F238E27FC236}">
                <a16:creationId xmlns:a16="http://schemas.microsoft.com/office/drawing/2014/main" id="{D23C9C2A-1D3F-3F41-A26E-AD9C14D6223B}"/>
              </a:ext>
            </a:extLst>
          </p:cNvPr>
          <p:cNvSpPr/>
          <p:nvPr/>
        </p:nvSpPr>
        <p:spPr>
          <a:xfrm>
            <a:off x="3930802" y="5035782"/>
            <a:ext cx="699524" cy="3674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+9.9</a:t>
            </a:r>
          </a:p>
        </p:txBody>
      </p:sp>
      <p:sp>
        <p:nvSpPr>
          <p:cNvPr id="40" name="Rectangle 39">
            <a:extLst>
              <a:ext uri="{FF2B5EF4-FFF2-40B4-BE49-F238E27FC236}">
                <a16:creationId xmlns:a16="http://schemas.microsoft.com/office/drawing/2014/main" id="{C080D363-30BE-264F-843D-62975FF896C1}"/>
              </a:ext>
            </a:extLst>
          </p:cNvPr>
          <p:cNvSpPr/>
          <p:nvPr/>
        </p:nvSpPr>
        <p:spPr>
          <a:xfrm>
            <a:off x="3930802" y="3664182"/>
            <a:ext cx="699524" cy="367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-1.3</a:t>
            </a:r>
          </a:p>
        </p:txBody>
      </p:sp>
      <p:sp>
        <p:nvSpPr>
          <p:cNvPr id="41" name="Rectangle 40">
            <a:extLst>
              <a:ext uri="{FF2B5EF4-FFF2-40B4-BE49-F238E27FC236}">
                <a16:creationId xmlns:a16="http://schemas.microsoft.com/office/drawing/2014/main" id="{72D7EA80-C8E2-B64D-9A30-4A618EAAD5F2}"/>
              </a:ext>
            </a:extLst>
          </p:cNvPr>
          <p:cNvSpPr/>
          <p:nvPr/>
        </p:nvSpPr>
        <p:spPr>
          <a:xfrm>
            <a:off x="3930802" y="4121382"/>
            <a:ext cx="699524" cy="3674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+5.6</a:t>
            </a:r>
          </a:p>
        </p:txBody>
      </p:sp>
      <p:sp>
        <p:nvSpPr>
          <p:cNvPr id="42" name="Rectangle 41">
            <a:extLst>
              <a:ext uri="{FF2B5EF4-FFF2-40B4-BE49-F238E27FC236}">
                <a16:creationId xmlns:a16="http://schemas.microsoft.com/office/drawing/2014/main" id="{482E51C2-4557-0742-A191-E9A00201B48C}"/>
              </a:ext>
            </a:extLst>
          </p:cNvPr>
          <p:cNvSpPr/>
          <p:nvPr/>
        </p:nvSpPr>
        <p:spPr>
          <a:xfrm>
            <a:off x="3930802" y="3206982"/>
            <a:ext cx="699524" cy="3674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-15.9</a:t>
            </a:r>
          </a:p>
        </p:txBody>
      </p:sp>
      <p:sp>
        <p:nvSpPr>
          <p:cNvPr id="70" name="Rectangle 69">
            <a:extLst>
              <a:ext uri="{FF2B5EF4-FFF2-40B4-BE49-F238E27FC236}">
                <a16:creationId xmlns:a16="http://schemas.microsoft.com/office/drawing/2014/main" id="{00112A84-A450-3740-9E06-305C71A1A2DE}"/>
              </a:ext>
            </a:extLst>
          </p:cNvPr>
          <p:cNvSpPr/>
          <p:nvPr/>
        </p:nvSpPr>
        <p:spPr>
          <a:xfrm>
            <a:off x="5675520" y="2292582"/>
            <a:ext cx="699524" cy="3674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+3.3</a:t>
            </a:r>
          </a:p>
        </p:txBody>
      </p:sp>
      <p:sp>
        <p:nvSpPr>
          <p:cNvPr id="71" name="Rectangle 70">
            <a:extLst>
              <a:ext uri="{FF2B5EF4-FFF2-40B4-BE49-F238E27FC236}">
                <a16:creationId xmlns:a16="http://schemas.microsoft.com/office/drawing/2014/main" id="{0086B643-4296-D549-9884-9B7A3E39330E}"/>
              </a:ext>
            </a:extLst>
          </p:cNvPr>
          <p:cNvSpPr/>
          <p:nvPr/>
        </p:nvSpPr>
        <p:spPr>
          <a:xfrm>
            <a:off x="5675520" y="2749782"/>
            <a:ext cx="699524" cy="3674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+3.8</a:t>
            </a:r>
          </a:p>
        </p:txBody>
      </p:sp>
      <p:sp>
        <p:nvSpPr>
          <p:cNvPr id="72" name="Rectangle 71">
            <a:extLst>
              <a:ext uri="{FF2B5EF4-FFF2-40B4-BE49-F238E27FC236}">
                <a16:creationId xmlns:a16="http://schemas.microsoft.com/office/drawing/2014/main" id="{BB5F4C5B-3B2D-C14E-A880-E83BD5E72D60}"/>
              </a:ext>
            </a:extLst>
          </p:cNvPr>
          <p:cNvSpPr/>
          <p:nvPr/>
        </p:nvSpPr>
        <p:spPr>
          <a:xfrm>
            <a:off x="5675520" y="5492982"/>
            <a:ext cx="699524" cy="367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+0.2</a:t>
            </a:r>
          </a:p>
        </p:txBody>
      </p:sp>
      <p:sp>
        <p:nvSpPr>
          <p:cNvPr id="73" name="Rectangle 72">
            <a:extLst>
              <a:ext uri="{FF2B5EF4-FFF2-40B4-BE49-F238E27FC236}">
                <a16:creationId xmlns:a16="http://schemas.microsoft.com/office/drawing/2014/main" id="{1C575D7F-48C7-6145-A8BE-767AB52358BA}"/>
              </a:ext>
            </a:extLst>
          </p:cNvPr>
          <p:cNvSpPr/>
          <p:nvPr/>
        </p:nvSpPr>
        <p:spPr>
          <a:xfrm>
            <a:off x="5675520" y="5950181"/>
            <a:ext cx="699524" cy="367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a:t>
            </a:r>
          </a:p>
        </p:txBody>
      </p:sp>
      <p:sp>
        <p:nvSpPr>
          <p:cNvPr id="74" name="Rectangle 73">
            <a:extLst>
              <a:ext uri="{FF2B5EF4-FFF2-40B4-BE49-F238E27FC236}">
                <a16:creationId xmlns:a16="http://schemas.microsoft.com/office/drawing/2014/main" id="{01386E63-B114-2D46-9B59-7EAD0D19731B}"/>
              </a:ext>
            </a:extLst>
          </p:cNvPr>
          <p:cNvSpPr/>
          <p:nvPr/>
        </p:nvSpPr>
        <p:spPr>
          <a:xfrm>
            <a:off x="5675520" y="4578582"/>
            <a:ext cx="699524" cy="3674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-8.4</a:t>
            </a:r>
          </a:p>
        </p:txBody>
      </p:sp>
      <p:sp>
        <p:nvSpPr>
          <p:cNvPr id="75" name="Rectangle 74">
            <a:extLst>
              <a:ext uri="{FF2B5EF4-FFF2-40B4-BE49-F238E27FC236}">
                <a16:creationId xmlns:a16="http://schemas.microsoft.com/office/drawing/2014/main" id="{3B208C8D-9059-D44B-B7C9-7AF9C58CA3EB}"/>
              </a:ext>
            </a:extLst>
          </p:cNvPr>
          <p:cNvSpPr/>
          <p:nvPr/>
        </p:nvSpPr>
        <p:spPr>
          <a:xfrm>
            <a:off x="5675520" y="5035782"/>
            <a:ext cx="699524" cy="3674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+12.2</a:t>
            </a:r>
          </a:p>
        </p:txBody>
      </p:sp>
      <p:sp>
        <p:nvSpPr>
          <p:cNvPr id="76" name="Rectangle 75">
            <a:extLst>
              <a:ext uri="{FF2B5EF4-FFF2-40B4-BE49-F238E27FC236}">
                <a16:creationId xmlns:a16="http://schemas.microsoft.com/office/drawing/2014/main" id="{B0512695-7330-D84A-A1BB-19BFB7D80549}"/>
              </a:ext>
            </a:extLst>
          </p:cNvPr>
          <p:cNvSpPr/>
          <p:nvPr/>
        </p:nvSpPr>
        <p:spPr>
          <a:xfrm>
            <a:off x="5675520" y="3664182"/>
            <a:ext cx="699524" cy="367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+0.2</a:t>
            </a:r>
          </a:p>
        </p:txBody>
      </p:sp>
      <p:sp>
        <p:nvSpPr>
          <p:cNvPr id="77" name="Rectangle 76">
            <a:extLst>
              <a:ext uri="{FF2B5EF4-FFF2-40B4-BE49-F238E27FC236}">
                <a16:creationId xmlns:a16="http://schemas.microsoft.com/office/drawing/2014/main" id="{C20346AB-AC36-F441-B2C6-368BB24C1228}"/>
              </a:ext>
            </a:extLst>
          </p:cNvPr>
          <p:cNvSpPr/>
          <p:nvPr/>
        </p:nvSpPr>
        <p:spPr>
          <a:xfrm>
            <a:off x="5675520" y="4121382"/>
            <a:ext cx="699524" cy="367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+0.6</a:t>
            </a:r>
          </a:p>
        </p:txBody>
      </p:sp>
      <p:sp>
        <p:nvSpPr>
          <p:cNvPr id="78" name="Rectangle 77">
            <a:extLst>
              <a:ext uri="{FF2B5EF4-FFF2-40B4-BE49-F238E27FC236}">
                <a16:creationId xmlns:a16="http://schemas.microsoft.com/office/drawing/2014/main" id="{EC282CE6-0E6D-B842-8C56-DFD886A6CC50}"/>
              </a:ext>
            </a:extLst>
          </p:cNvPr>
          <p:cNvSpPr/>
          <p:nvPr/>
        </p:nvSpPr>
        <p:spPr>
          <a:xfrm>
            <a:off x="5675520" y="3206982"/>
            <a:ext cx="699524" cy="367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+1.8</a:t>
            </a:r>
          </a:p>
        </p:txBody>
      </p:sp>
      <p:sp>
        <p:nvSpPr>
          <p:cNvPr id="79" name="Rectangle 78">
            <a:extLst>
              <a:ext uri="{FF2B5EF4-FFF2-40B4-BE49-F238E27FC236}">
                <a16:creationId xmlns:a16="http://schemas.microsoft.com/office/drawing/2014/main" id="{55643AAB-EB70-A040-8D2E-538077737F47}"/>
              </a:ext>
            </a:extLst>
          </p:cNvPr>
          <p:cNvSpPr/>
          <p:nvPr/>
        </p:nvSpPr>
        <p:spPr>
          <a:xfrm>
            <a:off x="7409727" y="2292582"/>
            <a:ext cx="699524" cy="367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-4.1</a:t>
            </a:r>
          </a:p>
        </p:txBody>
      </p:sp>
      <p:sp>
        <p:nvSpPr>
          <p:cNvPr id="80" name="Rectangle 79">
            <a:extLst>
              <a:ext uri="{FF2B5EF4-FFF2-40B4-BE49-F238E27FC236}">
                <a16:creationId xmlns:a16="http://schemas.microsoft.com/office/drawing/2014/main" id="{02FD4AE2-E75B-B742-8C75-054D494BBA5E}"/>
              </a:ext>
            </a:extLst>
          </p:cNvPr>
          <p:cNvSpPr/>
          <p:nvPr/>
        </p:nvSpPr>
        <p:spPr>
          <a:xfrm>
            <a:off x="7409727" y="2749782"/>
            <a:ext cx="699524" cy="3674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+1.4</a:t>
            </a:r>
          </a:p>
        </p:txBody>
      </p:sp>
      <p:sp>
        <p:nvSpPr>
          <p:cNvPr id="81" name="Rectangle 80">
            <a:extLst>
              <a:ext uri="{FF2B5EF4-FFF2-40B4-BE49-F238E27FC236}">
                <a16:creationId xmlns:a16="http://schemas.microsoft.com/office/drawing/2014/main" id="{B23FC9D3-165B-DF44-8AB9-3922761B73FB}"/>
              </a:ext>
            </a:extLst>
          </p:cNvPr>
          <p:cNvSpPr/>
          <p:nvPr/>
        </p:nvSpPr>
        <p:spPr>
          <a:xfrm>
            <a:off x="7409727" y="5492982"/>
            <a:ext cx="699524" cy="367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-5.6</a:t>
            </a:r>
          </a:p>
        </p:txBody>
      </p:sp>
      <p:sp>
        <p:nvSpPr>
          <p:cNvPr id="82" name="Rectangle 81">
            <a:extLst>
              <a:ext uri="{FF2B5EF4-FFF2-40B4-BE49-F238E27FC236}">
                <a16:creationId xmlns:a16="http://schemas.microsoft.com/office/drawing/2014/main" id="{D9DBF0B6-3B33-6C44-A81C-3984B9C6508B}"/>
              </a:ext>
            </a:extLst>
          </p:cNvPr>
          <p:cNvSpPr/>
          <p:nvPr/>
        </p:nvSpPr>
        <p:spPr>
          <a:xfrm>
            <a:off x="7409727" y="5950181"/>
            <a:ext cx="699524" cy="3674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-42.0</a:t>
            </a:r>
          </a:p>
        </p:txBody>
      </p:sp>
      <p:sp>
        <p:nvSpPr>
          <p:cNvPr id="83" name="Rectangle 82">
            <a:extLst>
              <a:ext uri="{FF2B5EF4-FFF2-40B4-BE49-F238E27FC236}">
                <a16:creationId xmlns:a16="http://schemas.microsoft.com/office/drawing/2014/main" id="{94A13B9E-43C5-444E-9414-11426D320ABA}"/>
              </a:ext>
            </a:extLst>
          </p:cNvPr>
          <p:cNvSpPr/>
          <p:nvPr/>
        </p:nvSpPr>
        <p:spPr>
          <a:xfrm>
            <a:off x="7409727" y="4578582"/>
            <a:ext cx="699524" cy="367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-7.0</a:t>
            </a:r>
          </a:p>
        </p:txBody>
      </p:sp>
      <p:sp>
        <p:nvSpPr>
          <p:cNvPr id="84" name="Rectangle 83">
            <a:extLst>
              <a:ext uri="{FF2B5EF4-FFF2-40B4-BE49-F238E27FC236}">
                <a16:creationId xmlns:a16="http://schemas.microsoft.com/office/drawing/2014/main" id="{98B2E792-F96D-FA48-AA4E-2DE13C4BFBCB}"/>
              </a:ext>
            </a:extLst>
          </p:cNvPr>
          <p:cNvSpPr/>
          <p:nvPr/>
        </p:nvSpPr>
        <p:spPr>
          <a:xfrm>
            <a:off x="7409727" y="5035782"/>
            <a:ext cx="699524" cy="3674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+15.4</a:t>
            </a:r>
          </a:p>
        </p:txBody>
      </p:sp>
      <p:sp>
        <p:nvSpPr>
          <p:cNvPr id="85" name="Rectangle 84">
            <a:extLst>
              <a:ext uri="{FF2B5EF4-FFF2-40B4-BE49-F238E27FC236}">
                <a16:creationId xmlns:a16="http://schemas.microsoft.com/office/drawing/2014/main" id="{698F5A15-0CD8-F44A-9EA4-116EDD0B2B5F}"/>
              </a:ext>
            </a:extLst>
          </p:cNvPr>
          <p:cNvSpPr/>
          <p:nvPr/>
        </p:nvSpPr>
        <p:spPr>
          <a:xfrm>
            <a:off x="7409727" y="3664182"/>
            <a:ext cx="699524" cy="3674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-39.8</a:t>
            </a:r>
          </a:p>
        </p:txBody>
      </p:sp>
      <p:sp>
        <p:nvSpPr>
          <p:cNvPr id="86" name="Rectangle 85">
            <a:extLst>
              <a:ext uri="{FF2B5EF4-FFF2-40B4-BE49-F238E27FC236}">
                <a16:creationId xmlns:a16="http://schemas.microsoft.com/office/drawing/2014/main" id="{32B0CB5F-471B-714A-8842-B3E1C5AA72DC}"/>
              </a:ext>
            </a:extLst>
          </p:cNvPr>
          <p:cNvSpPr/>
          <p:nvPr/>
        </p:nvSpPr>
        <p:spPr>
          <a:xfrm>
            <a:off x="7409727" y="4121382"/>
            <a:ext cx="699524" cy="3674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-43.1</a:t>
            </a:r>
          </a:p>
        </p:txBody>
      </p:sp>
      <p:sp>
        <p:nvSpPr>
          <p:cNvPr id="87" name="Rectangle 86">
            <a:extLst>
              <a:ext uri="{FF2B5EF4-FFF2-40B4-BE49-F238E27FC236}">
                <a16:creationId xmlns:a16="http://schemas.microsoft.com/office/drawing/2014/main" id="{77F656EE-1055-B14F-87EF-2ECC4529D54B}"/>
              </a:ext>
            </a:extLst>
          </p:cNvPr>
          <p:cNvSpPr/>
          <p:nvPr/>
        </p:nvSpPr>
        <p:spPr>
          <a:xfrm>
            <a:off x="7409727" y="3206982"/>
            <a:ext cx="699524" cy="3674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+1.3</a:t>
            </a:r>
          </a:p>
        </p:txBody>
      </p:sp>
      <p:sp>
        <p:nvSpPr>
          <p:cNvPr id="88" name="Rectangle 87">
            <a:extLst>
              <a:ext uri="{FF2B5EF4-FFF2-40B4-BE49-F238E27FC236}">
                <a16:creationId xmlns:a16="http://schemas.microsoft.com/office/drawing/2014/main" id="{A3F71687-9692-F447-BD58-9DD2B274DC06}"/>
              </a:ext>
            </a:extLst>
          </p:cNvPr>
          <p:cNvSpPr/>
          <p:nvPr/>
        </p:nvSpPr>
        <p:spPr>
          <a:xfrm>
            <a:off x="9070362" y="2292582"/>
            <a:ext cx="699524" cy="367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14.5</a:t>
            </a:r>
          </a:p>
        </p:txBody>
      </p:sp>
      <p:sp>
        <p:nvSpPr>
          <p:cNvPr id="89" name="Rectangle 88">
            <a:extLst>
              <a:ext uri="{FF2B5EF4-FFF2-40B4-BE49-F238E27FC236}">
                <a16:creationId xmlns:a16="http://schemas.microsoft.com/office/drawing/2014/main" id="{EA3B02FB-A780-5546-BD1D-A39B42C2DAAE}"/>
              </a:ext>
            </a:extLst>
          </p:cNvPr>
          <p:cNvSpPr/>
          <p:nvPr/>
        </p:nvSpPr>
        <p:spPr>
          <a:xfrm>
            <a:off x="9070362" y="2749782"/>
            <a:ext cx="699524" cy="3674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13.0</a:t>
            </a:r>
          </a:p>
        </p:txBody>
      </p:sp>
      <p:sp>
        <p:nvSpPr>
          <p:cNvPr id="90" name="Rectangle 89">
            <a:extLst>
              <a:ext uri="{FF2B5EF4-FFF2-40B4-BE49-F238E27FC236}">
                <a16:creationId xmlns:a16="http://schemas.microsoft.com/office/drawing/2014/main" id="{76CF8C13-3491-C544-ADC6-051CCDFF1238}"/>
              </a:ext>
            </a:extLst>
          </p:cNvPr>
          <p:cNvSpPr/>
          <p:nvPr/>
        </p:nvSpPr>
        <p:spPr>
          <a:xfrm>
            <a:off x="9070362" y="5492982"/>
            <a:ext cx="699524" cy="3674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15.6</a:t>
            </a:r>
          </a:p>
        </p:txBody>
      </p:sp>
      <p:sp>
        <p:nvSpPr>
          <p:cNvPr id="91" name="Rectangle 90">
            <a:extLst>
              <a:ext uri="{FF2B5EF4-FFF2-40B4-BE49-F238E27FC236}">
                <a16:creationId xmlns:a16="http://schemas.microsoft.com/office/drawing/2014/main" id="{A7365F1B-977D-654A-B10E-75D3DB68128C}"/>
              </a:ext>
            </a:extLst>
          </p:cNvPr>
          <p:cNvSpPr/>
          <p:nvPr/>
        </p:nvSpPr>
        <p:spPr>
          <a:xfrm>
            <a:off x="9070362" y="5950181"/>
            <a:ext cx="699524" cy="3674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13.8</a:t>
            </a:r>
          </a:p>
        </p:txBody>
      </p:sp>
      <p:sp>
        <p:nvSpPr>
          <p:cNvPr id="92" name="Rectangle 91">
            <a:extLst>
              <a:ext uri="{FF2B5EF4-FFF2-40B4-BE49-F238E27FC236}">
                <a16:creationId xmlns:a16="http://schemas.microsoft.com/office/drawing/2014/main" id="{BB4D6613-5FDC-904E-85A9-F35DC3A21259}"/>
              </a:ext>
            </a:extLst>
          </p:cNvPr>
          <p:cNvSpPr/>
          <p:nvPr/>
        </p:nvSpPr>
        <p:spPr>
          <a:xfrm>
            <a:off x="9070362" y="4578582"/>
            <a:ext cx="699524" cy="36749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16.2</a:t>
            </a:r>
          </a:p>
        </p:txBody>
      </p:sp>
      <p:sp>
        <p:nvSpPr>
          <p:cNvPr id="93" name="Rectangle 92">
            <a:extLst>
              <a:ext uri="{FF2B5EF4-FFF2-40B4-BE49-F238E27FC236}">
                <a16:creationId xmlns:a16="http://schemas.microsoft.com/office/drawing/2014/main" id="{E6F87010-9A16-064C-B834-84BA3328F4FD}"/>
              </a:ext>
            </a:extLst>
          </p:cNvPr>
          <p:cNvSpPr/>
          <p:nvPr/>
        </p:nvSpPr>
        <p:spPr>
          <a:xfrm>
            <a:off x="9070362" y="5035782"/>
            <a:ext cx="699524" cy="3674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8.8</a:t>
            </a:r>
          </a:p>
        </p:txBody>
      </p:sp>
      <p:sp>
        <p:nvSpPr>
          <p:cNvPr id="94" name="Rectangle 93">
            <a:extLst>
              <a:ext uri="{FF2B5EF4-FFF2-40B4-BE49-F238E27FC236}">
                <a16:creationId xmlns:a16="http://schemas.microsoft.com/office/drawing/2014/main" id="{992E1C4A-4C04-D344-8D1A-BAC7F8D2A004}"/>
              </a:ext>
            </a:extLst>
          </p:cNvPr>
          <p:cNvSpPr/>
          <p:nvPr/>
        </p:nvSpPr>
        <p:spPr>
          <a:xfrm>
            <a:off x="9070362" y="3664182"/>
            <a:ext cx="699524" cy="3674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13.5</a:t>
            </a:r>
          </a:p>
        </p:txBody>
      </p:sp>
      <p:sp>
        <p:nvSpPr>
          <p:cNvPr id="95" name="Rectangle 94">
            <a:extLst>
              <a:ext uri="{FF2B5EF4-FFF2-40B4-BE49-F238E27FC236}">
                <a16:creationId xmlns:a16="http://schemas.microsoft.com/office/drawing/2014/main" id="{508B6175-228A-6749-825C-8E08741019E9}"/>
              </a:ext>
            </a:extLst>
          </p:cNvPr>
          <p:cNvSpPr/>
          <p:nvPr/>
        </p:nvSpPr>
        <p:spPr>
          <a:xfrm>
            <a:off x="9070362" y="4121382"/>
            <a:ext cx="699524" cy="3674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15.4</a:t>
            </a:r>
          </a:p>
        </p:txBody>
      </p:sp>
      <p:sp>
        <p:nvSpPr>
          <p:cNvPr id="96" name="Rectangle 95">
            <a:extLst>
              <a:ext uri="{FF2B5EF4-FFF2-40B4-BE49-F238E27FC236}">
                <a16:creationId xmlns:a16="http://schemas.microsoft.com/office/drawing/2014/main" id="{2E373371-2883-154B-94CD-CC105F1E2ADC}"/>
              </a:ext>
            </a:extLst>
          </p:cNvPr>
          <p:cNvSpPr/>
          <p:nvPr/>
        </p:nvSpPr>
        <p:spPr>
          <a:xfrm>
            <a:off x="9070362" y="3206982"/>
            <a:ext cx="699524" cy="36749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10.2</a:t>
            </a:r>
          </a:p>
        </p:txBody>
      </p:sp>
    </p:spTree>
    <p:extLst>
      <p:ext uri="{BB962C8B-B14F-4D97-AF65-F5344CB8AC3E}">
        <p14:creationId xmlns:p14="http://schemas.microsoft.com/office/powerpoint/2010/main" val="28177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Domestic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California’s top domestic competitors for the Chinese traveler are Hawaii and New York, among which Hawaii has the strongest likelihood.</a:t>
            </a:r>
            <a:endParaRPr lang="en-US" sz="1200" dirty="0">
              <a:latin typeface="News Gothic MT" panose="020B0503020103020203" pitchFamily="34" charset="0"/>
            </a:endParaRP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nvGraphicFramePr>
        <p:xfrm>
          <a:off x="1728558" y="5381550"/>
          <a:ext cx="7827264" cy="1013968"/>
        </p:xfrm>
        <a:graphic>
          <a:graphicData uri="http://schemas.openxmlformats.org/drawingml/2006/table">
            <a:tbl>
              <a:tblPr firstRow="1" bandRow="1">
                <a:tableStyleId>{5C22544A-7EE6-4342-B048-85BDC9FD1C3A}</a:tableStyleId>
              </a:tblPr>
              <a:tblGrid>
                <a:gridCol w="1956816">
                  <a:extLst>
                    <a:ext uri="{9D8B030D-6E8A-4147-A177-3AD203B41FA5}">
                      <a16:colId xmlns:a16="http://schemas.microsoft.com/office/drawing/2014/main" val="2066915333"/>
                    </a:ext>
                  </a:extLst>
                </a:gridCol>
                <a:gridCol w="1956816">
                  <a:extLst>
                    <a:ext uri="{9D8B030D-6E8A-4147-A177-3AD203B41FA5}">
                      <a16:colId xmlns:a16="http://schemas.microsoft.com/office/drawing/2014/main" val="4083246039"/>
                    </a:ext>
                  </a:extLst>
                </a:gridCol>
                <a:gridCol w="1956816">
                  <a:extLst>
                    <a:ext uri="{9D8B030D-6E8A-4147-A177-3AD203B41FA5}">
                      <a16:colId xmlns:a16="http://schemas.microsoft.com/office/drawing/2014/main" val="542333515"/>
                    </a:ext>
                  </a:extLst>
                </a:gridCol>
                <a:gridCol w="1956816">
                  <a:extLst>
                    <a:ext uri="{9D8B030D-6E8A-4147-A177-3AD203B41FA5}">
                      <a16:colId xmlns:a16="http://schemas.microsoft.com/office/drawing/2014/main" val="1352815405"/>
                    </a:ext>
                  </a:extLst>
                </a:gridCol>
              </a:tblGrid>
              <a:tr h="0">
                <a:tc rowSpan="2">
                  <a:txBody>
                    <a:bodyPr/>
                    <a:lstStyle/>
                    <a:p>
                      <a:r>
                        <a:rPr lang="en-US" sz="1600" b="0" dirty="0">
                          <a:solidFill>
                            <a:schemeClr val="tx1"/>
                          </a:solidFill>
                          <a:latin typeface="News Gothic MT" panose="020B0503020103020203" pitchFamily="34" charset="0"/>
                        </a:rPr>
                        <a:t>Point difference and % change*: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NA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NA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+4.8%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560099194"/>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News Gothic MT" panose="020B0503020103020203" pitchFamily="34" charset="0"/>
                          <a:ea typeface="+mn-ea"/>
                          <a:cs typeface="+mn-cs"/>
                        </a:rPr>
                        <a:t>(vs. FL, HI, NY)</a:t>
                      </a:r>
                    </a:p>
                  </a:txBody>
                  <a:tcPr anchor="ctr">
                    <a:lnR w="12700" cap="flat" cmpd="sng" algn="ctr">
                      <a:solidFill>
                        <a:schemeClr val="bg1"/>
                      </a:solidFill>
                      <a:prstDash val="solid"/>
                      <a:round/>
                      <a:headEnd type="none" w="med" len="med"/>
                      <a:tailEnd type="none" w="med" len="med"/>
                    </a:lnR>
                    <a:noFill/>
                  </a:tcPr>
                </a:tc>
                <a:tc>
                  <a:txBody>
                    <a:bodyPr/>
                    <a:lstStyle/>
                    <a:p>
                      <a:pPr algn="ctr"/>
                      <a:r>
                        <a:rPr lang="en-US" sz="1400" b="1" dirty="0">
                          <a:solidFill>
                            <a:schemeClr val="tx1"/>
                          </a:solidFill>
                          <a:latin typeface="News Gothic MT" panose="020B0503020103020203" pitchFamily="34" charset="0"/>
                        </a:rPr>
                        <a:t>Wave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algn="ctr"/>
                      <a:r>
                        <a:rPr lang="en-US" sz="1400" b="1" dirty="0">
                          <a:solidFill>
                            <a:schemeClr val="tx1"/>
                          </a:solidFill>
                          <a:latin typeface="News Gothic MT" panose="020B0503020103020203" pitchFamily="34" charset="0"/>
                        </a:rPr>
                        <a:t>Wave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algn="ctr"/>
                      <a:r>
                        <a:rPr lang="en-US" sz="1400" b="1" dirty="0">
                          <a:solidFill>
                            <a:schemeClr val="tx1"/>
                          </a:solidFill>
                          <a:latin typeface="News Gothic MT" panose="020B0503020103020203" pitchFamily="34" charset="0"/>
                        </a:rPr>
                        <a:t>Wave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780244670"/>
                  </a:ext>
                </a:extLst>
              </a:tr>
            </a:tbl>
          </a:graphicData>
        </a:graphic>
      </p:graphicFrame>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Sept</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2021)</a:t>
            </a:r>
          </a:p>
        </p:txBody>
      </p:sp>
      <p:graphicFrame>
        <p:nvGraphicFramePr>
          <p:cNvPr id="12" name="Chart 11">
            <a:extLst>
              <a:ext uri="{FF2B5EF4-FFF2-40B4-BE49-F238E27FC236}">
                <a16:creationId xmlns:a16="http://schemas.microsoft.com/office/drawing/2014/main" id="{964EFDC3-6BF8-2346-9503-5733FA74DE83}"/>
              </a:ext>
            </a:extLst>
          </p:cNvPr>
          <p:cNvGraphicFramePr/>
          <p:nvPr/>
        </p:nvGraphicFramePr>
        <p:xfrm>
          <a:off x="2373701" y="2031941"/>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a:extLst>
              <a:ext uri="{FF2B5EF4-FFF2-40B4-BE49-F238E27FC236}">
                <a16:creationId xmlns:a16="http://schemas.microsoft.com/office/drawing/2014/main" id="{2EA59C78-129A-C94F-B875-E5B349019C69}"/>
              </a:ext>
            </a:extLst>
          </p:cNvPr>
          <p:cNvCxnSpPr>
            <a:cxnSpLocks/>
          </p:cNvCxnSpPr>
          <p:nvPr/>
        </p:nvCxnSpPr>
        <p:spPr>
          <a:xfrm>
            <a:off x="3277216" y="3496174"/>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86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International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2769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On the international </a:t>
            </a:r>
            <a:r>
              <a:rPr kumimoji="0" lang="en-US" sz="1200" b="0" i="0" u="none" strike="noStrike" kern="1200" cap="none" spc="0" normalizeH="0" baseline="0" noProof="0" dirty="0" err="1">
                <a:ln>
                  <a:noFill/>
                </a:ln>
                <a:effectLst/>
                <a:uLnTx/>
                <a:uFillTx/>
                <a:latin typeface="News Gothic MT" panose="020B0503020103020203" pitchFamily="34" charset="0"/>
                <a:ea typeface="+mn-ea"/>
                <a:cs typeface="+mn-cs"/>
              </a:rPr>
              <a:t>fron</a:t>
            </a:r>
            <a:r>
              <a:rPr lang="en-US" sz="1200" dirty="0">
                <a:latin typeface="News Gothic MT" panose="020B0503020103020203" pitchFamily="34" charset="0"/>
              </a:rPr>
              <a:t>t, Europe and Asia Pacific destinations are California’s top competitors.</a:t>
            </a: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nvGraphicFramePr>
        <p:xfrm>
          <a:off x="1728558" y="5381550"/>
          <a:ext cx="7827264" cy="1013968"/>
        </p:xfrm>
        <a:graphic>
          <a:graphicData uri="http://schemas.openxmlformats.org/drawingml/2006/table">
            <a:tbl>
              <a:tblPr firstRow="1" bandRow="1">
                <a:tableStyleId>{5C22544A-7EE6-4342-B048-85BDC9FD1C3A}</a:tableStyleId>
              </a:tblPr>
              <a:tblGrid>
                <a:gridCol w="1956816">
                  <a:extLst>
                    <a:ext uri="{9D8B030D-6E8A-4147-A177-3AD203B41FA5}">
                      <a16:colId xmlns:a16="http://schemas.microsoft.com/office/drawing/2014/main" val="2066915333"/>
                    </a:ext>
                  </a:extLst>
                </a:gridCol>
                <a:gridCol w="1956816">
                  <a:extLst>
                    <a:ext uri="{9D8B030D-6E8A-4147-A177-3AD203B41FA5}">
                      <a16:colId xmlns:a16="http://schemas.microsoft.com/office/drawing/2014/main" val="4083246039"/>
                    </a:ext>
                  </a:extLst>
                </a:gridCol>
                <a:gridCol w="1956816">
                  <a:extLst>
                    <a:ext uri="{9D8B030D-6E8A-4147-A177-3AD203B41FA5}">
                      <a16:colId xmlns:a16="http://schemas.microsoft.com/office/drawing/2014/main" val="542333515"/>
                    </a:ext>
                  </a:extLst>
                </a:gridCol>
                <a:gridCol w="1956816">
                  <a:extLst>
                    <a:ext uri="{9D8B030D-6E8A-4147-A177-3AD203B41FA5}">
                      <a16:colId xmlns:a16="http://schemas.microsoft.com/office/drawing/2014/main" val="1352815405"/>
                    </a:ext>
                  </a:extLst>
                </a:gridCol>
              </a:tblGrid>
              <a:tr h="0">
                <a:tc rowSpan="2">
                  <a:txBody>
                    <a:bodyPr/>
                    <a:lstStyle/>
                    <a:p>
                      <a:r>
                        <a:rPr lang="en-US" sz="1600" b="0" dirty="0">
                          <a:solidFill>
                            <a:schemeClr val="tx1"/>
                          </a:solidFill>
                          <a:latin typeface="News Gothic MT" panose="020B0503020103020203" pitchFamily="34" charset="0"/>
                        </a:rPr>
                        <a:t>Point difference and % change*: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NA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NA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3560099194"/>
                  </a:ext>
                </a:extLst>
              </a:tr>
              <a:tr h="338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News Gothic MT" panose="020B0503020103020203" pitchFamily="34" charset="0"/>
                          <a:ea typeface="+mn-ea"/>
                          <a:cs typeface="+mn-cs"/>
                        </a:rPr>
                        <a:t>(vs. EUR, AP, AUS)</a:t>
                      </a:r>
                    </a:p>
                  </a:txBody>
                  <a:tcPr anchor="ctr">
                    <a:lnR w="12700" cap="flat" cmpd="sng" algn="ctr">
                      <a:solidFill>
                        <a:schemeClr val="bg1"/>
                      </a:solidFill>
                      <a:prstDash val="solid"/>
                      <a:round/>
                      <a:headEnd type="none" w="med" len="med"/>
                      <a:tailEnd type="none" w="med" len="med"/>
                    </a:lnR>
                    <a:noFill/>
                  </a:tcPr>
                </a:tc>
                <a:tc>
                  <a:txBody>
                    <a:bodyPr/>
                    <a:lstStyle/>
                    <a:p>
                      <a:pPr algn="ctr"/>
                      <a:r>
                        <a:rPr lang="en-US" sz="1400" b="1" dirty="0">
                          <a:solidFill>
                            <a:schemeClr val="tx1"/>
                          </a:solidFill>
                          <a:latin typeface="News Gothic MT" panose="020B0503020103020203" pitchFamily="34" charset="0"/>
                        </a:rPr>
                        <a:t>Wave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algn="ctr"/>
                      <a:r>
                        <a:rPr lang="en-US" sz="1400" b="1" dirty="0">
                          <a:solidFill>
                            <a:schemeClr val="tx1"/>
                          </a:solidFill>
                          <a:latin typeface="News Gothic MT" panose="020B0503020103020203" pitchFamily="34" charset="0"/>
                        </a:rPr>
                        <a:t>Wave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algn="ctr"/>
                      <a:r>
                        <a:rPr lang="en-US" sz="1400" b="1" dirty="0">
                          <a:solidFill>
                            <a:schemeClr val="tx1"/>
                          </a:solidFill>
                          <a:latin typeface="News Gothic MT" panose="020B0503020103020203" pitchFamily="34" charset="0"/>
                        </a:rPr>
                        <a:t>Wave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780244670"/>
                  </a:ext>
                </a:extLst>
              </a:tr>
            </a:tbl>
          </a:graphicData>
        </a:graphic>
      </p:graphicFrame>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Sept</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2021)</a:t>
            </a:r>
          </a:p>
        </p:txBody>
      </p:sp>
      <p:graphicFrame>
        <p:nvGraphicFramePr>
          <p:cNvPr id="12" name="Chart 11">
            <a:extLst>
              <a:ext uri="{FF2B5EF4-FFF2-40B4-BE49-F238E27FC236}">
                <a16:creationId xmlns:a16="http://schemas.microsoft.com/office/drawing/2014/main" id="{964EFDC3-6BF8-2346-9503-5733FA74DE83}"/>
              </a:ext>
            </a:extLst>
          </p:cNvPr>
          <p:cNvGraphicFramePr/>
          <p:nvPr/>
        </p:nvGraphicFramePr>
        <p:xfrm>
          <a:off x="2373701" y="2031941"/>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a:extLst>
              <a:ext uri="{FF2B5EF4-FFF2-40B4-BE49-F238E27FC236}">
                <a16:creationId xmlns:a16="http://schemas.microsoft.com/office/drawing/2014/main" id="{2EA59C78-129A-C94F-B875-E5B349019C69}"/>
              </a:ext>
            </a:extLst>
          </p:cNvPr>
          <p:cNvCxnSpPr>
            <a:cxnSpLocks/>
          </p:cNvCxnSpPr>
          <p:nvPr/>
        </p:nvCxnSpPr>
        <p:spPr>
          <a:xfrm>
            <a:off x="3182575" y="3496175"/>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58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14E92-6CCD-1E4E-9B94-C9A1594F79D3}"/>
              </a:ext>
            </a:extLst>
          </p:cNvPr>
          <p:cNvSpPr>
            <a:spLocks noGrp="1"/>
          </p:cNvSpPr>
          <p:nvPr>
            <p:ph type="body" sz="quarter" idx="10"/>
          </p:nvPr>
        </p:nvSpPr>
        <p:spPr/>
        <p:txBody>
          <a:bodyPr/>
          <a:lstStyle/>
          <a:p>
            <a:r>
              <a:rPr lang="en-US" dirty="0"/>
              <a:t>Anticipated Trip Timing (Trend)</a:t>
            </a:r>
          </a:p>
        </p:txBody>
      </p:sp>
      <p:sp>
        <p:nvSpPr>
          <p:cNvPr id="5" name="TextBox 4">
            <a:extLst>
              <a:ext uri="{FF2B5EF4-FFF2-40B4-BE49-F238E27FC236}">
                <a16:creationId xmlns:a16="http://schemas.microsoft.com/office/drawing/2014/main" id="{D848D158-630E-4043-BC1D-2C8EF1B9D66C}"/>
              </a:ext>
            </a:extLst>
          </p:cNvPr>
          <p:cNvSpPr txBox="1"/>
          <p:nvPr/>
        </p:nvSpPr>
        <p:spPr>
          <a:xfrm>
            <a:off x="1037716" y="1389716"/>
            <a:ext cx="9626138"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Although it may not be realistic, a lot of Chinese respondents are thinking about travel to California in the 2</a:t>
            </a:r>
            <a:r>
              <a:rPr lang="en-US" sz="1200" baseline="30000" dirty="0">
                <a:latin typeface="News Gothic MT" panose="020B0503020103020203" pitchFamily="34" charset="0"/>
              </a:rPr>
              <a:t>nd</a:t>
            </a:r>
            <a:r>
              <a:rPr lang="en-US" sz="1200" dirty="0">
                <a:latin typeface="News Gothic MT" panose="020B0503020103020203" pitchFamily="34" charset="0"/>
              </a:rPr>
              <a:t> Quarter of 2022, perhaps in hopes that travel restrictions would ease after the Olympics.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6" name="TextBox 5">
            <a:extLst>
              <a:ext uri="{FF2B5EF4-FFF2-40B4-BE49-F238E27FC236}">
                <a16:creationId xmlns:a16="http://schemas.microsoft.com/office/drawing/2014/main" id="{E75D8D3F-8115-0B4D-A062-96B0C1A22F2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graphicFrame>
        <p:nvGraphicFramePr>
          <p:cNvPr id="4" name="Chart 3">
            <a:extLst>
              <a:ext uri="{FF2B5EF4-FFF2-40B4-BE49-F238E27FC236}">
                <a16:creationId xmlns:a16="http://schemas.microsoft.com/office/drawing/2014/main" id="{C97DF55F-DEFB-3F4F-B465-D2A3359BBEA1}"/>
              </a:ext>
            </a:extLst>
          </p:cNvPr>
          <p:cNvGraphicFramePr/>
          <p:nvPr>
            <p:extLst>
              <p:ext uri="{D42A27DB-BD31-4B8C-83A1-F6EECF244321}">
                <p14:modId xmlns:p14="http://schemas.microsoft.com/office/powerpoint/2010/main" val="177843416"/>
              </p:ext>
            </p:extLst>
          </p:nvPr>
        </p:nvGraphicFramePr>
        <p:xfrm>
          <a:off x="1037716" y="2129883"/>
          <a:ext cx="10358830" cy="441159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9AA7DCE9-02BD-E54E-B682-2AF955E15CA2}"/>
              </a:ext>
            </a:extLst>
          </p:cNvPr>
          <p:cNvSpPr txBox="1"/>
          <p:nvPr/>
        </p:nvSpPr>
        <p:spPr>
          <a:xfrm>
            <a:off x="0" y="6641081"/>
            <a:ext cx="515237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 When are you likely to visit California (among those who will visit in next 2 years)</a:t>
            </a:r>
          </a:p>
        </p:txBody>
      </p:sp>
      <p:sp>
        <p:nvSpPr>
          <p:cNvPr id="9" name="TextBox 8">
            <a:extLst>
              <a:ext uri="{FF2B5EF4-FFF2-40B4-BE49-F238E27FC236}">
                <a16:creationId xmlns:a16="http://schemas.microsoft.com/office/drawing/2014/main" id="{C23C949A-540B-4605-9209-959C69EC3877}"/>
              </a:ext>
            </a:extLst>
          </p:cNvPr>
          <p:cNvSpPr txBox="1"/>
          <p:nvPr/>
        </p:nvSpPr>
        <p:spPr>
          <a:xfrm>
            <a:off x="1798069" y="5549435"/>
            <a:ext cx="640934" cy="369332"/>
          </a:xfrm>
          <a:prstGeom prst="rect">
            <a:avLst/>
          </a:prstGeom>
          <a:noFill/>
        </p:spPr>
        <p:txBody>
          <a:bodyPr wrap="square" rtlCol="0">
            <a:spAutoFit/>
          </a:bodyPr>
          <a:lstStyle/>
          <a:p>
            <a:r>
              <a:rPr lang="en-US" dirty="0">
                <a:solidFill>
                  <a:srgbClr val="EA7600"/>
                </a:solidFill>
              </a:rPr>
              <a:t>NA</a:t>
            </a:r>
          </a:p>
        </p:txBody>
      </p:sp>
      <p:sp>
        <p:nvSpPr>
          <p:cNvPr id="10" name="TextBox 9">
            <a:extLst>
              <a:ext uri="{FF2B5EF4-FFF2-40B4-BE49-F238E27FC236}">
                <a16:creationId xmlns:a16="http://schemas.microsoft.com/office/drawing/2014/main" id="{A5CDAF11-F909-4DB6-B66E-FA1DED3A611E}"/>
              </a:ext>
            </a:extLst>
          </p:cNvPr>
          <p:cNvSpPr txBox="1"/>
          <p:nvPr/>
        </p:nvSpPr>
        <p:spPr>
          <a:xfrm>
            <a:off x="8506677" y="5549435"/>
            <a:ext cx="640934" cy="369332"/>
          </a:xfrm>
          <a:prstGeom prst="rect">
            <a:avLst/>
          </a:prstGeom>
          <a:noFill/>
        </p:spPr>
        <p:txBody>
          <a:bodyPr wrap="square" rtlCol="0">
            <a:spAutoFit/>
          </a:bodyPr>
          <a:lstStyle/>
          <a:p>
            <a:r>
              <a:rPr lang="en-US" dirty="0">
                <a:solidFill>
                  <a:srgbClr val="EA7600"/>
                </a:solidFill>
              </a:rPr>
              <a:t>NA</a:t>
            </a:r>
          </a:p>
        </p:txBody>
      </p:sp>
      <p:sp>
        <p:nvSpPr>
          <p:cNvPr id="12" name="TextBox 11">
            <a:extLst>
              <a:ext uri="{FF2B5EF4-FFF2-40B4-BE49-F238E27FC236}">
                <a16:creationId xmlns:a16="http://schemas.microsoft.com/office/drawing/2014/main" id="{CBEFA61C-AA97-4C8F-A253-6A73CF91CEC6}"/>
              </a:ext>
            </a:extLst>
          </p:cNvPr>
          <p:cNvSpPr txBox="1"/>
          <p:nvPr/>
        </p:nvSpPr>
        <p:spPr>
          <a:xfrm>
            <a:off x="6818516" y="5549435"/>
            <a:ext cx="640934" cy="369332"/>
          </a:xfrm>
          <a:prstGeom prst="rect">
            <a:avLst/>
          </a:prstGeom>
          <a:noFill/>
        </p:spPr>
        <p:txBody>
          <a:bodyPr wrap="square" rtlCol="0">
            <a:spAutoFit/>
          </a:bodyPr>
          <a:lstStyle/>
          <a:p>
            <a:r>
              <a:rPr lang="en-US" dirty="0">
                <a:solidFill>
                  <a:srgbClr val="EA7600"/>
                </a:solidFill>
              </a:rPr>
              <a:t>NA</a:t>
            </a:r>
          </a:p>
        </p:txBody>
      </p:sp>
      <p:sp>
        <p:nvSpPr>
          <p:cNvPr id="13" name="TextBox 12">
            <a:extLst>
              <a:ext uri="{FF2B5EF4-FFF2-40B4-BE49-F238E27FC236}">
                <a16:creationId xmlns:a16="http://schemas.microsoft.com/office/drawing/2014/main" id="{24AEF309-029B-4A16-B79E-84CEC34BE24C}"/>
              </a:ext>
            </a:extLst>
          </p:cNvPr>
          <p:cNvSpPr txBox="1"/>
          <p:nvPr/>
        </p:nvSpPr>
        <p:spPr>
          <a:xfrm>
            <a:off x="5152373" y="5549435"/>
            <a:ext cx="640934" cy="369332"/>
          </a:xfrm>
          <a:prstGeom prst="rect">
            <a:avLst/>
          </a:prstGeom>
          <a:noFill/>
        </p:spPr>
        <p:txBody>
          <a:bodyPr wrap="square" rtlCol="0">
            <a:spAutoFit/>
          </a:bodyPr>
          <a:lstStyle/>
          <a:p>
            <a:r>
              <a:rPr lang="en-US" dirty="0">
                <a:solidFill>
                  <a:srgbClr val="EA7600"/>
                </a:solidFill>
              </a:rPr>
              <a:t>NA</a:t>
            </a:r>
          </a:p>
        </p:txBody>
      </p:sp>
      <p:sp>
        <p:nvSpPr>
          <p:cNvPr id="14" name="TextBox 13">
            <a:extLst>
              <a:ext uri="{FF2B5EF4-FFF2-40B4-BE49-F238E27FC236}">
                <a16:creationId xmlns:a16="http://schemas.microsoft.com/office/drawing/2014/main" id="{BA1739B2-F4F5-42BD-B00C-244365247288}"/>
              </a:ext>
            </a:extLst>
          </p:cNvPr>
          <p:cNvSpPr txBox="1"/>
          <p:nvPr/>
        </p:nvSpPr>
        <p:spPr>
          <a:xfrm>
            <a:off x="3464212" y="5550951"/>
            <a:ext cx="640934" cy="369332"/>
          </a:xfrm>
          <a:prstGeom prst="rect">
            <a:avLst/>
          </a:prstGeom>
          <a:noFill/>
        </p:spPr>
        <p:txBody>
          <a:bodyPr wrap="square" rtlCol="0">
            <a:spAutoFit/>
          </a:bodyPr>
          <a:lstStyle/>
          <a:p>
            <a:r>
              <a:rPr lang="en-US" dirty="0">
                <a:solidFill>
                  <a:srgbClr val="EA7600"/>
                </a:solidFill>
              </a:rPr>
              <a:t>NA</a:t>
            </a:r>
          </a:p>
        </p:txBody>
      </p:sp>
      <p:sp>
        <p:nvSpPr>
          <p:cNvPr id="15" name="TextBox 14">
            <a:extLst>
              <a:ext uri="{FF2B5EF4-FFF2-40B4-BE49-F238E27FC236}">
                <a16:creationId xmlns:a16="http://schemas.microsoft.com/office/drawing/2014/main" id="{719F8A87-F8F3-4DE0-98E2-F4F5D7E96E80}"/>
              </a:ext>
            </a:extLst>
          </p:cNvPr>
          <p:cNvSpPr txBox="1"/>
          <p:nvPr/>
        </p:nvSpPr>
        <p:spPr>
          <a:xfrm>
            <a:off x="10194838" y="5549435"/>
            <a:ext cx="640934" cy="369332"/>
          </a:xfrm>
          <a:prstGeom prst="rect">
            <a:avLst/>
          </a:prstGeom>
          <a:noFill/>
        </p:spPr>
        <p:txBody>
          <a:bodyPr wrap="square" rtlCol="0">
            <a:spAutoFit/>
          </a:bodyPr>
          <a:lstStyle/>
          <a:p>
            <a:r>
              <a:rPr lang="en-US" dirty="0">
                <a:solidFill>
                  <a:srgbClr val="EA7600"/>
                </a:solidFill>
              </a:rPr>
              <a:t>NA</a:t>
            </a:r>
          </a:p>
        </p:txBody>
      </p:sp>
      <p:sp>
        <p:nvSpPr>
          <p:cNvPr id="16" name="TextBox 15">
            <a:extLst>
              <a:ext uri="{FF2B5EF4-FFF2-40B4-BE49-F238E27FC236}">
                <a16:creationId xmlns:a16="http://schemas.microsoft.com/office/drawing/2014/main" id="{0EAF4AA5-4603-4633-9A58-1B76B2456A2E}"/>
              </a:ext>
            </a:extLst>
          </p:cNvPr>
          <p:cNvSpPr txBox="1"/>
          <p:nvPr/>
        </p:nvSpPr>
        <p:spPr>
          <a:xfrm>
            <a:off x="8161043" y="5549435"/>
            <a:ext cx="640934" cy="369332"/>
          </a:xfrm>
          <a:prstGeom prst="rect">
            <a:avLst/>
          </a:prstGeom>
          <a:noFill/>
        </p:spPr>
        <p:txBody>
          <a:bodyPr wrap="square" rtlCol="0">
            <a:spAutoFit/>
          </a:bodyPr>
          <a:lstStyle/>
          <a:p>
            <a:r>
              <a:rPr lang="en-US" dirty="0">
                <a:solidFill>
                  <a:srgbClr val="F0C300"/>
                </a:solidFill>
              </a:rPr>
              <a:t>NA</a:t>
            </a:r>
          </a:p>
        </p:txBody>
      </p:sp>
    </p:spTree>
    <p:extLst>
      <p:ext uri="{BB962C8B-B14F-4D97-AF65-F5344CB8AC3E}">
        <p14:creationId xmlns:p14="http://schemas.microsoft.com/office/powerpoint/2010/main" val="107854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8038D5-A3F0-6D42-BC6F-F80B5C08201A}"/>
              </a:ext>
            </a:extLst>
          </p:cNvPr>
          <p:cNvSpPr>
            <a:spLocks noGrp="1"/>
          </p:cNvSpPr>
          <p:nvPr>
            <p:ph type="body" sz="quarter" idx="10"/>
          </p:nvPr>
        </p:nvSpPr>
        <p:spPr/>
        <p:txBody>
          <a:bodyPr/>
          <a:lstStyle/>
          <a:p>
            <a:r>
              <a:rPr lang="en-US" dirty="0"/>
              <a:t>Interest in Gateways (Trend)</a:t>
            </a:r>
          </a:p>
        </p:txBody>
      </p:sp>
      <p:sp>
        <p:nvSpPr>
          <p:cNvPr id="4" name="TextBox 3">
            <a:extLst>
              <a:ext uri="{FF2B5EF4-FFF2-40B4-BE49-F238E27FC236}">
                <a16:creationId xmlns:a16="http://schemas.microsoft.com/office/drawing/2014/main" id="{AC5F4440-2CEB-B744-B9CB-6A4FBC96BA62}"/>
              </a:ext>
            </a:extLst>
          </p:cNvPr>
          <p:cNvSpPr txBox="1"/>
          <p:nvPr/>
        </p:nvSpPr>
        <p:spPr>
          <a:xfrm>
            <a:off x="1037716" y="1314499"/>
            <a:ext cx="9983585" cy="461665"/>
          </a:xfrm>
          <a:prstGeom prst="rect">
            <a:avLst/>
          </a:prstGeom>
          <a:noFill/>
        </p:spPr>
        <p:txBody>
          <a:bodyPr wrap="square" rtlCol="0">
            <a:spAutoFit/>
          </a:bodyPr>
          <a:lstStyle/>
          <a:p>
            <a:pPr marL="285750" lvl="0" indent="-285750">
              <a:buFont typeface="Wingdings" pitchFamily="2" charset="2"/>
              <a:buChar char="§"/>
              <a:defRPr/>
            </a:pPr>
            <a:r>
              <a:rPr lang="en-US" sz="1200" dirty="0">
                <a:latin typeface="News Gothic MT" panose="020B0503020103020203" pitchFamily="34" charset="0"/>
              </a:rPr>
              <a:t>Chinese travelers show strong interest in the gateways. Likelihood to visit San Francisco and Orange County both increased this wave compared to the earlier June 2021 wave.</a:t>
            </a:r>
          </a:p>
        </p:txBody>
      </p:sp>
      <p:sp>
        <p:nvSpPr>
          <p:cNvPr id="12" name="TextBox 11">
            <a:extLst>
              <a:ext uri="{FF2B5EF4-FFF2-40B4-BE49-F238E27FC236}">
                <a16:creationId xmlns:a16="http://schemas.microsoft.com/office/drawing/2014/main" id="{9E4A66C2-F886-4B47-91C7-4AD97F5F2FBE}"/>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11" name="TextBox 10">
            <a:extLst>
              <a:ext uri="{FF2B5EF4-FFF2-40B4-BE49-F238E27FC236}">
                <a16:creationId xmlns:a16="http://schemas.microsoft.com/office/drawing/2014/main" id="{BE04CD47-CF12-8741-8846-95E411FBF7D2}"/>
              </a:ext>
            </a:extLst>
          </p:cNvPr>
          <p:cNvSpPr txBox="1"/>
          <p:nvPr/>
        </p:nvSpPr>
        <p:spPr>
          <a:xfrm>
            <a:off x="0" y="6641081"/>
            <a:ext cx="4405373" cy="246221"/>
          </a:xfrm>
          <a:prstGeom prst="rect">
            <a:avLst/>
          </a:prstGeom>
          <a:noFill/>
        </p:spPr>
        <p:txBody>
          <a:bodyPr wrap="none" rtlCol="0">
            <a:spAutoFit/>
          </a:bodyPr>
          <a:lstStyle/>
          <a:p>
            <a:pPr lvl="0">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kumimoji="0" lang="en-US" sz="1000" b="0" i="0" u="none" strike="noStrike" kern="1200" cap="none" spc="0" normalizeH="0" baseline="0" noProof="0" dirty="0">
                <a:ln>
                  <a:noFill/>
                </a:ln>
                <a:effectLst/>
                <a:uLnTx/>
                <a:uFillTx/>
                <a:latin typeface="News Gothic MT" panose="020B0503020103020203" pitchFamily="34" charset="0"/>
              </a:rPr>
              <a:t>. </a:t>
            </a:r>
            <a:r>
              <a:rPr lang="en-US" sz="1000" dirty="0">
                <a:latin typeface="News Gothic MT" panose="020B0503020103020203" pitchFamily="34" charset="0"/>
              </a:rPr>
              <a:t>How likely are you to visit the following cities in the next two years? </a:t>
            </a:r>
            <a:endParaRPr kumimoji="0" lang="en-US" sz="1000" b="0" i="0" u="none" strike="noStrike" kern="1200" cap="none" spc="0" normalizeH="0" baseline="0" noProof="0" dirty="0">
              <a:ln>
                <a:noFill/>
              </a:ln>
              <a:effectLst/>
              <a:uLnTx/>
              <a:uFillTx/>
              <a:latin typeface="News Gothic MT" panose="020B0503020103020203" pitchFamily="34" charset="0"/>
            </a:endParaRPr>
          </a:p>
        </p:txBody>
      </p:sp>
      <p:graphicFrame>
        <p:nvGraphicFramePr>
          <p:cNvPr id="13" name="Chart 12">
            <a:extLst>
              <a:ext uri="{FF2B5EF4-FFF2-40B4-BE49-F238E27FC236}">
                <a16:creationId xmlns:a16="http://schemas.microsoft.com/office/drawing/2014/main" id="{1BB0FE92-B9F8-3C4A-A0CE-813ABB3E35D9}"/>
              </a:ext>
            </a:extLst>
          </p:cNvPr>
          <p:cNvGraphicFramePr/>
          <p:nvPr>
            <p:extLst>
              <p:ext uri="{D42A27DB-BD31-4B8C-83A1-F6EECF244321}">
                <p14:modId xmlns:p14="http://schemas.microsoft.com/office/powerpoint/2010/main" val="945292941"/>
              </p:ext>
            </p:extLst>
          </p:nvPr>
        </p:nvGraphicFramePr>
        <p:xfrm>
          <a:off x="1862666" y="2289490"/>
          <a:ext cx="8466667" cy="38488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54513F0-9936-4A23-A75C-447047A88861}"/>
              </a:ext>
            </a:extLst>
          </p:cNvPr>
          <p:cNvSpPr txBox="1"/>
          <p:nvPr/>
        </p:nvSpPr>
        <p:spPr>
          <a:xfrm>
            <a:off x="2795066" y="5490380"/>
            <a:ext cx="640934" cy="369332"/>
          </a:xfrm>
          <a:prstGeom prst="rect">
            <a:avLst/>
          </a:prstGeom>
          <a:noFill/>
        </p:spPr>
        <p:txBody>
          <a:bodyPr wrap="square" rtlCol="0">
            <a:spAutoFit/>
          </a:bodyPr>
          <a:lstStyle/>
          <a:p>
            <a:r>
              <a:rPr lang="en-US" dirty="0">
                <a:solidFill>
                  <a:srgbClr val="EA7600"/>
                </a:solidFill>
              </a:rPr>
              <a:t>NA</a:t>
            </a:r>
          </a:p>
        </p:txBody>
      </p:sp>
      <p:sp>
        <p:nvSpPr>
          <p:cNvPr id="8" name="TextBox 7">
            <a:extLst>
              <a:ext uri="{FF2B5EF4-FFF2-40B4-BE49-F238E27FC236}">
                <a16:creationId xmlns:a16="http://schemas.microsoft.com/office/drawing/2014/main" id="{09A3F855-8EEC-4CF7-84A9-0FBB816AE84B}"/>
              </a:ext>
            </a:extLst>
          </p:cNvPr>
          <p:cNvSpPr txBox="1"/>
          <p:nvPr/>
        </p:nvSpPr>
        <p:spPr>
          <a:xfrm>
            <a:off x="4826600" y="5490380"/>
            <a:ext cx="640934" cy="369332"/>
          </a:xfrm>
          <a:prstGeom prst="rect">
            <a:avLst/>
          </a:prstGeom>
          <a:noFill/>
        </p:spPr>
        <p:txBody>
          <a:bodyPr wrap="square" rtlCol="0">
            <a:spAutoFit/>
          </a:bodyPr>
          <a:lstStyle/>
          <a:p>
            <a:r>
              <a:rPr lang="en-US" dirty="0">
                <a:solidFill>
                  <a:srgbClr val="EA7600"/>
                </a:solidFill>
              </a:rPr>
              <a:t>NA</a:t>
            </a:r>
          </a:p>
        </p:txBody>
      </p:sp>
      <p:sp>
        <p:nvSpPr>
          <p:cNvPr id="9" name="TextBox 8">
            <a:extLst>
              <a:ext uri="{FF2B5EF4-FFF2-40B4-BE49-F238E27FC236}">
                <a16:creationId xmlns:a16="http://schemas.microsoft.com/office/drawing/2014/main" id="{3711BF12-C64C-4DBA-AB89-D62AF5DA955B}"/>
              </a:ext>
            </a:extLst>
          </p:cNvPr>
          <p:cNvSpPr txBox="1"/>
          <p:nvPr/>
        </p:nvSpPr>
        <p:spPr>
          <a:xfrm>
            <a:off x="8937268" y="5490380"/>
            <a:ext cx="640934" cy="369332"/>
          </a:xfrm>
          <a:prstGeom prst="rect">
            <a:avLst/>
          </a:prstGeom>
          <a:noFill/>
        </p:spPr>
        <p:txBody>
          <a:bodyPr wrap="square" rtlCol="0">
            <a:spAutoFit/>
          </a:bodyPr>
          <a:lstStyle/>
          <a:p>
            <a:r>
              <a:rPr lang="en-US" dirty="0">
                <a:solidFill>
                  <a:srgbClr val="EA7600"/>
                </a:solidFill>
              </a:rPr>
              <a:t>NA</a:t>
            </a:r>
          </a:p>
        </p:txBody>
      </p:sp>
      <p:sp>
        <p:nvSpPr>
          <p:cNvPr id="10" name="TextBox 9">
            <a:extLst>
              <a:ext uri="{FF2B5EF4-FFF2-40B4-BE49-F238E27FC236}">
                <a16:creationId xmlns:a16="http://schemas.microsoft.com/office/drawing/2014/main" id="{7C364D33-559B-4F71-BDA6-A379828780FB}"/>
              </a:ext>
            </a:extLst>
          </p:cNvPr>
          <p:cNvSpPr txBox="1"/>
          <p:nvPr/>
        </p:nvSpPr>
        <p:spPr>
          <a:xfrm>
            <a:off x="6901388" y="5490380"/>
            <a:ext cx="640934" cy="369332"/>
          </a:xfrm>
          <a:prstGeom prst="rect">
            <a:avLst/>
          </a:prstGeom>
          <a:noFill/>
        </p:spPr>
        <p:txBody>
          <a:bodyPr wrap="square" rtlCol="0">
            <a:spAutoFit/>
          </a:bodyPr>
          <a:lstStyle/>
          <a:p>
            <a:r>
              <a:rPr lang="en-US" dirty="0">
                <a:solidFill>
                  <a:srgbClr val="EA7600"/>
                </a:solidFill>
              </a:rPr>
              <a:t>NA</a:t>
            </a:r>
          </a:p>
        </p:txBody>
      </p:sp>
    </p:spTree>
    <p:extLst>
      <p:ext uri="{BB962C8B-B14F-4D97-AF65-F5344CB8AC3E}">
        <p14:creationId xmlns:p14="http://schemas.microsoft.com/office/powerpoint/2010/main" val="381933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14E92-6CCD-1E4E-9B94-C9A1594F79D3}"/>
              </a:ext>
            </a:extLst>
          </p:cNvPr>
          <p:cNvSpPr>
            <a:spLocks noGrp="1"/>
          </p:cNvSpPr>
          <p:nvPr>
            <p:ph type="body" sz="quarter" idx="10"/>
          </p:nvPr>
        </p:nvSpPr>
        <p:spPr/>
        <p:txBody>
          <a:bodyPr/>
          <a:lstStyle/>
          <a:p>
            <a:r>
              <a:rPr lang="en-US" dirty="0"/>
              <a:t>Trip Purpose (Trend)</a:t>
            </a:r>
          </a:p>
        </p:txBody>
      </p:sp>
      <p:sp>
        <p:nvSpPr>
          <p:cNvPr id="5" name="TextBox 4">
            <a:extLst>
              <a:ext uri="{FF2B5EF4-FFF2-40B4-BE49-F238E27FC236}">
                <a16:creationId xmlns:a16="http://schemas.microsoft.com/office/drawing/2014/main" id="{D848D158-630E-4043-BC1D-2C8EF1B9D66C}"/>
              </a:ext>
            </a:extLst>
          </p:cNvPr>
          <p:cNvSpPr txBox="1"/>
          <p:nvPr/>
        </p:nvSpPr>
        <p:spPr>
          <a:xfrm>
            <a:off x="1037716" y="1332047"/>
            <a:ext cx="9626138" cy="276999"/>
          </a:xfrm>
          <a:prstGeom prst="rect">
            <a:avLst/>
          </a:prstGeom>
          <a:noFill/>
        </p:spPr>
        <p:txBody>
          <a:bodyPr wrap="square" rtlCol="0">
            <a:spAutoFit/>
          </a:bodyPr>
          <a:lstStyle/>
          <a:p>
            <a:pPr marL="285750" indent="-285750">
              <a:buFont typeface="Wingdings" pitchFamily="2" charset="2"/>
              <a:buChar char="§"/>
            </a:pPr>
            <a:r>
              <a:rPr lang="en-US" sz="1200" dirty="0">
                <a:latin typeface="News Gothic MT" panose="020B0503020103020203" pitchFamily="34" charset="0"/>
              </a:rPr>
              <a:t>The vast majority of Chinese travelers are planning leisure trips to California.</a:t>
            </a:r>
          </a:p>
        </p:txBody>
      </p:sp>
      <p:sp>
        <p:nvSpPr>
          <p:cNvPr id="6" name="TextBox 5">
            <a:extLst>
              <a:ext uri="{FF2B5EF4-FFF2-40B4-BE49-F238E27FC236}">
                <a16:creationId xmlns:a16="http://schemas.microsoft.com/office/drawing/2014/main" id="{ACC6AF4F-331F-5B43-BEE3-AF4052C613D3}"/>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8" name="TextBox 7">
            <a:extLst>
              <a:ext uri="{FF2B5EF4-FFF2-40B4-BE49-F238E27FC236}">
                <a16:creationId xmlns:a16="http://schemas.microsoft.com/office/drawing/2014/main" id="{F0562E53-EBD3-894A-A3E9-2F5333D3B3CB}"/>
              </a:ext>
            </a:extLst>
          </p:cNvPr>
          <p:cNvSpPr txBox="1"/>
          <p:nvPr/>
        </p:nvSpPr>
        <p:spPr>
          <a:xfrm>
            <a:off x="0" y="6641081"/>
            <a:ext cx="2791149" cy="246221"/>
          </a:xfrm>
          <a:prstGeom prst="rect">
            <a:avLst/>
          </a:prstGeom>
          <a:noFill/>
        </p:spPr>
        <p:txBody>
          <a:bodyPr wrap="none" rtlCol="0">
            <a:spAutoFit/>
          </a:bodyPr>
          <a:lstStyle/>
          <a:p>
            <a:pPr lvl="0">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kumimoji="0" lang="en-US" sz="1000" b="0" i="0" u="none" strike="noStrike" kern="1200" cap="none" spc="0" normalizeH="0" baseline="0" noProof="0" dirty="0">
                <a:ln>
                  <a:noFill/>
                </a:ln>
                <a:effectLst/>
                <a:uLnTx/>
                <a:uFillTx/>
                <a:latin typeface="News Gothic MT" panose="020B0503020103020203" pitchFamily="34" charset="0"/>
              </a:rPr>
              <a:t>. </a:t>
            </a:r>
            <a:r>
              <a:rPr lang="en-US" sz="1000" dirty="0">
                <a:latin typeface="News Gothic MT" panose="020B0503020103020203" pitchFamily="34" charset="0"/>
              </a:rPr>
              <a:t>What would be the purposes of the trip? </a:t>
            </a:r>
            <a:endParaRPr kumimoji="0" lang="en-US" sz="1000" b="0" i="0" u="none" strike="noStrike" kern="1200" cap="none" spc="0" normalizeH="0" baseline="0" noProof="0" dirty="0">
              <a:ln>
                <a:noFill/>
              </a:ln>
              <a:effectLst/>
              <a:uLnTx/>
              <a:uFillTx/>
              <a:latin typeface="News Gothic MT" panose="020B0503020103020203" pitchFamily="34" charset="0"/>
            </a:endParaRPr>
          </a:p>
        </p:txBody>
      </p:sp>
      <p:graphicFrame>
        <p:nvGraphicFramePr>
          <p:cNvPr id="9" name="Chart 8">
            <a:extLst>
              <a:ext uri="{FF2B5EF4-FFF2-40B4-BE49-F238E27FC236}">
                <a16:creationId xmlns:a16="http://schemas.microsoft.com/office/drawing/2014/main" id="{443E93D0-482F-C04E-8C67-23A7EF526653}"/>
              </a:ext>
            </a:extLst>
          </p:cNvPr>
          <p:cNvGraphicFramePr/>
          <p:nvPr/>
        </p:nvGraphicFramePr>
        <p:xfrm>
          <a:off x="1862666" y="2289490"/>
          <a:ext cx="8466667" cy="38488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1D15CE2-3494-41AA-A86C-B8AABEB763CA}"/>
              </a:ext>
            </a:extLst>
          </p:cNvPr>
          <p:cNvSpPr txBox="1"/>
          <p:nvPr/>
        </p:nvSpPr>
        <p:spPr>
          <a:xfrm>
            <a:off x="2795066" y="5305822"/>
            <a:ext cx="640934" cy="369332"/>
          </a:xfrm>
          <a:prstGeom prst="rect">
            <a:avLst/>
          </a:prstGeom>
          <a:noFill/>
        </p:spPr>
        <p:txBody>
          <a:bodyPr wrap="square" rtlCol="0">
            <a:spAutoFit/>
          </a:bodyPr>
          <a:lstStyle/>
          <a:p>
            <a:r>
              <a:rPr lang="en-US" dirty="0">
                <a:solidFill>
                  <a:srgbClr val="EA7600"/>
                </a:solidFill>
              </a:rPr>
              <a:t>NA</a:t>
            </a:r>
          </a:p>
        </p:txBody>
      </p:sp>
      <p:sp>
        <p:nvSpPr>
          <p:cNvPr id="10" name="TextBox 9">
            <a:extLst>
              <a:ext uri="{FF2B5EF4-FFF2-40B4-BE49-F238E27FC236}">
                <a16:creationId xmlns:a16="http://schemas.microsoft.com/office/drawing/2014/main" id="{B8BCEE25-D1EF-4310-9DB6-FB908EDC0CE3}"/>
              </a:ext>
            </a:extLst>
          </p:cNvPr>
          <p:cNvSpPr txBox="1"/>
          <p:nvPr/>
        </p:nvSpPr>
        <p:spPr>
          <a:xfrm>
            <a:off x="4826600" y="5305822"/>
            <a:ext cx="640934" cy="369332"/>
          </a:xfrm>
          <a:prstGeom prst="rect">
            <a:avLst/>
          </a:prstGeom>
          <a:noFill/>
        </p:spPr>
        <p:txBody>
          <a:bodyPr wrap="square" rtlCol="0">
            <a:spAutoFit/>
          </a:bodyPr>
          <a:lstStyle/>
          <a:p>
            <a:r>
              <a:rPr lang="en-US" dirty="0">
                <a:solidFill>
                  <a:srgbClr val="EA7600"/>
                </a:solidFill>
              </a:rPr>
              <a:t>NA</a:t>
            </a:r>
          </a:p>
        </p:txBody>
      </p:sp>
      <p:sp>
        <p:nvSpPr>
          <p:cNvPr id="11" name="TextBox 10">
            <a:extLst>
              <a:ext uri="{FF2B5EF4-FFF2-40B4-BE49-F238E27FC236}">
                <a16:creationId xmlns:a16="http://schemas.microsoft.com/office/drawing/2014/main" id="{E34DB44E-0AE8-4826-B6C4-04F6C7591951}"/>
              </a:ext>
            </a:extLst>
          </p:cNvPr>
          <p:cNvSpPr txBox="1"/>
          <p:nvPr/>
        </p:nvSpPr>
        <p:spPr>
          <a:xfrm>
            <a:off x="8937268" y="5305822"/>
            <a:ext cx="640934" cy="369332"/>
          </a:xfrm>
          <a:prstGeom prst="rect">
            <a:avLst/>
          </a:prstGeom>
          <a:noFill/>
        </p:spPr>
        <p:txBody>
          <a:bodyPr wrap="square" rtlCol="0">
            <a:spAutoFit/>
          </a:bodyPr>
          <a:lstStyle/>
          <a:p>
            <a:r>
              <a:rPr lang="en-US" dirty="0">
                <a:solidFill>
                  <a:srgbClr val="EA7600"/>
                </a:solidFill>
              </a:rPr>
              <a:t>NA</a:t>
            </a:r>
          </a:p>
        </p:txBody>
      </p:sp>
      <p:sp>
        <p:nvSpPr>
          <p:cNvPr id="12" name="TextBox 11">
            <a:extLst>
              <a:ext uri="{FF2B5EF4-FFF2-40B4-BE49-F238E27FC236}">
                <a16:creationId xmlns:a16="http://schemas.microsoft.com/office/drawing/2014/main" id="{2532676B-17A0-4200-B3D7-2F373B06B74D}"/>
              </a:ext>
            </a:extLst>
          </p:cNvPr>
          <p:cNvSpPr txBox="1"/>
          <p:nvPr/>
        </p:nvSpPr>
        <p:spPr>
          <a:xfrm>
            <a:off x="6901388" y="5305822"/>
            <a:ext cx="640934" cy="369332"/>
          </a:xfrm>
          <a:prstGeom prst="rect">
            <a:avLst/>
          </a:prstGeom>
          <a:noFill/>
        </p:spPr>
        <p:txBody>
          <a:bodyPr wrap="square" rtlCol="0">
            <a:spAutoFit/>
          </a:bodyPr>
          <a:lstStyle/>
          <a:p>
            <a:r>
              <a:rPr lang="en-US" dirty="0">
                <a:solidFill>
                  <a:srgbClr val="EA7600"/>
                </a:solidFill>
              </a:rPr>
              <a:t>NA</a:t>
            </a:r>
          </a:p>
        </p:txBody>
      </p:sp>
    </p:spTree>
    <p:extLst>
      <p:ext uri="{BB962C8B-B14F-4D97-AF65-F5344CB8AC3E}">
        <p14:creationId xmlns:p14="http://schemas.microsoft.com/office/powerpoint/2010/main" val="67146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424AD4-6301-9D40-9453-EEF3B5883BC2}"/>
              </a:ext>
            </a:extLst>
          </p:cNvPr>
          <p:cNvSpPr>
            <a:spLocks noGrp="1"/>
          </p:cNvSpPr>
          <p:nvPr>
            <p:ph type="body" sz="quarter" idx="10"/>
          </p:nvPr>
        </p:nvSpPr>
        <p:spPr/>
        <p:txBody>
          <a:bodyPr/>
          <a:lstStyle/>
          <a:p>
            <a:r>
              <a:rPr lang="en-US" dirty="0"/>
              <a:t>Booking Methods</a:t>
            </a:r>
          </a:p>
        </p:txBody>
      </p:sp>
      <p:sp>
        <p:nvSpPr>
          <p:cNvPr id="3" name="TextBox 2">
            <a:extLst>
              <a:ext uri="{FF2B5EF4-FFF2-40B4-BE49-F238E27FC236}">
                <a16:creationId xmlns:a16="http://schemas.microsoft.com/office/drawing/2014/main" id="{42D430B7-82BF-1F4C-A5FC-7FFCDDBD74FD}"/>
              </a:ext>
            </a:extLst>
          </p:cNvPr>
          <p:cNvSpPr txBox="1"/>
          <p:nvPr/>
        </p:nvSpPr>
        <p:spPr>
          <a:xfrm>
            <a:off x="0" y="6472858"/>
            <a:ext cx="663034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a:t>
            </a:r>
            <a:r>
              <a:rPr lang="en-US" sz="1000" dirty="0">
                <a:latin typeface="Arial" panose="020B0604020202020204" pitchFamily="34" charset="0"/>
                <a:ea typeface="Times New Roman" panose="02020603050405020304" pitchFamily="18" charset="0"/>
              </a:rPr>
              <a:t>Which of the following are you likely to use make your travel arrangements for your upcoming trip to California</a:t>
            </a:r>
            <a:r>
              <a:rPr lang="en-US" sz="1000" dirty="0">
                <a:latin typeface="News Gothic MT" panose="020B0503020103020203" pitchFamily="34" charset="0"/>
              </a:rPr>
              <a:t>?</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70B767AF-122F-5641-ABD8-3890CE0931E6}"/>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A7A3BFBE-B556-904F-9E30-78D1304ADE5A}"/>
              </a:ext>
            </a:extLst>
          </p:cNvPr>
          <p:cNvSpPr txBox="1"/>
          <p:nvPr/>
        </p:nvSpPr>
        <p:spPr>
          <a:xfrm>
            <a:off x="1037716" y="1347332"/>
            <a:ext cx="1038690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err="1">
                <a:ln>
                  <a:noFill/>
                </a:ln>
                <a:effectLst/>
                <a:uLnTx/>
                <a:uFillTx/>
                <a:latin typeface="News Gothic MT" panose="020B0503020103020203" pitchFamily="34" charset="0"/>
                <a:ea typeface="+mn-ea"/>
                <a:cs typeface="+mn-cs"/>
              </a:rPr>
              <a:t>Ctrip</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 is the top booking method for Chinese travelers, followed at a distance by using a travel agency or travel advisor, or booking directly online.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74B6FF51-BAE0-F44B-86A9-BB6BF996F859}"/>
              </a:ext>
            </a:extLst>
          </p:cNvPr>
          <p:cNvGraphicFramePr/>
          <p:nvPr>
            <p:extLst>
              <p:ext uri="{D42A27DB-BD31-4B8C-83A1-F6EECF244321}">
                <p14:modId xmlns:p14="http://schemas.microsoft.com/office/powerpoint/2010/main" val="3069981649"/>
              </p:ext>
            </p:extLst>
          </p:nvPr>
        </p:nvGraphicFramePr>
        <p:xfrm>
          <a:off x="2032000" y="2057400"/>
          <a:ext cx="8128000" cy="408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5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r>
              <a:rPr lang="en-US" sz="3600" dirty="0"/>
              <a:t>Activities</a:t>
            </a:r>
          </a:p>
        </p:txBody>
      </p:sp>
      <p:sp>
        <p:nvSpPr>
          <p:cNvPr id="3" name="TextBox 2">
            <a:extLst>
              <a:ext uri="{FF2B5EF4-FFF2-40B4-BE49-F238E27FC236}">
                <a16:creationId xmlns:a16="http://schemas.microsoft.com/office/drawing/2014/main" id="{B4DA6FBE-A21F-E84D-B68B-37D9F19B33FE}"/>
              </a:ext>
            </a:extLst>
          </p:cNvPr>
          <p:cNvSpPr txBox="1"/>
          <p:nvPr/>
        </p:nvSpPr>
        <p:spPr>
          <a:xfrm>
            <a:off x="0" y="6472858"/>
            <a:ext cx="523733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7" name="Table 6">
            <a:extLst>
              <a:ext uri="{FF2B5EF4-FFF2-40B4-BE49-F238E27FC236}">
                <a16:creationId xmlns:a16="http://schemas.microsoft.com/office/drawing/2014/main" id="{876EA904-0A84-4540-8317-F2D46B30646E}"/>
              </a:ext>
            </a:extLst>
          </p:cNvPr>
          <p:cNvGraphicFramePr>
            <a:graphicFrameLocks noGrp="1"/>
          </p:cNvGraphicFramePr>
          <p:nvPr/>
        </p:nvGraphicFramePr>
        <p:xfrm>
          <a:off x="99393" y="1616545"/>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China</a:t>
                      </a:r>
                      <a:endParaRPr lang="en-US" sz="11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Index Across All Countries</a:t>
                      </a:r>
                      <a:endParaRPr lang="en-US" sz="11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0" i="0" u="none" strike="noStrike" dirty="0">
                          <a:solidFill>
                            <a:schemeClr val="tx2"/>
                          </a:solidFill>
                          <a:effectLst/>
                          <a:latin typeface="Calibri" panose="020F0502020204030204" pitchFamily="34" charset="0"/>
                        </a:rPr>
                        <a:t>Viewing and enjoying natural scenery such as beaches, oceans, mountains,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97</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0" i="0" u="none" strike="noStrike">
                          <a:solidFill>
                            <a:schemeClr val="tx2"/>
                          </a:solidFill>
                          <a:effectLst/>
                          <a:latin typeface="Calibri" panose="020F0502020204030204" pitchFamily="34" charset="0"/>
                        </a:rPr>
                        <a:t>Visiting a theme or amusement park</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113</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unique local restaurant(s)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0" i="0" u="none" strike="noStrike">
                          <a:solidFill>
                            <a:schemeClr val="tx2"/>
                          </a:solidFill>
                          <a:effectLst/>
                          <a:latin typeface="Calibri" panose="020F0502020204030204" pitchFamily="34" charset="0"/>
                        </a:rPr>
                        <a:t>Visiting state or national parks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88</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1" i="0" u="none" strike="noStrike" dirty="0">
                          <a:solidFill>
                            <a:schemeClr val="accent5"/>
                          </a:solidFill>
                          <a:effectLst/>
                          <a:latin typeface="Calibri" panose="020F0502020204030204" pitchFamily="34" charset="0"/>
                        </a:rPr>
                        <a:t>Attending a culinary festival or event</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37%</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220</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0" i="0" u="none" strike="noStrike">
                          <a:solidFill>
                            <a:schemeClr val="tx2"/>
                          </a:solidFill>
                          <a:effectLst/>
                          <a:latin typeface="Calibri" panose="020F0502020204030204" pitchFamily="34" charset="0"/>
                        </a:rPr>
                        <a:t>Exploring a city/urban area</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37%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79</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0" i="0" u="none" strike="noStrike">
                          <a:solidFill>
                            <a:schemeClr val="tx2"/>
                          </a:solidFill>
                          <a:effectLst/>
                          <a:latin typeface="Calibri" panose="020F0502020204030204" pitchFamily="34" charset="0"/>
                        </a:rPr>
                        <a:t>Visiting museums, science centers or exploratoriums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124</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a:solidFill>
                            <a:schemeClr val="tx2"/>
                          </a:solidFill>
                          <a:effectLst/>
                          <a:latin typeface="Calibri" panose="020F0502020204030204" pitchFamily="34" charset="0"/>
                        </a:rPr>
                        <a:t>Going to the beach</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0" i="0" u="none" strike="noStrike">
                          <a:solidFill>
                            <a:schemeClr val="tx2"/>
                          </a:solidFill>
                          <a:effectLst/>
                          <a:latin typeface="Calibri" panose="020F0502020204030204" pitchFamily="34" charset="0"/>
                        </a:rPr>
                        <a:t>Visiting historical sites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 unique local shop or shopping district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 mall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84</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0" i="0" u="none" strike="noStrike">
                          <a:solidFill>
                            <a:schemeClr val="tx2"/>
                          </a:solidFill>
                          <a:effectLst/>
                          <a:latin typeface="Calibri" panose="020F0502020204030204" pitchFamily="34" charset="0"/>
                        </a:rPr>
                        <a:t>Visiting famous movie/TV locations, studio tours, celebrity home tours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0" i="0" u="none" strike="noStrike">
                          <a:solidFill>
                            <a:schemeClr val="tx2"/>
                          </a:solidFill>
                          <a:effectLst/>
                          <a:latin typeface="Calibri" panose="020F0502020204030204" pitchFamily="34" charset="0"/>
                        </a:rPr>
                        <a:t>Visiting art museums or other visual arts venues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113</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0" i="0" u="none" strike="noStrike">
                          <a:solidFill>
                            <a:schemeClr val="tx2"/>
                          </a:solidFill>
                          <a:effectLst/>
                          <a:latin typeface="Calibri" panose="020F0502020204030204" pitchFamily="34" charset="0"/>
                        </a:rPr>
                        <a:t>Visiting a zoo or aquarium</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103</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1" i="0" u="none" strike="noStrike" dirty="0">
                          <a:solidFill>
                            <a:schemeClr val="accent5"/>
                          </a:solidFill>
                          <a:effectLst/>
                          <a:latin typeface="Calibri" panose="020F0502020204030204" pitchFamily="34" charset="0"/>
                        </a:rPr>
                        <a:t>Luxury shopping</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29%</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143</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1" i="0" u="none" strike="noStrike">
                          <a:solidFill>
                            <a:schemeClr val="accent5"/>
                          </a:solidFill>
                          <a:effectLst/>
                          <a:latin typeface="Calibri" panose="020F0502020204030204" pitchFamily="34" charset="0"/>
                        </a:rPr>
                        <a:t>Dining at a Michelin-starred or recommended restaurant</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28%</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146</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0" i="0" u="none" strike="noStrike">
                          <a:solidFill>
                            <a:schemeClr val="tx2"/>
                          </a:solidFill>
                          <a:effectLst/>
                          <a:latin typeface="Calibri" panose="020F0502020204030204" pitchFamily="34" charset="0"/>
                        </a:rPr>
                        <a:t>Exploring small towns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85</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an outlet mall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76</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0" i="0" u="none" strike="noStrike">
                          <a:solidFill>
                            <a:schemeClr val="tx2"/>
                          </a:solidFill>
                          <a:effectLst/>
                          <a:latin typeface="Calibri" panose="020F0502020204030204" pitchFamily="34" charset="0"/>
                        </a:rPr>
                        <a:t>Visiting a winery or wine regions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108</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0" i="0" u="none" strike="noStrike">
                          <a:solidFill>
                            <a:schemeClr val="tx2"/>
                          </a:solidFill>
                          <a:effectLst/>
                          <a:latin typeface="Calibri" panose="020F0502020204030204" pitchFamily="34" charset="0"/>
                        </a:rPr>
                        <a:t>Driving on scenic byways or roads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25%</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84</a:t>
                      </a:r>
                    </a:p>
                  </a:txBody>
                  <a:tcPr marL="9525" marR="9525" marT="9525" marB="0" anchor="ctr"/>
                </a:tc>
                <a:extLst>
                  <a:ext uri="{0D108BD9-81ED-4DB2-BD59-A6C34878D82A}">
                    <a16:rowId xmlns:a16="http://schemas.microsoft.com/office/drawing/2014/main" val="2849612571"/>
                  </a:ext>
                </a:extLst>
              </a:tr>
            </a:tbl>
          </a:graphicData>
        </a:graphic>
      </p:graphicFrame>
      <p:graphicFrame>
        <p:nvGraphicFramePr>
          <p:cNvPr id="8" name="Table 7">
            <a:extLst>
              <a:ext uri="{FF2B5EF4-FFF2-40B4-BE49-F238E27FC236}">
                <a16:creationId xmlns:a16="http://schemas.microsoft.com/office/drawing/2014/main" id="{8B09D2B1-BB5C-49EB-95C0-5BE8677E61C1}"/>
              </a:ext>
            </a:extLst>
          </p:cNvPr>
          <p:cNvGraphicFramePr>
            <a:graphicFrameLocks noGrp="1"/>
          </p:cNvGraphicFramePr>
          <p:nvPr/>
        </p:nvGraphicFramePr>
        <p:xfrm>
          <a:off x="6145635" y="1616544"/>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China</a:t>
                      </a:r>
                      <a:endParaRPr lang="en-US" sz="11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a:solidFill>
                            <a:schemeClr val="tx2"/>
                          </a:solidFill>
                          <a:effectLst/>
                        </a:rPr>
                        <a:t>Index Across All Countries</a:t>
                      </a:r>
                      <a:endParaRPr lang="en-US" sz="1100" b="0" i="0" u="none" strike="noStrike">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0" i="0" u="none" strike="noStrike" dirty="0">
                          <a:solidFill>
                            <a:schemeClr val="tx2"/>
                          </a:solidFill>
                          <a:effectLst/>
                          <a:latin typeface="Calibri" panose="020F0502020204030204" pitchFamily="34" charset="0"/>
                        </a:rPr>
                        <a:t>Night life</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80</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1" i="0" u="none" strike="noStrike" dirty="0">
                          <a:solidFill>
                            <a:schemeClr val="accent5"/>
                          </a:solidFill>
                          <a:effectLst/>
                          <a:latin typeface="Calibri" panose="020F0502020204030204" pitchFamily="34" charset="0"/>
                        </a:rPr>
                        <a:t>Attending performing arts events (theater, dance, etc.)</a:t>
                      </a:r>
                    </a:p>
                  </a:txBody>
                  <a:tcPr marL="9525" marR="9525" marT="9525" marB="0" anchor="ctr"/>
                </a:tc>
                <a:tc>
                  <a:txBody>
                    <a:bodyPr/>
                    <a:lstStyle/>
                    <a:p>
                      <a:pPr algn="ctr" fontAlgn="ctr"/>
                      <a:r>
                        <a:rPr lang="en-US" sz="1100" b="1" i="0" u="none" strike="noStrike">
                          <a:solidFill>
                            <a:schemeClr val="accent5"/>
                          </a:solidFill>
                          <a:effectLst/>
                          <a:latin typeface="Calibri" panose="020F0502020204030204" pitchFamily="34" charset="0"/>
                        </a:rPr>
                        <a:t>23%</a:t>
                      </a:r>
                    </a:p>
                  </a:txBody>
                  <a:tcPr marL="9525" marR="9525" marT="9525" marB="0" anchor="ctr"/>
                </a:tc>
                <a:tc>
                  <a:txBody>
                    <a:bodyPr/>
                    <a:lstStyle/>
                    <a:p>
                      <a:pPr algn="ctr" fontAlgn="ctr"/>
                      <a:r>
                        <a:rPr lang="en-US" sz="1100" b="1" i="0" u="none" strike="noStrike">
                          <a:solidFill>
                            <a:schemeClr val="accent5"/>
                          </a:solidFill>
                          <a:effectLst/>
                          <a:latin typeface="Calibri" panose="020F0502020204030204" pitchFamily="34" charset="0"/>
                        </a:rPr>
                        <a:t>140</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1" i="0" u="none" strike="noStrike" dirty="0">
                          <a:solidFill>
                            <a:schemeClr val="accent5"/>
                          </a:solidFill>
                          <a:effectLst/>
                          <a:latin typeface="Calibri" panose="020F0502020204030204" pitchFamily="34" charset="0"/>
                        </a:rPr>
                        <a:t>Visiting a high-end resort</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23%</a:t>
                      </a:r>
                    </a:p>
                  </a:txBody>
                  <a:tcPr marL="9525" marR="9525" marT="9525" marB="0" anchor="ctr"/>
                </a:tc>
                <a:tc>
                  <a:txBody>
                    <a:bodyPr/>
                    <a:lstStyle/>
                    <a:p>
                      <a:pPr algn="ctr" fontAlgn="ctr"/>
                      <a:r>
                        <a:rPr lang="en-US" sz="1100" b="1" i="0" u="none" strike="noStrike">
                          <a:solidFill>
                            <a:schemeClr val="accent5"/>
                          </a:solidFill>
                          <a:effectLst/>
                          <a:latin typeface="Calibri" panose="020F0502020204030204" pitchFamily="34" charset="0"/>
                        </a:rPr>
                        <a:t>129</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1" i="0" u="none" strike="noStrike">
                          <a:solidFill>
                            <a:schemeClr val="accent5"/>
                          </a:solidFill>
                          <a:effectLst/>
                          <a:latin typeface="Calibri" panose="020F0502020204030204" pitchFamily="34" charset="0"/>
                        </a:rPr>
                        <a:t>Water sports activities such as surfing, paddleboarding, boating, etc.</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22%</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143</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live music event, concert or festival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21%</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116</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1" i="0" u="none" strike="noStrike" dirty="0">
                          <a:solidFill>
                            <a:schemeClr val="accent5"/>
                          </a:solidFill>
                          <a:effectLst/>
                          <a:latin typeface="Calibri" panose="020F0502020204030204" pitchFamily="34" charset="0"/>
                        </a:rPr>
                        <a:t>Attending a live sporting event</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20%</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128</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celebrity/notable chef's restaurant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104</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a:solidFill>
                            <a:schemeClr val="tx2"/>
                          </a:solidFill>
                          <a:effectLst/>
                          <a:latin typeface="Calibri" panose="020F0502020204030204" pitchFamily="34" charset="0"/>
                        </a:rPr>
                        <a:t>Hiking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84</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0" i="0" u="none" strike="noStrike">
                          <a:solidFill>
                            <a:schemeClr val="tx2"/>
                          </a:solidFill>
                          <a:effectLst/>
                          <a:latin typeface="Calibri" panose="020F0502020204030204" pitchFamily="34" charset="0"/>
                        </a:rPr>
                        <a:t>Exploring farm tours or farm trails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124</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0" i="0" u="none" strike="noStrike">
                          <a:solidFill>
                            <a:schemeClr val="tx2"/>
                          </a:solidFill>
                          <a:effectLst/>
                          <a:latin typeface="Calibri" panose="020F0502020204030204" pitchFamily="34" charset="0"/>
                        </a:rPr>
                        <a:t>Adventure activities such as whitewater rafting, ziplining, parasailing,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115</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0" i="0" u="none" strike="noStrike">
                          <a:solidFill>
                            <a:schemeClr val="tx2"/>
                          </a:solidFill>
                          <a:effectLst/>
                          <a:latin typeface="Calibri" panose="020F0502020204030204" pitchFamily="34" charset="0"/>
                        </a:rPr>
                        <a:t>Visiting a spa or wellness center</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118</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0" i="0" u="none" strike="noStrike">
                          <a:solidFill>
                            <a:schemeClr val="tx2"/>
                          </a:solidFill>
                          <a:effectLst/>
                          <a:latin typeface="Calibri" panose="020F0502020204030204" pitchFamily="34" charset="0"/>
                        </a:rPr>
                        <a:t>Going to a farmers’ market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87</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0" i="0" u="none" strike="noStrike">
                          <a:solidFill>
                            <a:schemeClr val="tx2"/>
                          </a:solidFill>
                          <a:effectLst/>
                          <a:latin typeface="Calibri" panose="020F0502020204030204" pitchFamily="34" charset="0"/>
                        </a:rPr>
                        <a:t>Road/trail sports activities such as biking, cycling, running,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121</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0" i="0" u="none" strike="noStrike">
                          <a:solidFill>
                            <a:schemeClr val="tx2"/>
                          </a:solidFill>
                          <a:effectLst/>
                          <a:latin typeface="Calibri" panose="020F0502020204030204" pitchFamily="34" charset="0"/>
                        </a:rPr>
                        <a:t>Visiting a microbrewery</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113</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1" i="0" u="none" strike="noStrike" dirty="0">
                          <a:solidFill>
                            <a:schemeClr val="accent5"/>
                          </a:solidFill>
                          <a:effectLst/>
                          <a:latin typeface="Calibri" panose="020F0502020204030204" pitchFamily="34" charset="0"/>
                        </a:rPr>
                        <a:t>Snow sports activities such as skiing or snowboarding, etc.</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12%</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208</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1" i="0" u="none" strike="noStrike">
                          <a:solidFill>
                            <a:schemeClr val="accent5"/>
                          </a:solidFill>
                          <a:effectLst/>
                          <a:latin typeface="Calibri" panose="020F0502020204030204" pitchFamily="34" charset="0"/>
                        </a:rPr>
                        <a:t>Attending a class or workshop on personal development</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10%</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193</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0" i="0" u="none" strike="noStrike">
                          <a:solidFill>
                            <a:schemeClr val="tx2"/>
                          </a:solidFill>
                          <a:effectLst/>
                          <a:latin typeface="Calibri" panose="020F0502020204030204" pitchFamily="34" charset="0"/>
                        </a:rPr>
                        <a:t>Heritage/family history tours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1" i="0" u="none" strike="noStrike" dirty="0">
                          <a:solidFill>
                            <a:schemeClr val="accent5"/>
                          </a:solidFill>
                          <a:effectLst/>
                          <a:latin typeface="Calibri" panose="020F0502020204030204" pitchFamily="34" charset="0"/>
                        </a:rPr>
                        <a:t>Golfing</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9%</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126</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1" i="0" u="none" strike="noStrike" dirty="0">
                          <a:solidFill>
                            <a:schemeClr val="accent5"/>
                          </a:solidFill>
                          <a:effectLst/>
                          <a:latin typeface="Calibri" panose="020F0502020204030204" pitchFamily="34" charset="0"/>
                        </a:rPr>
                        <a:t>Participating in marijuana related activities or events</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6%</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141</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0" i="0" u="none" strike="noStrike">
                          <a:solidFill>
                            <a:schemeClr val="tx2"/>
                          </a:solidFill>
                          <a:effectLst/>
                          <a:latin typeface="Calibri" panose="020F0502020204030204" pitchFamily="34" charset="0"/>
                        </a:rPr>
                        <a:t>Gambling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65</a:t>
                      </a:r>
                    </a:p>
                  </a:txBody>
                  <a:tcPr marL="9525" marR="9525" marT="9525" marB="0" anchor="ctr"/>
                </a:tc>
                <a:extLst>
                  <a:ext uri="{0D108BD9-81ED-4DB2-BD59-A6C34878D82A}">
                    <a16:rowId xmlns:a16="http://schemas.microsoft.com/office/drawing/2014/main" val="2849612571"/>
                  </a:ext>
                </a:extLst>
              </a:tr>
            </a:tbl>
          </a:graphicData>
        </a:graphic>
      </p:graphicFrame>
      <p:pic>
        <p:nvPicPr>
          <p:cNvPr id="9" name="Picture 8" descr="Diagram&#10;&#10;Description automatically generated">
            <a:extLst>
              <a:ext uri="{FF2B5EF4-FFF2-40B4-BE49-F238E27FC236}">
                <a16:creationId xmlns:a16="http://schemas.microsoft.com/office/drawing/2014/main" id="{1D8C30F4-EA8A-43C8-AEFA-1570E673A84D}"/>
              </a:ext>
            </a:extLst>
          </p:cNvPr>
          <p:cNvPicPr>
            <a:picLocks noChangeAspect="1"/>
          </p:cNvPicPr>
          <p:nvPr/>
        </p:nvPicPr>
        <p:blipFill>
          <a:blip r:embed="rId2"/>
          <a:stretch>
            <a:fillRect/>
          </a:stretch>
        </p:blipFill>
        <p:spPr>
          <a:xfrm>
            <a:off x="4887819" y="177282"/>
            <a:ext cx="1445977" cy="1371600"/>
          </a:xfrm>
          <a:prstGeom prst="rect">
            <a:avLst/>
          </a:prstGeom>
        </p:spPr>
      </p:pic>
    </p:spTree>
    <p:extLst>
      <p:ext uri="{BB962C8B-B14F-4D97-AF65-F5344CB8AC3E}">
        <p14:creationId xmlns:p14="http://schemas.microsoft.com/office/powerpoint/2010/main" val="64919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pPr>
              <a:lnSpc>
                <a:spcPct val="100000"/>
              </a:lnSpc>
              <a:spcBef>
                <a:spcPts val="0"/>
              </a:spcBef>
            </a:pPr>
            <a:r>
              <a:rPr lang="en-US" sz="3600" dirty="0"/>
              <a:t>Activities </a:t>
            </a:r>
          </a:p>
          <a:p>
            <a:pPr>
              <a:lnSpc>
                <a:spcPct val="100000"/>
              </a:lnSpc>
              <a:spcBef>
                <a:spcPts val="0"/>
              </a:spcBef>
            </a:pPr>
            <a:r>
              <a:rPr lang="en-US" sz="3600" dirty="0"/>
              <a:t>(Top Activities Compared to Pre-Pandemic)</a:t>
            </a:r>
          </a:p>
        </p:txBody>
      </p:sp>
      <p:sp>
        <p:nvSpPr>
          <p:cNvPr id="3" name="TextBox 2">
            <a:extLst>
              <a:ext uri="{FF2B5EF4-FFF2-40B4-BE49-F238E27FC236}">
                <a16:creationId xmlns:a16="http://schemas.microsoft.com/office/drawing/2014/main" id="{B4DA6FBE-A21F-E84D-B68B-37D9F19B33FE}"/>
              </a:ext>
            </a:extLst>
          </p:cNvPr>
          <p:cNvSpPr txBox="1"/>
          <p:nvPr/>
        </p:nvSpPr>
        <p:spPr>
          <a:xfrm>
            <a:off x="0" y="6472858"/>
            <a:ext cx="5561138" cy="553998"/>
          </a:xfrm>
          <a:prstGeom prst="rect">
            <a:avLst/>
          </a:prstGeom>
          <a:noFill/>
        </p:spPr>
        <p:txBody>
          <a:bodyPr wrap="none" rtlCol="0">
            <a:spAutoFit/>
          </a:bodyPr>
          <a:lstStyle/>
          <a:p>
            <a:pPr>
              <a:defRPr/>
            </a:pPr>
            <a:r>
              <a:rPr lang="en-US" sz="1000" dirty="0">
                <a:latin typeface="News Gothic MT" panose="020B0503020103020203" pitchFamily="34" charset="0"/>
              </a:rPr>
              <a:t>2019 Q: Which of the following did you do as part of your most recent California trip? </a:t>
            </a:r>
          </a:p>
          <a:p>
            <a:pPr>
              <a:defRPr/>
            </a:pPr>
            <a:r>
              <a:rPr lang="en-US" sz="1000" dirty="0">
                <a:latin typeface="News Gothic MT" panose="020B0503020103020203" pitchFamily="34" charset="0"/>
              </a:rPr>
              <a:t>2022 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Table 4">
            <a:extLst>
              <a:ext uri="{FF2B5EF4-FFF2-40B4-BE49-F238E27FC236}">
                <a16:creationId xmlns:a16="http://schemas.microsoft.com/office/drawing/2014/main" id="{2C80C5D1-3319-4F77-8482-31F09B82C831}"/>
              </a:ext>
            </a:extLst>
          </p:cNvPr>
          <p:cNvGraphicFramePr>
            <a:graphicFrameLocks noGrp="1"/>
          </p:cNvGraphicFramePr>
          <p:nvPr>
            <p:extLst>
              <p:ext uri="{D42A27DB-BD31-4B8C-83A1-F6EECF244321}">
                <p14:modId xmlns:p14="http://schemas.microsoft.com/office/powerpoint/2010/main" val="3628423706"/>
              </p:ext>
            </p:extLst>
          </p:nvPr>
        </p:nvGraphicFramePr>
        <p:xfrm>
          <a:off x="115078" y="1796062"/>
          <a:ext cx="9144000" cy="4571996"/>
        </p:xfrm>
        <a:graphic>
          <a:graphicData uri="http://schemas.openxmlformats.org/drawingml/2006/table">
            <a:tbl>
              <a:tblPr>
                <a:tableStyleId>{3C2FFA5D-87B4-456A-9821-1D502468CF0F}</a:tableStyleId>
              </a:tblPr>
              <a:tblGrid>
                <a:gridCol w="5816085">
                  <a:extLst>
                    <a:ext uri="{9D8B030D-6E8A-4147-A177-3AD203B41FA5}">
                      <a16:colId xmlns:a16="http://schemas.microsoft.com/office/drawing/2014/main" val="2488189837"/>
                    </a:ext>
                  </a:extLst>
                </a:gridCol>
                <a:gridCol w="1109305">
                  <a:extLst>
                    <a:ext uri="{9D8B030D-6E8A-4147-A177-3AD203B41FA5}">
                      <a16:colId xmlns:a16="http://schemas.microsoft.com/office/drawing/2014/main" val="895212613"/>
                    </a:ext>
                  </a:extLst>
                </a:gridCol>
                <a:gridCol w="1109305">
                  <a:extLst>
                    <a:ext uri="{9D8B030D-6E8A-4147-A177-3AD203B41FA5}">
                      <a16:colId xmlns:a16="http://schemas.microsoft.com/office/drawing/2014/main" val="40945107"/>
                    </a:ext>
                  </a:extLst>
                </a:gridCol>
                <a:gridCol w="1109305">
                  <a:extLst>
                    <a:ext uri="{9D8B030D-6E8A-4147-A177-3AD203B41FA5}">
                      <a16:colId xmlns:a16="http://schemas.microsoft.com/office/drawing/2014/main" val="999509277"/>
                    </a:ext>
                  </a:extLst>
                </a:gridCol>
              </a:tblGrid>
              <a:tr h="901436">
                <a:tc>
                  <a:txBody>
                    <a:bodyPr/>
                    <a:lstStyle/>
                    <a:p>
                      <a:pPr algn="l" fontAlgn="ct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2019</a:t>
                      </a:r>
                      <a:br>
                        <a:rPr lang="en-US" sz="1400" u="none" strike="noStrike" dirty="0">
                          <a:solidFill>
                            <a:schemeClr val="tx2"/>
                          </a:solidFill>
                          <a:effectLst/>
                          <a:latin typeface="+mn-lt"/>
                        </a:rPr>
                      </a:br>
                      <a:r>
                        <a:rPr lang="en-US" sz="1400" u="none" strike="noStrike" dirty="0">
                          <a:solidFill>
                            <a:schemeClr val="tx2"/>
                          </a:solidFill>
                          <a:effectLst/>
                          <a:latin typeface="+mn-lt"/>
                        </a:rPr>
                        <a:t>ROAS</a:t>
                      </a:r>
                      <a:br>
                        <a:rPr lang="en-US" sz="1400" u="none" strike="noStrike" dirty="0">
                          <a:solidFill>
                            <a:schemeClr val="tx2"/>
                          </a:solidFill>
                          <a:effectLst/>
                          <a:latin typeface="+mn-lt"/>
                        </a:rPr>
                      </a:br>
                      <a:r>
                        <a:rPr lang="en-US" sz="1400" u="none" strike="noStrike" dirty="0">
                          <a:solidFill>
                            <a:schemeClr val="tx2"/>
                          </a:solidFill>
                          <a:effectLst/>
                          <a:latin typeface="+mn-lt"/>
                        </a:rPr>
                        <a:t>Rank</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2022</a:t>
                      </a:r>
                      <a:br>
                        <a:rPr lang="en-US" sz="1400" u="none" strike="noStrike" dirty="0">
                          <a:solidFill>
                            <a:schemeClr val="tx2"/>
                          </a:solidFill>
                          <a:effectLst/>
                          <a:latin typeface="+mn-lt"/>
                        </a:rPr>
                      </a:br>
                      <a:r>
                        <a:rPr lang="en-US" sz="1400" u="none" strike="noStrike" dirty="0">
                          <a:solidFill>
                            <a:schemeClr val="tx2"/>
                          </a:solidFill>
                          <a:effectLst/>
                          <a:latin typeface="+mn-lt"/>
                        </a:rPr>
                        <a:t>International</a:t>
                      </a:r>
                      <a:br>
                        <a:rPr lang="en-US" sz="1400" u="none" strike="noStrike" dirty="0">
                          <a:solidFill>
                            <a:schemeClr val="tx2"/>
                          </a:solidFill>
                          <a:effectLst/>
                          <a:latin typeface="+mn-lt"/>
                        </a:rPr>
                      </a:br>
                      <a:r>
                        <a:rPr lang="en-US" sz="1400" u="none" strike="noStrike" dirty="0">
                          <a:solidFill>
                            <a:schemeClr val="tx2"/>
                          </a:solidFill>
                          <a:effectLst/>
                          <a:latin typeface="+mn-lt"/>
                        </a:rPr>
                        <a:t>Tracker</a:t>
                      </a:r>
                      <a:br>
                        <a:rPr lang="en-US" sz="1400" u="none" strike="noStrike" dirty="0">
                          <a:solidFill>
                            <a:schemeClr val="tx2"/>
                          </a:solidFill>
                          <a:effectLst/>
                          <a:latin typeface="+mn-lt"/>
                        </a:rPr>
                      </a:br>
                      <a:r>
                        <a:rPr lang="en-US" sz="1400" u="none" strike="noStrike" dirty="0">
                          <a:solidFill>
                            <a:schemeClr val="tx2"/>
                          </a:solidFill>
                          <a:effectLst/>
                          <a:latin typeface="+mn-lt"/>
                        </a:rPr>
                        <a:t>Rank</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Change in Ranking</a:t>
                      </a:r>
                      <a:endParaRPr lang="en-US" sz="1400" b="0" i="0" u="none" strike="noStrike">
                        <a:solidFill>
                          <a:schemeClr val="tx2"/>
                        </a:solidFill>
                        <a:effectLst/>
                        <a:latin typeface="+mn-lt"/>
                      </a:endParaRPr>
                    </a:p>
                  </a:txBody>
                  <a:tcPr marL="9525" marR="9525" marT="9525" marB="0" anchor="ctr"/>
                </a:tc>
                <a:extLst>
                  <a:ext uri="{0D108BD9-81ED-4DB2-BD59-A6C34878D82A}">
                    <a16:rowId xmlns:a16="http://schemas.microsoft.com/office/drawing/2014/main" val="1577895764"/>
                  </a:ext>
                </a:extLst>
              </a:tr>
              <a:tr h="367056">
                <a:tc>
                  <a:txBody>
                    <a:bodyPr/>
                    <a:lstStyle/>
                    <a:p>
                      <a:pPr algn="l" fontAlgn="ctr"/>
                      <a:r>
                        <a:rPr lang="en-US" sz="1400" b="0" i="0" u="none" strike="noStrike" dirty="0">
                          <a:solidFill>
                            <a:schemeClr val="tx2"/>
                          </a:solidFill>
                          <a:effectLst/>
                          <a:latin typeface="Calibri" panose="020F0502020204030204" pitchFamily="34" charset="0"/>
                        </a:rPr>
                        <a:t>Viewing and enjoying natural scenery such as beaches, oceans, mountains, etc.</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8</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640291074"/>
                  </a:ext>
                </a:extLst>
              </a:tr>
              <a:tr h="367056">
                <a:tc>
                  <a:txBody>
                    <a:bodyPr/>
                    <a:lstStyle/>
                    <a:p>
                      <a:pPr algn="l" fontAlgn="ctr"/>
                      <a:r>
                        <a:rPr lang="en-US" sz="1400" b="0" i="0" u="none" strike="noStrike">
                          <a:solidFill>
                            <a:schemeClr val="tx2"/>
                          </a:solidFill>
                          <a:effectLst/>
                          <a:latin typeface="Calibri" panose="020F0502020204030204" pitchFamily="34" charset="0"/>
                        </a:rPr>
                        <a:t>Visiting a theme or amusement park</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2</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539323079"/>
                  </a:ext>
                </a:extLst>
              </a:tr>
              <a:tr h="367056">
                <a:tc>
                  <a:txBody>
                    <a:bodyPr/>
                    <a:lstStyle/>
                    <a:p>
                      <a:pPr algn="l" fontAlgn="ctr"/>
                      <a:r>
                        <a:rPr lang="en-US" sz="1400" b="0" i="0" u="none" strike="noStrike">
                          <a:solidFill>
                            <a:schemeClr val="tx2"/>
                          </a:solidFill>
                          <a:effectLst/>
                          <a:latin typeface="Calibri" panose="020F0502020204030204" pitchFamily="34" charset="0"/>
                        </a:rPr>
                        <a:t>Dining at a unique local restaurant(s)</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3</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3</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111431077"/>
                  </a:ext>
                </a:extLst>
              </a:tr>
              <a:tr h="367056">
                <a:tc>
                  <a:txBody>
                    <a:bodyPr/>
                    <a:lstStyle/>
                    <a:p>
                      <a:pPr algn="l" fontAlgn="ctr"/>
                      <a:r>
                        <a:rPr lang="en-US" sz="1400" b="0" i="0" u="none" strike="noStrike">
                          <a:solidFill>
                            <a:schemeClr val="tx2"/>
                          </a:solidFill>
                          <a:effectLst/>
                          <a:latin typeface="Calibri" panose="020F0502020204030204" pitchFamily="34" charset="0"/>
                        </a:rPr>
                        <a:t>Visiting state or national parks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21</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+17</a:t>
                      </a:r>
                    </a:p>
                  </a:txBody>
                  <a:tcPr marL="9525" marR="9525" marT="9525" marB="0" anchor="ctr"/>
                </a:tc>
                <a:extLst>
                  <a:ext uri="{0D108BD9-81ED-4DB2-BD59-A6C34878D82A}">
                    <a16:rowId xmlns:a16="http://schemas.microsoft.com/office/drawing/2014/main" val="3905008824"/>
                  </a:ext>
                </a:extLst>
              </a:tr>
              <a:tr h="367056">
                <a:tc>
                  <a:txBody>
                    <a:bodyPr/>
                    <a:lstStyle/>
                    <a:p>
                      <a:pPr algn="l" fontAlgn="ctr"/>
                      <a:r>
                        <a:rPr lang="en-US" sz="1400" b="0" i="0" u="none" strike="noStrike">
                          <a:solidFill>
                            <a:schemeClr val="tx2"/>
                          </a:solidFill>
                          <a:effectLst/>
                          <a:latin typeface="Calibri" panose="020F0502020204030204" pitchFamily="34" charset="0"/>
                        </a:rPr>
                        <a:t>Attending a culinary festival or event</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2</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5</a:t>
                      </a:r>
                    </a:p>
                  </a:txBody>
                  <a:tcPr marL="9525" marR="9525" marT="9525" marB="0" anchor="ctr"/>
                </a:tc>
                <a:tc>
                  <a:txBody>
                    <a:bodyPr/>
                    <a:lstStyle/>
                    <a:p>
                      <a:pPr algn="ctr" fontAlgn="ctr"/>
                      <a:r>
                        <a:rPr lang="en-US" sz="1400" b="0" i="0" u="none" strike="noStrike" dirty="0">
                          <a:solidFill>
                            <a:schemeClr val="accent5"/>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189155205"/>
                  </a:ext>
                </a:extLst>
              </a:tr>
              <a:tr h="367056">
                <a:tc>
                  <a:txBody>
                    <a:bodyPr/>
                    <a:lstStyle/>
                    <a:p>
                      <a:pPr algn="l" fontAlgn="ctr"/>
                      <a:r>
                        <a:rPr lang="en-US" sz="1400" b="0" i="0" u="none" strike="noStrike">
                          <a:solidFill>
                            <a:schemeClr val="tx2"/>
                          </a:solidFill>
                          <a:effectLst/>
                          <a:latin typeface="Calibri" panose="020F0502020204030204" pitchFamily="34" charset="0"/>
                        </a:rPr>
                        <a:t>Exploring a city/urban area</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25</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+19</a:t>
                      </a:r>
                    </a:p>
                  </a:txBody>
                  <a:tcPr marL="9525" marR="9525" marT="9525" marB="0" anchor="ctr"/>
                </a:tc>
                <a:extLst>
                  <a:ext uri="{0D108BD9-81ED-4DB2-BD59-A6C34878D82A}">
                    <a16:rowId xmlns:a16="http://schemas.microsoft.com/office/drawing/2014/main" val="2099918822"/>
                  </a:ext>
                </a:extLst>
              </a:tr>
              <a:tr h="367056">
                <a:tc>
                  <a:txBody>
                    <a:bodyPr/>
                    <a:lstStyle/>
                    <a:p>
                      <a:pPr algn="l" fontAlgn="ctr"/>
                      <a:r>
                        <a:rPr lang="en-US" sz="1400" b="0" i="0" u="none" strike="noStrike">
                          <a:solidFill>
                            <a:schemeClr val="tx2"/>
                          </a:solidFill>
                          <a:effectLst/>
                          <a:latin typeface="Calibri" panose="020F0502020204030204" pitchFamily="34" charset="0"/>
                        </a:rPr>
                        <a:t>Visiting museums, science centers or exploratoriums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22</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7</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+15</a:t>
                      </a:r>
                    </a:p>
                  </a:txBody>
                  <a:tcPr marL="9525" marR="9525" marT="9525" marB="0" anchor="ctr"/>
                </a:tc>
                <a:extLst>
                  <a:ext uri="{0D108BD9-81ED-4DB2-BD59-A6C34878D82A}">
                    <a16:rowId xmlns:a16="http://schemas.microsoft.com/office/drawing/2014/main" val="4155757797"/>
                  </a:ext>
                </a:extLst>
              </a:tr>
              <a:tr h="367056">
                <a:tc>
                  <a:txBody>
                    <a:bodyPr/>
                    <a:lstStyle/>
                    <a:p>
                      <a:pPr algn="l" fontAlgn="ctr"/>
                      <a:r>
                        <a:rPr lang="en-US" sz="1400" b="0" i="0" u="none" strike="noStrike">
                          <a:solidFill>
                            <a:schemeClr val="tx2"/>
                          </a:solidFill>
                          <a:effectLst/>
                          <a:latin typeface="Calibri" panose="020F0502020204030204" pitchFamily="34" charset="0"/>
                        </a:rPr>
                        <a:t>Going to the beach</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16</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8</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val="3003718447"/>
                  </a:ext>
                </a:extLst>
              </a:tr>
              <a:tr h="367056">
                <a:tc>
                  <a:txBody>
                    <a:bodyPr/>
                    <a:lstStyle/>
                    <a:p>
                      <a:pPr algn="l" fontAlgn="ctr"/>
                      <a:r>
                        <a:rPr lang="en-US" sz="1400" b="0" i="0" u="none" strike="noStrike">
                          <a:solidFill>
                            <a:schemeClr val="tx2"/>
                          </a:solidFill>
                          <a:effectLst/>
                          <a:latin typeface="Calibri" panose="020F0502020204030204" pitchFamily="34" charset="0"/>
                        </a:rPr>
                        <a:t>Visiting historical sites</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7</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9</a:t>
                      </a:r>
                    </a:p>
                  </a:txBody>
                  <a:tcPr marL="9525" marR="9525" marT="9525" marB="0" anchor="ctr"/>
                </a:tc>
                <a:tc>
                  <a:txBody>
                    <a:bodyPr/>
                    <a:lstStyle/>
                    <a:p>
                      <a:pPr algn="ctr" fontAlgn="ctr"/>
                      <a:r>
                        <a:rPr lang="en-US" sz="1400" b="0" i="0" u="none" strike="noStrike" dirty="0">
                          <a:solidFill>
                            <a:schemeClr val="accent5"/>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234338064"/>
                  </a:ext>
                </a:extLst>
              </a:tr>
              <a:tr h="367056">
                <a:tc>
                  <a:txBody>
                    <a:bodyPr/>
                    <a:lstStyle/>
                    <a:p>
                      <a:pPr algn="l" fontAlgn="ctr"/>
                      <a:r>
                        <a:rPr lang="en-US" sz="1400" b="0" i="0" u="none" strike="noStrike">
                          <a:solidFill>
                            <a:schemeClr val="tx2"/>
                          </a:solidFill>
                          <a:effectLst/>
                          <a:latin typeface="Calibri" panose="020F0502020204030204" pitchFamily="34" charset="0"/>
                        </a:rPr>
                        <a:t>Shopping at a unique local shop or shopping district</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19</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4069843311"/>
                  </a:ext>
                </a:extLst>
              </a:tr>
            </a:tbl>
          </a:graphicData>
        </a:graphic>
      </p:graphicFrame>
      <p:graphicFrame>
        <p:nvGraphicFramePr>
          <p:cNvPr id="6" name="Table 6">
            <a:extLst>
              <a:ext uri="{FF2B5EF4-FFF2-40B4-BE49-F238E27FC236}">
                <a16:creationId xmlns:a16="http://schemas.microsoft.com/office/drawing/2014/main" id="{5918BF0F-74E0-43B4-A603-07317AAFD97F}"/>
              </a:ext>
            </a:extLst>
          </p:cNvPr>
          <p:cNvGraphicFramePr>
            <a:graphicFrameLocks noGrp="1"/>
          </p:cNvGraphicFramePr>
          <p:nvPr>
            <p:extLst>
              <p:ext uri="{D42A27DB-BD31-4B8C-83A1-F6EECF244321}">
                <p14:modId xmlns:p14="http://schemas.microsoft.com/office/powerpoint/2010/main" val="634455391"/>
              </p:ext>
            </p:extLst>
          </p:nvPr>
        </p:nvGraphicFramePr>
        <p:xfrm>
          <a:off x="9479622" y="3123843"/>
          <a:ext cx="2468879" cy="3244215"/>
        </p:xfrm>
        <a:graphic>
          <a:graphicData uri="http://schemas.openxmlformats.org/drawingml/2006/table">
            <a:tbl>
              <a:tblPr firstRow="1" bandRow="1">
                <a:tableStyleId>{5C22544A-7EE6-4342-B048-85BDC9FD1C3A}</a:tableStyleId>
              </a:tblPr>
              <a:tblGrid>
                <a:gridCol w="1350629">
                  <a:extLst>
                    <a:ext uri="{9D8B030D-6E8A-4147-A177-3AD203B41FA5}">
                      <a16:colId xmlns:a16="http://schemas.microsoft.com/office/drawing/2014/main" val="827205577"/>
                    </a:ext>
                  </a:extLst>
                </a:gridCol>
                <a:gridCol w="559125">
                  <a:extLst>
                    <a:ext uri="{9D8B030D-6E8A-4147-A177-3AD203B41FA5}">
                      <a16:colId xmlns:a16="http://schemas.microsoft.com/office/drawing/2014/main" val="2886143399"/>
                    </a:ext>
                  </a:extLst>
                </a:gridCol>
                <a:gridCol w="559125">
                  <a:extLst>
                    <a:ext uri="{9D8B030D-6E8A-4147-A177-3AD203B41FA5}">
                      <a16:colId xmlns:a16="http://schemas.microsoft.com/office/drawing/2014/main" val="3808092428"/>
                    </a:ext>
                  </a:extLst>
                </a:gridCol>
              </a:tblGrid>
              <a:tr h="388620">
                <a:tc>
                  <a:txBody>
                    <a:bodyPr/>
                    <a:lstStyle/>
                    <a:p>
                      <a:pPr algn="ctr"/>
                      <a:r>
                        <a:rPr lang="en-US" sz="1100" dirty="0">
                          <a:solidFill>
                            <a:schemeClr val="tx2"/>
                          </a:solidFill>
                        </a:rPr>
                        <a:t>Activities that moved out of the top 10 </a:t>
                      </a:r>
                    </a:p>
                  </a:txBody>
                  <a:tcPr anchor="ctr"/>
                </a:tc>
                <a:tc>
                  <a:txBody>
                    <a:bodyPr/>
                    <a:lstStyle/>
                    <a:p>
                      <a:pPr algn="ctr"/>
                      <a:r>
                        <a:rPr lang="en-US" sz="1100" dirty="0">
                          <a:solidFill>
                            <a:schemeClr val="tx2"/>
                          </a:solidFill>
                        </a:rPr>
                        <a:t>2019 Rank</a:t>
                      </a:r>
                    </a:p>
                  </a:txBody>
                  <a:tcPr anchor="ctr"/>
                </a:tc>
                <a:tc>
                  <a:txBody>
                    <a:bodyPr/>
                    <a:lstStyle/>
                    <a:p>
                      <a:pPr algn="ctr"/>
                      <a:r>
                        <a:rPr lang="en-US" sz="1100" dirty="0">
                          <a:solidFill>
                            <a:schemeClr val="tx2"/>
                          </a:solidFill>
                        </a:rPr>
                        <a:t>2022 Rank</a:t>
                      </a:r>
                    </a:p>
                  </a:txBody>
                  <a:tcPr anchor="ctr"/>
                </a:tc>
                <a:extLst>
                  <a:ext uri="{0D108BD9-81ED-4DB2-BD59-A6C34878D82A}">
                    <a16:rowId xmlns:a16="http://schemas.microsoft.com/office/drawing/2014/main" val="1951506937"/>
                  </a:ext>
                </a:extLst>
              </a:tr>
              <a:tr h="388620">
                <a:tc>
                  <a:txBody>
                    <a:bodyPr/>
                    <a:lstStyle/>
                    <a:p>
                      <a:pPr algn="l" fontAlgn="b"/>
                      <a:r>
                        <a:rPr lang="en-US" sz="1100" b="0" i="0" u="none" strike="noStrike" dirty="0">
                          <a:solidFill>
                            <a:schemeClr val="tx2"/>
                          </a:solidFill>
                          <a:effectLst/>
                          <a:latin typeface="Calibri" panose="020F0502020204030204" pitchFamily="34" charset="0"/>
                        </a:rPr>
                        <a:t>Visiting a winery or wine regions</a:t>
                      </a:r>
                    </a:p>
                  </a:txBody>
                  <a:tcPr marL="9525" marR="9525" marT="9525" marB="0" anchor="b"/>
                </a:tc>
                <a:tc>
                  <a:txBody>
                    <a:bodyPr/>
                    <a:lstStyle/>
                    <a:p>
                      <a:pPr algn="ctr"/>
                      <a:r>
                        <a:rPr lang="en-US" sz="1100" dirty="0">
                          <a:solidFill>
                            <a:schemeClr val="tx2"/>
                          </a:solidFill>
                        </a:rPr>
                        <a:t>1</a:t>
                      </a:r>
                    </a:p>
                  </a:txBody>
                  <a:tcPr anchor="ctr"/>
                </a:tc>
                <a:tc>
                  <a:txBody>
                    <a:bodyPr/>
                    <a:lstStyle/>
                    <a:p>
                      <a:pPr algn="ctr"/>
                      <a:r>
                        <a:rPr lang="en-US" sz="1100" dirty="0">
                          <a:solidFill>
                            <a:schemeClr val="tx2"/>
                          </a:solidFill>
                        </a:rPr>
                        <a:t>19</a:t>
                      </a:r>
                    </a:p>
                  </a:txBody>
                  <a:tcPr anchor="ctr"/>
                </a:tc>
                <a:extLst>
                  <a:ext uri="{0D108BD9-81ED-4DB2-BD59-A6C34878D82A}">
                    <a16:rowId xmlns:a16="http://schemas.microsoft.com/office/drawing/2014/main" val="663316845"/>
                  </a:ext>
                </a:extLst>
              </a:tr>
              <a:tr h="388620">
                <a:tc>
                  <a:txBody>
                    <a:bodyPr/>
                    <a:lstStyle/>
                    <a:p>
                      <a:pPr algn="l" fontAlgn="b"/>
                      <a:r>
                        <a:rPr lang="en-US" sz="1100" b="0" i="0" u="none" strike="noStrike">
                          <a:solidFill>
                            <a:schemeClr val="tx2"/>
                          </a:solidFill>
                          <a:effectLst/>
                          <a:latin typeface="Calibri" panose="020F0502020204030204" pitchFamily="34" charset="0"/>
                        </a:rPr>
                        <a:t>Exploring farm tours or farm trails</a:t>
                      </a:r>
                    </a:p>
                  </a:txBody>
                  <a:tcPr marL="9525" marR="9525" marT="9525" marB="0" anchor="b"/>
                </a:tc>
                <a:tc>
                  <a:txBody>
                    <a:bodyPr/>
                    <a:lstStyle/>
                    <a:p>
                      <a:pPr algn="ctr"/>
                      <a:r>
                        <a:rPr lang="en-US" sz="1100" dirty="0">
                          <a:solidFill>
                            <a:schemeClr val="tx2"/>
                          </a:solidFill>
                        </a:rPr>
                        <a:t>5</a:t>
                      </a:r>
                    </a:p>
                  </a:txBody>
                  <a:tcPr anchor="ctr"/>
                </a:tc>
                <a:tc>
                  <a:txBody>
                    <a:bodyPr/>
                    <a:lstStyle/>
                    <a:p>
                      <a:pPr algn="ctr"/>
                      <a:r>
                        <a:rPr lang="en-US" sz="1100" dirty="0">
                          <a:solidFill>
                            <a:schemeClr val="tx2"/>
                          </a:solidFill>
                        </a:rPr>
                        <a:t>29</a:t>
                      </a:r>
                    </a:p>
                  </a:txBody>
                  <a:tcPr anchor="ctr"/>
                </a:tc>
                <a:extLst>
                  <a:ext uri="{0D108BD9-81ED-4DB2-BD59-A6C34878D82A}">
                    <a16:rowId xmlns:a16="http://schemas.microsoft.com/office/drawing/2014/main" val="3687376811"/>
                  </a:ext>
                </a:extLst>
              </a:tr>
              <a:tr h="388620">
                <a:tc>
                  <a:txBody>
                    <a:bodyPr/>
                    <a:lstStyle/>
                    <a:p>
                      <a:pPr algn="l" fontAlgn="b"/>
                      <a:r>
                        <a:rPr lang="en-US" sz="1100" b="0" i="0" u="none" strike="noStrike" dirty="0">
                          <a:solidFill>
                            <a:schemeClr val="tx2"/>
                          </a:solidFill>
                          <a:effectLst/>
                          <a:latin typeface="Calibri" panose="020F0502020204030204" pitchFamily="34" charset="0"/>
                        </a:rPr>
                        <a:t>Dining at a Michelin-starred or recommended restaurant</a:t>
                      </a:r>
                    </a:p>
                  </a:txBody>
                  <a:tcPr marL="9525" marR="9525" marT="9525" marB="0" anchor="b"/>
                </a:tc>
                <a:tc>
                  <a:txBody>
                    <a:bodyPr/>
                    <a:lstStyle/>
                    <a:p>
                      <a:pPr algn="ctr"/>
                      <a:r>
                        <a:rPr lang="en-US" sz="1100" dirty="0">
                          <a:solidFill>
                            <a:schemeClr val="tx2"/>
                          </a:solidFill>
                        </a:rPr>
                        <a:t>6</a:t>
                      </a:r>
                    </a:p>
                  </a:txBody>
                  <a:tcPr anchor="ctr"/>
                </a:tc>
                <a:tc>
                  <a:txBody>
                    <a:bodyPr/>
                    <a:lstStyle/>
                    <a:p>
                      <a:pPr algn="ctr"/>
                      <a:r>
                        <a:rPr lang="en-US" sz="1100" dirty="0">
                          <a:solidFill>
                            <a:schemeClr val="tx2"/>
                          </a:solidFill>
                        </a:rPr>
                        <a:t>16</a:t>
                      </a:r>
                    </a:p>
                  </a:txBody>
                  <a:tcPr anchor="ctr"/>
                </a:tc>
                <a:extLst>
                  <a:ext uri="{0D108BD9-81ED-4DB2-BD59-A6C34878D82A}">
                    <a16:rowId xmlns:a16="http://schemas.microsoft.com/office/drawing/2014/main" val="1613195155"/>
                  </a:ext>
                </a:extLst>
              </a:tr>
              <a:tr h="388620">
                <a:tc>
                  <a:txBody>
                    <a:bodyPr/>
                    <a:lstStyle/>
                    <a:p>
                      <a:pPr algn="l" fontAlgn="b"/>
                      <a:r>
                        <a:rPr lang="en-US" sz="1100" b="0" i="0" u="none" strike="noStrike" dirty="0">
                          <a:solidFill>
                            <a:schemeClr val="tx2"/>
                          </a:solidFill>
                          <a:effectLst/>
                          <a:latin typeface="Calibri" panose="020F0502020204030204" pitchFamily="34" charset="0"/>
                        </a:rPr>
                        <a:t>Attending performing arts events (theater, dance, etc.)</a:t>
                      </a:r>
                    </a:p>
                  </a:txBody>
                  <a:tcPr marL="9525" marR="9525" marT="9525" marB="0" anchor="b"/>
                </a:tc>
                <a:tc>
                  <a:txBody>
                    <a:bodyPr/>
                    <a:lstStyle/>
                    <a:p>
                      <a:pPr algn="ctr"/>
                      <a:r>
                        <a:rPr lang="en-US" sz="1100" dirty="0">
                          <a:solidFill>
                            <a:schemeClr val="tx2"/>
                          </a:solidFill>
                        </a:rPr>
                        <a:t>9</a:t>
                      </a:r>
                    </a:p>
                  </a:txBody>
                  <a:tcPr anchor="ctr"/>
                </a:tc>
                <a:tc>
                  <a:txBody>
                    <a:bodyPr/>
                    <a:lstStyle/>
                    <a:p>
                      <a:pPr algn="ctr"/>
                      <a:r>
                        <a:rPr lang="en-US" sz="1100" dirty="0">
                          <a:solidFill>
                            <a:schemeClr val="tx2"/>
                          </a:solidFill>
                        </a:rPr>
                        <a:t>22</a:t>
                      </a:r>
                    </a:p>
                  </a:txBody>
                  <a:tcPr anchor="ctr"/>
                </a:tc>
                <a:extLst>
                  <a:ext uri="{0D108BD9-81ED-4DB2-BD59-A6C34878D82A}">
                    <a16:rowId xmlns:a16="http://schemas.microsoft.com/office/drawing/2014/main" val="2866909359"/>
                  </a:ext>
                </a:extLst>
              </a:tr>
              <a:tr h="388620">
                <a:tc>
                  <a:txBody>
                    <a:bodyPr/>
                    <a:lstStyle/>
                    <a:p>
                      <a:pPr algn="l" fontAlgn="b"/>
                      <a:r>
                        <a:rPr lang="en-US" sz="1100" b="0" i="0" u="none" strike="noStrike" dirty="0">
                          <a:solidFill>
                            <a:schemeClr val="tx2"/>
                          </a:solidFill>
                          <a:effectLst/>
                          <a:latin typeface="Calibri" panose="020F0502020204030204" pitchFamily="34" charset="0"/>
                        </a:rPr>
                        <a:t>Visiting famous movie/TV locations, studio tours, celebrity home tours</a:t>
                      </a:r>
                    </a:p>
                  </a:txBody>
                  <a:tcPr marL="9525" marR="9525" marT="9525" marB="0" anchor="b"/>
                </a:tc>
                <a:tc>
                  <a:txBody>
                    <a:bodyPr/>
                    <a:lstStyle/>
                    <a:p>
                      <a:pPr algn="ctr"/>
                      <a:r>
                        <a:rPr lang="en-US" sz="1100" dirty="0">
                          <a:solidFill>
                            <a:schemeClr val="tx2"/>
                          </a:solidFill>
                        </a:rPr>
                        <a:t>10</a:t>
                      </a:r>
                    </a:p>
                  </a:txBody>
                  <a:tcPr anchor="ctr"/>
                </a:tc>
                <a:tc>
                  <a:txBody>
                    <a:bodyPr/>
                    <a:lstStyle/>
                    <a:p>
                      <a:pPr algn="ctr"/>
                      <a:r>
                        <a:rPr lang="en-US" sz="1100" dirty="0">
                          <a:solidFill>
                            <a:schemeClr val="tx2"/>
                          </a:solidFill>
                        </a:rPr>
                        <a:t>12</a:t>
                      </a:r>
                    </a:p>
                  </a:txBody>
                  <a:tcPr anchor="ctr"/>
                </a:tc>
                <a:extLst>
                  <a:ext uri="{0D108BD9-81ED-4DB2-BD59-A6C34878D82A}">
                    <a16:rowId xmlns:a16="http://schemas.microsoft.com/office/drawing/2014/main" val="994614597"/>
                  </a:ext>
                </a:extLst>
              </a:tr>
            </a:tbl>
          </a:graphicData>
        </a:graphic>
      </p:graphicFrame>
      <p:sp>
        <p:nvSpPr>
          <p:cNvPr id="7" name="TextBox 6">
            <a:extLst>
              <a:ext uri="{FF2B5EF4-FFF2-40B4-BE49-F238E27FC236}">
                <a16:creationId xmlns:a16="http://schemas.microsoft.com/office/drawing/2014/main" id="{EFC4B037-BCB6-104F-A6FA-CA51CF379D46}"/>
              </a:ext>
            </a:extLst>
          </p:cNvPr>
          <p:cNvSpPr txBox="1"/>
          <p:nvPr/>
        </p:nvSpPr>
        <p:spPr>
          <a:xfrm>
            <a:off x="9259079" y="1834663"/>
            <a:ext cx="2932922"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An interesting mix of activities rose in rank, some outdoor-oriented (natural scenery, parks, beach) but theme/amusement parks, exploring cities and exploring museums as well.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404442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7BE554-9FC1-BC4B-9052-81788EA67E31}"/>
              </a:ext>
            </a:extLst>
          </p:cNvPr>
          <p:cNvSpPr>
            <a:spLocks noGrp="1"/>
          </p:cNvSpPr>
          <p:nvPr>
            <p:ph type="body" sz="quarter" idx="10"/>
          </p:nvPr>
        </p:nvSpPr>
        <p:spPr/>
        <p:txBody>
          <a:bodyPr/>
          <a:lstStyle/>
          <a:p>
            <a:pPr>
              <a:lnSpc>
                <a:spcPct val="100000"/>
              </a:lnSpc>
            </a:pPr>
            <a:r>
              <a:rPr lang="en-US" sz="3600" dirty="0"/>
              <a:t>Awareness of U.S. Vaccination Policy and Confidence in Ability to Show Vax Status</a:t>
            </a:r>
          </a:p>
        </p:txBody>
      </p:sp>
      <p:sp>
        <p:nvSpPr>
          <p:cNvPr id="3" name="TextBox 2">
            <a:extLst>
              <a:ext uri="{FF2B5EF4-FFF2-40B4-BE49-F238E27FC236}">
                <a16:creationId xmlns:a16="http://schemas.microsoft.com/office/drawing/2014/main" id="{8A7A1929-CEF7-D247-98FE-D6007D748537}"/>
              </a:ext>
            </a:extLst>
          </p:cNvPr>
          <p:cNvSpPr txBox="1"/>
          <p:nvPr/>
        </p:nvSpPr>
        <p:spPr>
          <a:xfrm>
            <a:off x="0" y="6472858"/>
            <a:ext cx="5484194" cy="400110"/>
          </a:xfrm>
          <a:prstGeom prst="rect">
            <a:avLst/>
          </a:prstGeom>
          <a:noFill/>
        </p:spPr>
        <p:txBody>
          <a:bodyPr wrap="none" rtlCol="0">
            <a:spAutoFit/>
          </a:bodyPr>
          <a:lstStyle/>
          <a:p>
            <a:pPr>
              <a:defRPr/>
            </a:pPr>
            <a:r>
              <a:rPr lang="en-US" sz="1000" dirty="0">
                <a:latin typeface="News Gothic MT" panose="020B0503020103020203" pitchFamily="34" charset="0"/>
              </a:rPr>
              <a:t>Q: Were you aware of this policy in order to travel to the United States? </a:t>
            </a:r>
            <a:br>
              <a:rPr lang="en-US" sz="1000" dirty="0">
                <a:latin typeface="News Gothic MT" panose="020B0503020103020203" pitchFamily="34" charset="0"/>
              </a:rPr>
            </a:br>
            <a:r>
              <a:rPr lang="en-US" sz="1000" dirty="0">
                <a:latin typeface="News Gothic MT" panose="020B0503020103020203" pitchFamily="34" charset="0"/>
              </a:rPr>
              <a:t>Q. How confident are you that you will be able to show proof of your vaccination status? </a:t>
            </a:r>
          </a:p>
        </p:txBody>
      </p:sp>
      <p:sp>
        <p:nvSpPr>
          <p:cNvPr id="4" name="TextBox 3">
            <a:extLst>
              <a:ext uri="{FF2B5EF4-FFF2-40B4-BE49-F238E27FC236}">
                <a16:creationId xmlns:a16="http://schemas.microsoft.com/office/drawing/2014/main" id="{ECA96DAE-3364-4D4D-BE94-40561F040D4D}"/>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E35BF290-835E-EF47-8058-F5F18696F638}"/>
              </a:ext>
            </a:extLst>
          </p:cNvPr>
          <p:cNvSpPr txBox="1"/>
          <p:nvPr/>
        </p:nvSpPr>
        <p:spPr>
          <a:xfrm>
            <a:off x="1037716" y="1827825"/>
            <a:ext cx="10386905"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Three-quarters of Chinese travelers say there are aware of the U.S. policy and most are confident they will be able to show proof.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94EDC725-BCD0-AC48-8143-64FAB43D74DC}"/>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E0B342B0-D9C4-804B-8C71-818E77E556E9}"/>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436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4DF3E7-1BBB-CA41-A59A-6B12360E1AA0}"/>
              </a:ext>
            </a:extLst>
          </p:cNvPr>
          <p:cNvSpPr>
            <a:spLocks noGrp="1"/>
          </p:cNvSpPr>
          <p:nvPr>
            <p:ph type="body" sz="quarter" idx="10"/>
          </p:nvPr>
        </p:nvSpPr>
        <p:spPr/>
        <p:txBody>
          <a:bodyPr/>
          <a:lstStyle/>
          <a:p>
            <a:pPr lvl="0">
              <a:lnSpc>
                <a:spcPct val="100000"/>
              </a:lnSpc>
            </a:pPr>
            <a:r>
              <a:rPr lang="en-US" sz="3600" dirty="0">
                <a:solidFill>
                  <a:srgbClr val="00558C"/>
                </a:solidFill>
              </a:rPr>
              <a:t>Awareness of Own Country’s Travel Regulations and Impact on Travel Planning</a:t>
            </a:r>
          </a:p>
        </p:txBody>
      </p:sp>
      <p:sp>
        <p:nvSpPr>
          <p:cNvPr id="3" name="TextBox 2">
            <a:extLst>
              <a:ext uri="{FF2B5EF4-FFF2-40B4-BE49-F238E27FC236}">
                <a16:creationId xmlns:a16="http://schemas.microsoft.com/office/drawing/2014/main" id="{E888B9A0-EBB1-9444-AB54-AB0CFEACF900}"/>
              </a:ext>
            </a:extLst>
          </p:cNvPr>
          <p:cNvSpPr txBox="1"/>
          <p:nvPr/>
        </p:nvSpPr>
        <p:spPr>
          <a:xfrm>
            <a:off x="0" y="6472858"/>
            <a:ext cx="7962436" cy="400110"/>
          </a:xfrm>
          <a:prstGeom prst="rect">
            <a:avLst/>
          </a:prstGeom>
          <a:noFill/>
        </p:spPr>
        <p:txBody>
          <a:bodyPr wrap="none" rtlCol="0">
            <a:spAutoFit/>
          </a:bodyPr>
          <a:lstStyle/>
          <a:p>
            <a:pPr>
              <a:defRPr/>
            </a:pPr>
            <a:r>
              <a:rPr lang="en-US" sz="1000" dirty="0">
                <a:latin typeface="News Gothic MT" panose="020B0503020103020203" pitchFamily="34" charset="0"/>
              </a:rPr>
              <a:t>Q: Are you familiar with the current regulations regarding international travel for your country, related to Covid-19?</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Given what you know of those regulations what impact does that have on your likelihood to plan an international trip in 2022?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CCC4E9EB-78E3-A84E-92FC-C0ED5433653F}"/>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562A506-EA56-AF49-96C8-CBF5E4A261C6}"/>
              </a:ext>
            </a:extLst>
          </p:cNvPr>
          <p:cNvSpPr txBox="1"/>
          <p:nvPr/>
        </p:nvSpPr>
        <p:spPr>
          <a:xfrm>
            <a:off x="1037716" y="1827825"/>
            <a:ext cx="1038690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Three-quarters of Chinese travelers say they are aware of their own countries travel regulations. </a:t>
            </a:r>
            <a:r>
              <a:rPr lang="en-US" sz="1200" dirty="0">
                <a:latin typeface="News Gothic MT" panose="020B0503020103020203" pitchFamily="34" charset="0"/>
              </a:rPr>
              <a:t>42% feel these regulations aren’t impacting their likelihood to plan a trip, but more say the regulations are either stopping them or making them less likely to plan a trip.</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BC87637C-F725-444D-8912-62F3DB59E4F6}"/>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B8EC81ED-3C75-CD44-A704-7D7A814549B7}"/>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369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81267F-DD33-264C-8927-00885EDBB2A2}"/>
              </a:ext>
            </a:extLst>
          </p:cNvPr>
          <p:cNvSpPr>
            <a:spLocks noGrp="1"/>
          </p:cNvSpPr>
          <p:nvPr>
            <p:ph type="body" sz="quarter" idx="10"/>
          </p:nvPr>
        </p:nvSpPr>
        <p:spPr/>
        <p:txBody>
          <a:bodyPr/>
          <a:lstStyle/>
          <a:p>
            <a:pPr algn="ctr"/>
            <a:r>
              <a:rPr lang="en-US" sz="4000" dirty="0">
                <a:solidFill>
                  <a:schemeClr val="tx2"/>
                </a:solidFill>
              </a:rPr>
              <a:t>Market Scorecard Summaries (Wave 2)</a:t>
            </a:r>
          </a:p>
        </p:txBody>
      </p:sp>
      <p:graphicFrame>
        <p:nvGraphicFramePr>
          <p:cNvPr id="5" name="Table 5">
            <a:extLst>
              <a:ext uri="{FF2B5EF4-FFF2-40B4-BE49-F238E27FC236}">
                <a16:creationId xmlns:a16="http://schemas.microsoft.com/office/drawing/2014/main" id="{D3080C55-1A05-A140-8631-30328B33A850}"/>
              </a:ext>
            </a:extLst>
          </p:cNvPr>
          <p:cNvGraphicFramePr>
            <a:graphicFrameLocks noGrp="1"/>
          </p:cNvGraphicFramePr>
          <p:nvPr/>
        </p:nvGraphicFramePr>
        <p:xfrm>
          <a:off x="1874058" y="1848605"/>
          <a:ext cx="8304107" cy="3657600"/>
        </p:xfrm>
        <a:graphic>
          <a:graphicData uri="http://schemas.openxmlformats.org/drawingml/2006/table">
            <a:tbl>
              <a:tblPr firstRow="1" bandRow="1">
                <a:tableStyleId>{F2DE63D5-997A-4646-A377-4702673A728D}</a:tableStyleId>
              </a:tblPr>
              <a:tblGrid>
                <a:gridCol w="1354667">
                  <a:extLst>
                    <a:ext uri="{9D8B030D-6E8A-4147-A177-3AD203B41FA5}">
                      <a16:colId xmlns:a16="http://schemas.microsoft.com/office/drawing/2014/main" val="840406035"/>
                    </a:ext>
                  </a:extLst>
                </a:gridCol>
                <a:gridCol w="1737360">
                  <a:extLst>
                    <a:ext uri="{9D8B030D-6E8A-4147-A177-3AD203B41FA5}">
                      <a16:colId xmlns:a16="http://schemas.microsoft.com/office/drawing/2014/main" val="2792419120"/>
                    </a:ext>
                  </a:extLst>
                </a:gridCol>
                <a:gridCol w="1737360">
                  <a:extLst>
                    <a:ext uri="{9D8B030D-6E8A-4147-A177-3AD203B41FA5}">
                      <a16:colId xmlns:a16="http://schemas.microsoft.com/office/drawing/2014/main" val="3024619979"/>
                    </a:ext>
                  </a:extLst>
                </a:gridCol>
                <a:gridCol w="1737360">
                  <a:extLst>
                    <a:ext uri="{9D8B030D-6E8A-4147-A177-3AD203B41FA5}">
                      <a16:colId xmlns:a16="http://schemas.microsoft.com/office/drawing/2014/main" val="189412920"/>
                    </a:ext>
                  </a:extLst>
                </a:gridCol>
                <a:gridCol w="1737360">
                  <a:extLst>
                    <a:ext uri="{9D8B030D-6E8A-4147-A177-3AD203B41FA5}">
                      <a16:colId xmlns:a16="http://schemas.microsoft.com/office/drawing/2014/main" val="3286306643"/>
                    </a:ext>
                  </a:extLst>
                </a:gridCol>
              </a:tblGrid>
              <a:tr h="370840">
                <a:tc>
                  <a:txBody>
                    <a:bodyPr/>
                    <a:lstStyle/>
                    <a:p>
                      <a:endParaRPr lang="en-US" sz="1400" dirty="0">
                        <a:latin typeface="News Gothic MT" panose="020B0503020103020203" pitchFamily="34" charset="0"/>
                      </a:endParaRPr>
                    </a:p>
                  </a:txBody>
                  <a:tcPr/>
                </a:tc>
                <a:tc>
                  <a:txBody>
                    <a:bodyPr/>
                    <a:lstStyle/>
                    <a:p>
                      <a:pPr algn="ctr"/>
                      <a:r>
                        <a:rPr lang="en-US" sz="1400" dirty="0"/>
                        <a:t>Likelihood to Visit vs. Pre-Pandemic Levels</a:t>
                      </a:r>
                      <a:endParaRPr lang="en-US" sz="1400" dirty="0">
                        <a:latin typeface="News Gothic MT" panose="020B0503020103020203" pitchFamily="34" charset="0"/>
                      </a:endParaRPr>
                    </a:p>
                  </a:txBody>
                  <a:tcPr anchor="ctr"/>
                </a:tc>
                <a:tc>
                  <a:txBody>
                    <a:bodyPr/>
                    <a:lstStyle/>
                    <a:p>
                      <a:pPr algn="ctr"/>
                      <a:r>
                        <a:rPr lang="en-US" sz="1400" dirty="0"/>
                        <a:t>Strength Relative to Domestic Competition</a:t>
                      </a:r>
                      <a:endParaRPr lang="en-US" sz="1400" dirty="0">
                        <a:latin typeface="News Gothic MT" panose="020B0503020103020203" pitchFamily="34" charset="0"/>
                      </a:endParaRPr>
                    </a:p>
                  </a:txBody>
                  <a:tcPr anchor="ctr"/>
                </a:tc>
                <a:tc>
                  <a:txBody>
                    <a:bodyPr/>
                    <a:lstStyle/>
                    <a:p>
                      <a:pPr algn="ctr"/>
                      <a:r>
                        <a:rPr lang="en-US" sz="1400" dirty="0"/>
                        <a:t>Strength Relative to International Competition</a:t>
                      </a:r>
                      <a:endParaRPr lang="en-US" sz="1400" dirty="0">
                        <a:latin typeface="News Gothic MT" panose="020B0503020103020203" pitchFamily="34" charset="0"/>
                      </a:endParaRPr>
                    </a:p>
                  </a:txBody>
                  <a:tcPr anchor="ctr"/>
                </a:tc>
                <a:tc>
                  <a:txBody>
                    <a:bodyPr/>
                    <a:lstStyle/>
                    <a:p>
                      <a:pPr algn="ctr"/>
                      <a:r>
                        <a:rPr lang="en-US" sz="1400" dirty="0"/>
                        <a:t>Planned </a:t>
                      </a:r>
                      <a:br>
                        <a:rPr lang="en-US" sz="1400" dirty="0"/>
                      </a:br>
                      <a:r>
                        <a:rPr lang="en-US" sz="1400" dirty="0"/>
                        <a:t>Timing of Future Visitation (mean)</a:t>
                      </a:r>
                      <a:endParaRPr lang="en-US" sz="1400" dirty="0">
                        <a:latin typeface="News Gothic MT" panose="020B0503020103020203" pitchFamily="34" charset="0"/>
                      </a:endParaRPr>
                    </a:p>
                  </a:txBody>
                  <a:tcPr anchor="ctr"/>
                </a:tc>
                <a:extLst>
                  <a:ext uri="{0D108BD9-81ED-4DB2-BD59-A6C34878D82A}">
                    <a16:rowId xmlns:a16="http://schemas.microsoft.com/office/drawing/2014/main" val="2378714435"/>
                  </a:ext>
                </a:extLst>
              </a:tr>
              <a:tr h="731520">
                <a:tc>
                  <a:txBody>
                    <a:bodyPr/>
                    <a:lstStyle/>
                    <a:p>
                      <a:r>
                        <a:rPr lang="en-US" sz="1600" b="1" dirty="0"/>
                        <a:t>Canada</a:t>
                      </a:r>
                      <a:endParaRPr lang="en-US" sz="1600" b="1"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extLst>
                  <a:ext uri="{0D108BD9-81ED-4DB2-BD59-A6C34878D82A}">
                    <a16:rowId xmlns:a16="http://schemas.microsoft.com/office/drawing/2014/main" val="945032205"/>
                  </a:ext>
                </a:extLst>
              </a:tr>
              <a:tr h="731520">
                <a:tc>
                  <a:txBody>
                    <a:bodyPr/>
                    <a:lstStyle/>
                    <a:p>
                      <a:r>
                        <a:rPr lang="en-US" sz="1600" b="1" dirty="0"/>
                        <a:t>France</a:t>
                      </a:r>
                      <a:endParaRPr lang="en-US" sz="1600" b="1" dirty="0">
                        <a:latin typeface="News Gothic MT" panose="020B0503020103020203" pitchFamily="34" charset="0"/>
                      </a:endParaRPr>
                    </a:p>
                  </a:txBody>
                  <a:tcPr anchor="ctr"/>
                </a:tc>
                <a:tc>
                  <a:txBody>
                    <a:bodyPr/>
                    <a:lstStyle/>
                    <a:p>
                      <a:pPr algn="ctr"/>
                      <a:r>
                        <a:rPr lang="en-US" sz="1400" dirty="0"/>
                        <a:t>-15.3</a:t>
                      </a: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extLst>
                  <a:ext uri="{0D108BD9-81ED-4DB2-BD59-A6C34878D82A}">
                    <a16:rowId xmlns:a16="http://schemas.microsoft.com/office/drawing/2014/main" val="2576392683"/>
                  </a:ext>
                </a:extLst>
              </a:tr>
              <a:tr h="731520">
                <a:tc>
                  <a:txBody>
                    <a:bodyPr/>
                    <a:lstStyle/>
                    <a:p>
                      <a:r>
                        <a:rPr lang="en-US" sz="1600" b="1" dirty="0"/>
                        <a:t>Mexico</a:t>
                      </a:r>
                      <a:endParaRPr lang="en-US" sz="1600" b="1"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extLst>
                  <a:ext uri="{0D108BD9-81ED-4DB2-BD59-A6C34878D82A}">
                    <a16:rowId xmlns:a16="http://schemas.microsoft.com/office/drawing/2014/main" val="3116213397"/>
                  </a:ext>
                </a:extLst>
              </a:tr>
              <a:tr h="731520">
                <a:tc>
                  <a:txBody>
                    <a:bodyPr/>
                    <a:lstStyle/>
                    <a:p>
                      <a:r>
                        <a:rPr lang="en-US" sz="1600" b="1" dirty="0"/>
                        <a:t>UK</a:t>
                      </a:r>
                      <a:endParaRPr lang="en-US" sz="1600" b="1"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extLst>
                  <a:ext uri="{0D108BD9-81ED-4DB2-BD59-A6C34878D82A}">
                    <a16:rowId xmlns:a16="http://schemas.microsoft.com/office/drawing/2014/main" val="1497464964"/>
                  </a:ext>
                </a:extLst>
              </a:tr>
            </a:tbl>
          </a:graphicData>
        </a:graphic>
      </p:graphicFrame>
      <p:sp>
        <p:nvSpPr>
          <p:cNvPr id="2" name="Rectangle 1">
            <a:extLst>
              <a:ext uri="{FF2B5EF4-FFF2-40B4-BE49-F238E27FC236}">
                <a16:creationId xmlns:a16="http://schemas.microsoft.com/office/drawing/2014/main" id="{E34038ED-65AB-6344-BBAD-F78CE375CDDE}"/>
              </a:ext>
            </a:extLst>
          </p:cNvPr>
          <p:cNvSpPr/>
          <p:nvPr/>
        </p:nvSpPr>
        <p:spPr>
          <a:xfrm>
            <a:off x="3532473" y="2755425"/>
            <a:ext cx="1026840" cy="3990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+5.4</a:t>
            </a:r>
          </a:p>
        </p:txBody>
      </p:sp>
      <p:sp>
        <p:nvSpPr>
          <p:cNvPr id="21" name="Rectangle 20">
            <a:extLst>
              <a:ext uri="{FF2B5EF4-FFF2-40B4-BE49-F238E27FC236}">
                <a16:creationId xmlns:a16="http://schemas.microsoft.com/office/drawing/2014/main" id="{38065451-723B-5645-A3FB-AF6CD090E699}"/>
              </a:ext>
            </a:extLst>
          </p:cNvPr>
          <p:cNvSpPr/>
          <p:nvPr/>
        </p:nvSpPr>
        <p:spPr>
          <a:xfrm>
            <a:off x="3532473" y="3477900"/>
            <a:ext cx="1026840" cy="3990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+4.1</a:t>
            </a:r>
          </a:p>
        </p:txBody>
      </p:sp>
      <p:sp>
        <p:nvSpPr>
          <p:cNvPr id="23" name="Rectangle 22">
            <a:extLst>
              <a:ext uri="{FF2B5EF4-FFF2-40B4-BE49-F238E27FC236}">
                <a16:creationId xmlns:a16="http://schemas.microsoft.com/office/drawing/2014/main" id="{BC617BE2-B9A1-AB48-ADC1-39D9EC341150}"/>
              </a:ext>
            </a:extLst>
          </p:cNvPr>
          <p:cNvSpPr/>
          <p:nvPr/>
        </p:nvSpPr>
        <p:spPr>
          <a:xfrm>
            <a:off x="3518764" y="4207625"/>
            <a:ext cx="1026840" cy="3990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+10.3</a:t>
            </a:r>
          </a:p>
        </p:txBody>
      </p:sp>
      <p:sp>
        <p:nvSpPr>
          <p:cNvPr id="24" name="Rectangle 23">
            <a:extLst>
              <a:ext uri="{FF2B5EF4-FFF2-40B4-BE49-F238E27FC236}">
                <a16:creationId xmlns:a16="http://schemas.microsoft.com/office/drawing/2014/main" id="{A39F5B6D-EEDE-B24F-9631-DE432F2EAE17}"/>
              </a:ext>
            </a:extLst>
          </p:cNvPr>
          <p:cNvSpPr/>
          <p:nvPr/>
        </p:nvSpPr>
        <p:spPr>
          <a:xfrm>
            <a:off x="3518764" y="4936373"/>
            <a:ext cx="1026840" cy="399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+0.7</a:t>
            </a:r>
          </a:p>
        </p:txBody>
      </p:sp>
      <p:sp>
        <p:nvSpPr>
          <p:cNvPr id="25" name="Rectangle 24">
            <a:extLst>
              <a:ext uri="{FF2B5EF4-FFF2-40B4-BE49-F238E27FC236}">
                <a16:creationId xmlns:a16="http://schemas.microsoft.com/office/drawing/2014/main" id="{8021FC47-81D4-844A-B809-CE7E313E41BD}"/>
              </a:ext>
            </a:extLst>
          </p:cNvPr>
          <p:cNvSpPr/>
          <p:nvPr/>
        </p:nvSpPr>
        <p:spPr>
          <a:xfrm>
            <a:off x="7036140" y="3466332"/>
            <a:ext cx="1026840" cy="399011"/>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t>-35.0</a:t>
            </a:r>
          </a:p>
        </p:txBody>
      </p:sp>
      <p:sp>
        <p:nvSpPr>
          <p:cNvPr id="26" name="Rectangle 25">
            <a:extLst>
              <a:ext uri="{FF2B5EF4-FFF2-40B4-BE49-F238E27FC236}">
                <a16:creationId xmlns:a16="http://schemas.microsoft.com/office/drawing/2014/main" id="{D2DAAEA5-1B3B-6041-8402-03292B691A56}"/>
              </a:ext>
            </a:extLst>
          </p:cNvPr>
          <p:cNvSpPr/>
          <p:nvPr/>
        </p:nvSpPr>
        <p:spPr>
          <a:xfrm>
            <a:off x="8775033" y="3466333"/>
            <a:ext cx="1026840" cy="399011"/>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t>14.1</a:t>
            </a:r>
          </a:p>
        </p:txBody>
      </p:sp>
      <p:sp>
        <p:nvSpPr>
          <p:cNvPr id="27" name="Rectangle 26">
            <a:extLst>
              <a:ext uri="{FF2B5EF4-FFF2-40B4-BE49-F238E27FC236}">
                <a16:creationId xmlns:a16="http://schemas.microsoft.com/office/drawing/2014/main" id="{9AC23ADD-7D1F-A540-9691-ACDAF4E06828}"/>
              </a:ext>
            </a:extLst>
          </p:cNvPr>
          <p:cNvSpPr/>
          <p:nvPr/>
        </p:nvSpPr>
        <p:spPr>
          <a:xfrm>
            <a:off x="8775033" y="4201353"/>
            <a:ext cx="1026840" cy="399011"/>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t>12.3</a:t>
            </a:r>
          </a:p>
        </p:txBody>
      </p:sp>
      <p:sp>
        <p:nvSpPr>
          <p:cNvPr id="28" name="Rectangle 27">
            <a:extLst>
              <a:ext uri="{FF2B5EF4-FFF2-40B4-BE49-F238E27FC236}">
                <a16:creationId xmlns:a16="http://schemas.microsoft.com/office/drawing/2014/main" id="{F8F0FAFA-98BB-CE4F-815E-9145AF1D3350}"/>
              </a:ext>
            </a:extLst>
          </p:cNvPr>
          <p:cNvSpPr/>
          <p:nvPr/>
        </p:nvSpPr>
        <p:spPr>
          <a:xfrm>
            <a:off x="7036140" y="4207625"/>
            <a:ext cx="1026840" cy="3990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+16.2</a:t>
            </a:r>
          </a:p>
        </p:txBody>
      </p:sp>
      <p:sp>
        <p:nvSpPr>
          <p:cNvPr id="29" name="Rectangle 28">
            <a:extLst>
              <a:ext uri="{FF2B5EF4-FFF2-40B4-BE49-F238E27FC236}">
                <a16:creationId xmlns:a16="http://schemas.microsoft.com/office/drawing/2014/main" id="{3892CC88-AA96-B141-AC8A-F03C715832FE}"/>
              </a:ext>
            </a:extLst>
          </p:cNvPr>
          <p:cNvSpPr/>
          <p:nvPr/>
        </p:nvSpPr>
        <p:spPr>
          <a:xfrm>
            <a:off x="5273040" y="4207625"/>
            <a:ext cx="1026840" cy="3990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+10.5</a:t>
            </a:r>
          </a:p>
        </p:txBody>
      </p:sp>
      <p:sp>
        <p:nvSpPr>
          <p:cNvPr id="30" name="Rectangle 29">
            <a:extLst>
              <a:ext uri="{FF2B5EF4-FFF2-40B4-BE49-F238E27FC236}">
                <a16:creationId xmlns:a16="http://schemas.microsoft.com/office/drawing/2014/main" id="{4BC4093F-00DC-1143-B5AA-85FA138D847C}"/>
              </a:ext>
            </a:extLst>
          </p:cNvPr>
          <p:cNvSpPr/>
          <p:nvPr/>
        </p:nvSpPr>
        <p:spPr>
          <a:xfrm>
            <a:off x="5279599" y="4935074"/>
            <a:ext cx="1026840" cy="399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-4.3</a:t>
            </a:r>
          </a:p>
        </p:txBody>
      </p:sp>
      <p:sp>
        <p:nvSpPr>
          <p:cNvPr id="31" name="Rectangle 30">
            <a:extLst>
              <a:ext uri="{FF2B5EF4-FFF2-40B4-BE49-F238E27FC236}">
                <a16:creationId xmlns:a16="http://schemas.microsoft.com/office/drawing/2014/main" id="{5885170B-5410-DB45-ACB6-52C8415547B7}"/>
              </a:ext>
            </a:extLst>
          </p:cNvPr>
          <p:cNvSpPr/>
          <p:nvPr/>
        </p:nvSpPr>
        <p:spPr>
          <a:xfrm>
            <a:off x="7036140" y="4935074"/>
            <a:ext cx="1026840" cy="39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-40.0</a:t>
            </a:r>
          </a:p>
        </p:txBody>
      </p:sp>
      <p:sp>
        <p:nvSpPr>
          <p:cNvPr id="32" name="Rectangle 31">
            <a:extLst>
              <a:ext uri="{FF2B5EF4-FFF2-40B4-BE49-F238E27FC236}">
                <a16:creationId xmlns:a16="http://schemas.microsoft.com/office/drawing/2014/main" id="{3626C717-0A07-A542-93F9-01C709980EDD}"/>
              </a:ext>
            </a:extLst>
          </p:cNvPr>
          <p:cNvSpPr/>
          <p:nvPr/>
        </p:nvSpPr>
        <p:spPr>
          <a:xfrm>
            <a:off x="8775033" y="4936373"/>
            <a:ext cx="1026840" cy="39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13.7</a:t>
            </a:r>
          </a:p>
        </p:txBody>
      </p:sp>
      <p:sp>
        <p:nvSpPr>
          <p:cNvPr id="33" name="Rectangle 32">
            <a:extLst>
              <a:ext uri="{FF2B5EF4-FFF2-40B4-BE49-F238E27FC236}">
                <a16:creationId xmlns:a16="http://schemas.microsoft.com/office/drawing/2014/main" id="{C1B7159E-17CC-FC4C-A087-91212E439063}"/>
              </a:ext>
            </a:extLst>
          </p:cNvPr>
          <p:cNvSpPr/>
          <p:nvPr/>
        </p:nvSpPr>
        <p:spPr>
          <a:xfrm>
            <a:off x="7028119" y="2752379"/>
            <a:ext cx="1026840" cy="399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+0.9</a:t>
            </a:r>
          </a:p>
        </p:txBody>
      </p:sp>
      <p:sp>
        <p:nvSpPr>
          <p:cNvPr id="34" name="Rectangle 33">
            <a:extLst>
              <a:ext uri="{FF2B5EF4-FFF2-40B4-BE49-F238E27FC236}">
                <a16:creationId xmlns:a16="http://schemas.microsoft.com/office/drawing/2014/main" id="{5FD9BB7B-D155-9744-83C9-6B38AF6B9643}"/>
              </a:ext>
            </a:extLst>
          </p:cNvPr>
          <p:cNvSpPr/>
          <p:nvPr/>
        </p:nvSpPr>
        <p:spPr>
          <a:xfrm>
            <a:off x="5281847" y="2755426"/>
            <a:ext cx="1026840" cy="39901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+1.7</a:t>
            </a:r>
          </a:p>
        </p:txBody>
      </p:sp>
      <p:sp>
        <p:nvSpPr>
          <p:cNvPr id="35" name="Rectangle 34">
            <a:extLst>
              <a:ext uri="{FF2B5EF4-FFF2-40B4-BE49-F238E27FC236}">
                <a16:creationId xmlns:a16="http://schemas.microsoft.com/office/drawing/2014/main" id="{439F11C1-BFB2-D849-A24D-20BA32818C80}"/>
              </a:ext>
            </a:extLst>
          </p:cNvPr>
          <p:cNvSpPr/>
          <p:nvPr/>
        </p:nvSpPr>
        <p:spPr>
          <a:xfrm>
            <a:off x="5269013" y="3477900"/>
            <a:ext cx="1026840" cy="399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+1.3</a:t>
            </a:r>
          </a:p>
        </p:txBody>
      </p:sp>
      <p:sp>
        <p:nvSpPr>
          <p:cNvPr id="36" name="Rectangle 35">
            <a:extLst>
              <a:ext uri="{FF2B5EF4-FFF2-40B4-BE49-F238E27FC236}">
                <a16:creationId xmlns:a16="http://schemas.microsoft.com/office/drawing/2014/main" id="{05A33C5F-96B6-3F48-8202-4E88CC1D3090}"/>
              </a:ext>
            </a:extLst>
          </p:cNvPr>
          <p:cNvSpPr/>
          <p:nvPr/>
        </p:nvSpPr>
        <p:spPr>
          <a:xfrm>
            <a:off x="8775033" y="2752379"/>
            <a:ext cx="1026840" cy="39901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dirty="0"/>
              <a:t>14.3</a:t>
            </a:r>
          </a:p>
        </p:txBody>
      </p:sp>
    </p:spTree>
    <p:extLst>
      <p:ext uri="{BB962C8B-B14F-4D97-AF65-F5344CB8AC3E}">
        <p14:creationId xmlns:p14="http://schemas.microsoft.com/office/powerpoint/2010/main" val="153869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5026C-6A95-A944-A8E8-0069D3A04E63}"/>
              </a:ext>
            </a:extLst>
          </p:cNvPr>
          <p:cNvSpPr>
            <a:spLocks noGrp="1"/>
          </p:cNvSpPr>
          <p:nvPr>
            <p:ph type="body" sz="quarter" idx="10"/>
          </p:nvPr>
        </p:nvSpPr>
        <p:spPr/>
        <p:txBody>
          <a:bodyPr/>
          <a:lstStyle/>
          <a:p>
            <a:r>
              <a:rPr lang="en-US" sz="3600" dirty="0"/>
              <a:t>Travel Credits and Available Vacation Time</a:t>
            </a:r>
          </a:p>
        </p:txBody>
      </p:sp>
      <p:sp>
        <p:nvSpPr>
          <p:cNvPr id="3" name="TextBox 2">
            <a:extLst>
              <a:ext uri="{FF2B5EF4-FFF2-40B4-BE49-F238E27FC236}">
                <a16:creationId xmlns:a16="http://schemas.microsoft.com/office/drawing/2014/main" id="{C54FAE86-C8E3-E64B-946B-7AD5513955AC}"/>
              </a:ext>
            </a:extLst>
          </p:cNvPr>
          <p:cNvSpPr txBox="1"/>
          <p:nvPr/>
        </p:nvSpPr>
        <p:spPr>
          <a:xfrm>
            <a:off x="0" y="6472858"/>
            <a:ext cx="7478329"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unused travel credits (either for air or hotel) from travel that was cancelled in 2020 due to the pandemic?</a:t>
            </a:r>
            <a:br>
              <a:rPr lang="en-US" sz="1000" dirty="0">
                <a:latin typeface="News Gothic MT" panose="020B0503020103020203" pitchFamily="34" charset="0"/>
              </a:rPr>
            </a:br>
            <a:r>
              <a:rPr lang="en-US" sz="1000" dirty="0">
                <a:latin typeface="News Gothic MT" panose="020B0503020103020203" pitchFamily="34" charset="0"/>
              </a:rPr>
              <a:t>Q. Which of these best describes your balance of vacation time available for travel?</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E6661CD4-848A-644E-872F-9FE550FB8594}"/>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5CDE852A-5B7B-FE40-9F7C-C877C5B26114}"/>
              </a:ext>
            </a:extLst>
          </p:cNvPr>
          <p:cNvSpPr txBox="1"/>
          <p:nvPr/>
        </p:nvSpPr>
        <p:spPr>
          <a:xfrm>
            <a:off x="1037716" y="1347332"/>
            <a:ext cx="1038690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Half of Chinese travelers say they have unused travel credits.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a:latin typeface="News Gothic MT" panose="020B0503020103020203" pitchFamily="34" charset="0"/>
              </a:rPr>
              <a:t>More than a third (39%) say they have more vacation days compared to pre-pandemic going into 2022.</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A33DDE92-1279-9540-BD7E-251C0D7AFAD3}"/>
              </a:ext>
            </a:extLst>
          </p:cNvPr>
          <p:cNvGraphicFramePr/>
          <p:nvPr/>
        </p:nvGraphicFramePr>
        <p:xfrm>
          <a:off x="364435" y="2539720"/>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9133767-4801-5F48-BF20-34722D96E028}"/>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524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7BE554-9FC1-BC4B-9052-81788EA67E31}"/>
              </a:ext>
            </a:extLst>
          </p:cNvPr>
          <p:cNvSpPr>
            <a:spLocks noGrp="1"/>
          </p:cNvSpPr>
          <p:nvPr>
            <p:ph type="body" sz="quarter" idx="10"/>
          </p:nvPr>
        </p:nvSpPr>
        <p:spPr/>
        <p:txBody>
          <a:bodyPr/>
          <a:lstStyle/>
          <a:p>
            <a:pPr>
              <a:lnSpc>
                <a:spcPct val="100000"/>
              </a:lnSpc>
            </a:pPr>
            <a:r>
              <a:rPr lang="en-US" sz="3600" dirty="0"/>
              <a:t>Visa Status</a:t>
            </a:r>
          </a:p>
        </p:txBody>
      </p:sp>
      <p:sp>
        <p:nvSpPr>
          <p:cNvPr id="3" name="TextBox 2">
            <a:extLst>
              <a:ext uri="{FF2B5EF4-FFF2-40B4-BE49-F238E27FC236}">
                <a16:creationId xmlns:a16="http://schemas.microsoft.com/office/drawing/2014/main" id="{8A7A1929-CEF7-D247-98FE-D6007D748537}"/>
              </a:ext>
            </a:extLst>
          </p:cNvPr>
          <p:cNvSpPr txBox="1"/>
          <p:nvPr/>
        </p:nvSpPr>
        <p:spPr>
          <a:xfrm>
            <a:off x="0" y="6318970"/>
            <a:ext cx="4961615" cy="553998"/>
          </a:xfrm>
          <a:prstGeom prst="rect">
            <a:avLst/>
          </a:prstGeom>
          <a:noFill/>
        </p:spPr>
        <p:txBody>
          <a:bodyPr wrap="none" rtlCol="0" anchor="b">
            <a:spAutoFit/>
          </a:bodyPr>
          <a:lstStyle/>
          <a:p>
            <a:pPr>
              <a:defRPr/>
            </a:pPr>
            <a:r>
              <a:rPr lang="en-US" sz="1000" dirty="0">
                <a:latin typeface="News Gothic MT" panose="020B0503020103020203" pitchFamily="34" charset="0"/>
              </a:rPr>
              <a:t>Q. Do you currently have a B2 Visa to travel to the USA as a tourist? </a:t>
            </a:r>
            <a:br>
              <a:rPr lang="en-US" sz="1000" dirty="0">
                <a:latin typeface="News Gothic MT" panose="020B0503020103020203" pitchFamily="34" charset="0"/>
              </a:rPr>
            </a:br>
            <a:r>
              <a:rPr lang="en-US" sz="1000" dirty="0">
                <a:latin typeface="News Gothic MT" panose="020B0503020103020203" pitchFamily="34" charset="0"/>
              </a:rPr>
              <a:t>Q. When will your travel visa expire? </a:t>
            </a:r>
          </a:p>
          <a:p>
            <a:pPr>
              <a:defRPr/>
            </a:pPr>
            <a:r>
              <a:rPr lang="en-US" sz="1000" dirty="0">
                <a:latin typeface="News Gothic MT" panose="020B0503020103020203" pitchFamily="34" charset="0"/>
              </a:rPr>
              <a:t>Q. How easy do you think it will be to get a new/renewed travel visa to the USA?</a:t>
            </a:r>
          </a:p>
        </p:txBody>
      </p:sp>
      <p:sp>
        <p:nvSpPr>
          <p:cNvPr id="4" name="TextBox 3">
            <a:extLst>
              <a:ext uri="{FF2B5EF4-FFF2-40B4-BE49-F238E27FC236}">
                <a16:creationId xmlns:a16="http://schemas.microsoft.com/office/drawing/2014/main" id="{ECA96DAE-3364-4D4D-BE94-40561F040D4D}"/>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E35BF290-835E-EF47-8058-F5F18696F638}"/>
              </a:ext>
            </a:extLst>
          </p:cNvPr>
          <p:cNvSpPr txBox="1"/>
          <p:nvPr/>
        </p:nvSpPr>
        <p:spPr>
          <a:xfrm>
            <a:off x="1037717" y="1158883"/>
            <a:ext cx="5274446" cy="98488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Half of our respondents said they currently have a B2 travel visa, with 37% saying </a:t>
            </a:r>
            <a:r>
              <a:rPr lang="en-US" sz="1200" dirty="0">
                <a:latin typeface="News Gothic MT" panose="020B0503020103020203" pitchFamily="34" charset="0"/>
              </a:rPr>
              <a:t>their visa will expire in the next year.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About one-quarter think getting a new or renewed visa will be difficult, but a lot (40%</a:t>
            </a:r>
            <a:r>
              <a:rPr lang="en-US" sz="1200" dirty="0">
                <a:latin typeface="News Gothic MT" panose="020B0503020103020203" pitchFamily="34" charset="0"/>
              </a:rPr>
              <a:t>) seem unsure. </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8" name="Chart 7">
            <a:extLst>
              <a:ext uri="{FF2B5EF4-FFF2-40B4-BE49-F238E27FC236}">
                <a16:creationId xmlns:a16="http://schemas.microsoft.com/office/drawing/2014/main" id="{D4E88237-756A-8942-9ACE-9C9B0ACF4AF9}"/>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8732E9BE-B2D8-1641-BD59-E2FF93DBB490}"/>
              </a:ext>
            </a:extLst>
          </p:cNvPr>
          <p:cNvGraphicFramePr/>
          <p:nvPr/>
        </p:nvGraphicFramePr>
        <p:xfrm>
          <a:off x="6133850" y="1247854"/>
          <a:ext cx="4844381" cy="2499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DB1475DC-82D6-174D-91A7-75899BAF88B0}"/>
              </a:ext>
            </a:extLst>
          </p:cNvPr>
          <p:cNvGraphicFramePr/>
          <p:nvPr/>
        </p:nvGraphicFramePr>
        <p:xfrm>
          <a:off x="6312162" y="4061663"/>
          <a:ext cx="4484029" cy="230639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287EFCF3-917D-CD4B-B61C-DCED9889468B}"/>
              </a:ext>
            </a:extLst>
          </p:cNvPr>
          <p:cNvSpPr txBox="1"/>
          <p:nvPr/>
        </p:nvSpPr>
        <p:spPr>
          <a:xfrm>
            <a:off x="6696682" y="4655315"/>
            <a:ext cx="994183" cy="276999"/>
          </a:xfrm>
          <a:prstGeom prst="rect">
            <a:avLst/>
          </a:prstGeom>
          <a:noFill/>
        </p:spPr>
        <p:txBody>
          <a:bodyPr wrap="none" rtlCol="0">
            <a:spAutoFit/>
          </a:bodyPr>
          <a:lstStyle/>
          <a:p>
            <a:r>
              <a:rPr lang="en-US" sz="1200" dirty="0">
                <a:latin typeface="News Gothic MT" panose="020B0503020103020203" pitchFamily="34" charset="0"/>
              </a:rPr>
              <a:t>35% - easy</a:t>
            </a:r>
          </a:p>
        </p:txBody>
      </p:sp>
      <p:sp>
        <p:nvSpPr>
          <p:cNvPr id="13" name="TextBox 12">
            <a:extLst>
              <a:ext uri="{FF2B5EF4-FFF2-40B4-BE49-F238E27FC236}">
                <a16:creationId xmlns:a16="http://schemas.microsoft.com/office/drawing/2014/main" id="{6FED03A2-37DD-D94E-80B9-ED2D93D4E5B0}"/>
              </a:ext>
            </a:extLst>
          </p:cNvPr>
          <p:cNvSpPr txBox="1"/>
          <p:nvPr/>
        </p:nvSpPr>
        <p:spPr>
          <a:xfrm>
            <a:off x="9540245" y="4648965"/>
            <a:ext cx="1207382" cy="276999"/>
          </a:xfrm>
          <a:prstGeom prst="rect">
            <a:avLst/>
          </a:prstGeom>
          <a:noFill/>
        </p:spPr>
        <p:txBody>
          <a:bodyPr wrap="none" rtlCol="0">
            <a:spAutoFit/>
          </a:bodyPr>
          <a:lstStyle/>
          <a:p>
            <a:r>
              <a:rPr lang="en-US" sz="1200" dirty="0">
                <a:latin typeface="News Gothic MT" panose="020B0503020103020203" pitchFamily="34" charset="0"/>
              </a:rPr>
              <a:t>26% - difficult</a:t>
            </a:r>
          </a:p>
        </p:txBody>
      </p:sp>
      <p:sp>
        <p:nvSpPr>
          <p:cNvPr id="14" name="Right Brace 13">
            <a:extLst>
              <a:ext uri="{FF2B5EF4-FFF2-40B4-BE49-F238E27FC236}">
                <a16:creationId xmlns:a16="http://schemas.microsoft.com/office/drawing/2014/main" id="{2DF84A3C-5CE9-2646-A1EC-5C096DDD6C45}"/>
              </a:ext>
            </a:extLst>
          </p:cNvPr>
          <p:cNvSpPr/>
          <p:nvPr/>
        </p:nvSpPr>
        <p:spPr>
          <a:xfrm rot="16200000">
            <a:off x="7086580" y="4253616"/>
            <a:ext cx="188986" cy="1448888"/>
          </a:xfrm>
          <a:prstGeom prst="rightBrace">
            <a:avLst>
              <a:gd name="adj1" fmla="val 3292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C1C9EFFE-8FE0-664B-A5E1-DE606A32E654}"/>
              </a:ext>
            </a:extLst>
          </p:cNvPr>
          <p:cNvSpPr/>
          <p:nvPr/>
        </p:nvSpPr>
        <p:spPr>
          <a:xfrm rot="16200000">
            <a:off x="10032972" y="4450474"/>
            <a:ext cx="188986" cy="1055172"/>
          </a:xfrm>
          <a:prstGeom prst="rightBrace">
            <a:avLst>
              <a:gd name="adj1" fmla="val 3292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1967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756B2-05A0-034C-89C2-A614586570A2}"/>
              </a:ext>
            </a:extLst>
          </p:cNvPr>
          <p:cNvSpPr>
            <a:spLocks noGrp="1"/>
          </p:cNvSpPr>
          <p:nvPr>
            <p:ph type="body" sz="quarter" idx="10"/>
          </p:nvPr>
        </p:nvSpPr>
        <p:spPr/>
        <p:txBody>
          <a:bodyPr/>
          <a:lstStyle/>
          <a:p>
            <a:r>
              <a:rPr lang="en-US" dirty="0"/>
              <a:t>Importance of Safety Protocols and Infection/Vaccination Rates</a:t>
            </a:r>
          </a:p>
        </p:txBody>
      </p:sp>
      <p:sp>
        <p:nvSpPr>
          <p:cNvPr id="4" name="TextBox 3">
            <a:extLst>
              <a:ext uri="{FF2B5EF4-FFF2-40B4-BE49-F238E27FC236}">
                <a16:creationId xmlns:a16="http://schemas.microsoft.com/office/drawing/2014/main" id="{6D79146A-DE61-814F-9575-EE10BFD3E170}"/>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1D395479-81A8-6141-A23E-CCA57ED9F4E6}"/>
              </a:ext>
            </a:extLst>
          </p:cNvPr>
          <p:cNvSpPr txBox="1"/>
          <p:nvPr/>
        </p:nvSpPr>
        <p:spPr>
          <a:xfrm>
            <a:off x="1037716" y="1827825"/>
            <a:ext cx="10386905"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Most Chinese travelers say that safety protocols and rates of infection and/or vaccination will influence their destination choice.</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E99FD0D0-8D62-7147-A3E6-4B470B6E5045}"/>
              </a:ext>
            </a:extLst>
          </p:cNvPr>
          <p:cNvGraphicFramePr/>
          <p:nvPr/>
        </p:nvGraphicFramePr>
        <p:xfrm>
          <a:off x="330161" y="2530929"/>
          <a:ext cx="5765840" cy="36086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A8F02F0-A21C-7740-B69C-51152DBBE37F}"/>
              </a:ext>
            </a:extLst>
          </p:cNvPr>
          <p:cNvGraphicFramePr/>
          <p:nvPr/>
        </p:nvGraphicFramePr>
        <p:xfrm>
          <a:off x="6208447" y="2530929"/>
          <a:ext cx="5765840" cy="36086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7E3D041-683D-C741-BCAD-5436607EC6D9}"/>
              </a:ext>
            </a:extLst>
          </p:cNvPr>
          <p:cNvSpPr txBox="1"/>
          <p:nvPr/>
        </p:nvSpPr>
        <p:spPr>
          <a:xfrm>
            <a:off x="0" y="6472858"/>
            <a:ext cx="8299067" cy="400110"/>
          </a:xfrm>
          <a:prstGeom prst="rect">
            <a:avLst/>
          </a:prstGeom>
          <a:noFill/>
        </p:spPr>
        <p:txBody>
          <a:bodyPr wrap="none" rtlCol="0">
            <a:spAutoFit/>
          </a:bodyPr>
          <a:lstStyle/>
          <a:p>
            <a:pPr>
              <a:defRPr/>
            </a:pPr>
            <a:r>
              <a:rPr lang="en-US" sz="1000" dirty="0">
                <a:latin typeface="News Gothic MT" panose="020B0503020103020203" pitchFamily="34" charset="0"/>
              </a:rPr>
              <a:t>Q: Does the presence or absence of safety protocols matter to you when selecting a destination to visit?</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Does the amount of COVID-19 infection or the rate of vaccination in a destination matter to you when selecting a destination to visit?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30714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4F5C-4D56-2C42-A6FE-3C1526018B43}"/>
              </a:ext>
            </a:extLst>
          </p:cNvPr>
          <p:cNvSpPr>
            <a:spLocks noGrp="1"/>
          </p:cNvSpPr>
          <p:nvPr>
            <p:ph type="body" sz="quarter" idx="10"/>
          </p:nvPr>
        </p:nvSpPr>
        <p:spPr/>
        <p:txBody>
          <a:bodyPr/>
          <a:lstStyle/>
          <a:p>
            <a:r>
              <a:rPr lang="en-US" dirty="0"/>
              <a:t>Perceptions of U.S. States on Safety Protocols</a:t>
            </a:r>
          </a:p>
        </p:txBody>
      </p:sp>
      <p:sp>
        <p:nvSpPr>
          <p:cNvPr id="3" name="TextBox 2">
            <a:extLst>
              <a:ext uri="{FF2B5EF4-FFF2-40B4-BE49-F238E27FC236}">
                <a16:creationId xmlns:a16="http://schemas.microsoft.com/office/drawing/2014/main" id="{00BEC39E-6DD5-BA47-8CE6-F78E13593D2E}"/>
              </a:ext>
            </a:extLst>
          </p:cNvPr>
          <p:cNvSpPr txBox="1"/>
          <p:nvPr/>
        </p:nvSpPr>
        <p:spPr>
          <a:xfrm>
            <a:off x="0" y="6472858"/>
            <a:ext cx="6492483"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an idea of which parts of the United States would be more likely to have safety protocols </a:t>
            </a:r>
            <a:br>
              <a:rPr lang="en-US" sz="1000" dirty="0">
                <a:latin typeface="News Gothic MT" panose="020B0503020103020203" pitchFamily="34" charset="0"/>
              </a:rPr>
            </a:br>
            <a:r>
              <a:rPr lang="en-US" sz="1000" dirty="0">
                <a:latin typeface="News Gothic MT" panose="020B0503020103020203" pitchFamily="34" charset="0"/>
              </a:rPr>
              <a:t>and which would be least likely to have safety protocols?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9D32059F-6DB8-5849-A9E1-C99728ACDFF1}"/>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2D17DAB-1E70-5341-9560-4E7667489D48}"/>
              </a:ext>
            </a:extLst>
          </p:cNvPr>
          <p:cNvSpPr txBox="1"/>
          <p:nvPr/>
        </p:nvSpPr>
        <p:spPr>
          <a:xfrm>
            <a:off x="1037716" y="1827825"/>
            <a:ext cx="1038690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59% of Chinese respondents said they thought they would know which parts of the U.S. would be more likely to have safety protocols.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200" dirty="0">
                <a:latin typeface="News Gothic MT" panose="020B0503020103020203" pitchFamily="34" charset="0"/>
              </a:rPr>
              <a:t>California and New York are picked as being most likely to have safety protocols, followed by Hawaii. </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C12376FE-39E2-994E-AC77-5445589D8500}"/>
              </a:ext>
            </a:extLst>
          </p:cNvPr>
          <p:cNvGraphicFramePr/>
          <p:nvPr/>
        </p:nvGraphicFramePr>
        <p:xfrm>
          <a:off x="1616529" y="2645229"/>
          <a:ext cx="9095014" cy="3493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092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19F2DF-D296-CE4C-A04A-564503B0F620}"/>
              </a:ext>
            </a:extLst>
          </p:cNvPr>
          <p:cNvSpPr>
            <a:spLocks noGrp="1"/>
          </p:cNvSpPr>
          <p:nvPr>
            <p:ph type="body" sz="quarter" idx="10"/>
          </p:nvPr>
        </p:nvSpPr>
        <p:spPr>
          <a:xfrm>
            <a:off x="679316" y="274997"/>
            <a:ext cx="3580083" cy="1799548"/>
          </a:xfrm>
        </p:spPr>
        <p:txBody>
          <a:bodyPr/>
          <a:lstStyle/>
          <a:p>
            <a:r>
              <a:rPr lang="en-US" dirty="0"/>
              <a:t>Barriers </a:t>
            </a:r>
            <a:br>
              <a:rPr lang="en-US" dirty="0"/>
            </a:br>
            <a:r>
              <a:rPr lang="en-US" dirty="0"/>
              <a:t>to Visitation</a:t>
            </a:r>
            <a:br>
              <a:rPr lang="en-US" dirty="0"/>
            </a:br>
            <a:endParaRPr lang="en-US" dirty="0"/>
          </a:p>
        </p:txBody>
      </p:sp>
      <p:graphicFrame>
        <p:nvGraphicFramePr>
          <p:cNvPr id="3" name="Chart 2">
            <a:extLst>
              <a:ext uri="{FF2B5EF4-FFF2-40B4-BE49-F238E27FC236}">
                <a16:creationId xmlns:a16="http://schemas.microsoft.com/office/drawing/2014/main" id="{80231C85-2A22-8745-BE30-193AC4013F15}"/>
              </a:ext>
            </a:extLst>
          </p:cNvPr>
          <p:cNvGraphicFramePr/>
          <p:nvPr>
            <p:extLst>
              <p:ext uri="{D42A27DB-BD31-4B8C-83A1-F6EECF244321}">
                <p14:modId xmlns:p14="http://schemas.microsoft.com/office/powerpoint/2010/main" val="3377820768"/>
              </p:ext>
            </p:extLst>
          </p:nvPr>
        </p:nvGraphicFramePr>
        <p:xfrm>
          <a:off x="3104150" y="973455"/>
          <a:ext cx="8631989"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6E2542D-05D6-F741-9EAD-22FD4740522A}"/>
              </a:ext>
            </a:extLst>
          </p:cNvPr>
          <p:cNvSpPr txBox="1"/>
          <p:nvPr/>
        </p:nvSpPr>
        <p:spPr>
          <a:xfrm>
            <a:off x="11000052" y="1527064"/>
            <a:ext cx="108715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Competitive </a:t>
            </a:r>
            <a:b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br>
            <a:r>
              <a:rPr kumimoji="0" lang="en-US" sz="1200" b="0" i="0" u="sng"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Index</a:t>
            </a:r>
          </a:p>
        </p:txBody>
      </p:sp>
      <p:sp>
        <p:nvSpPr>
          <p:cNvPr id="7" name="TextBox 6">
            <a:extLst>
              <a:ext uri="{FF2B5EF4-FFF2-40B4-BE49-F238E27FC236}">
                <a16:creationId xmlns:a16="http://schemas.microsoft.com/office/drawing/2014/main" id="{91CCB5D4-ACA7-AA48-90EB-BED923CCD997}"/>
              </a:ext>
            </a:extLst>
          </p:cNvPr>
          <p:cNvSpPr txBox="1"/>
          <p:nvPr/>
        </p:nvSpPr>
        <p:spPr>
          <a:xfrm>
            <a:off x="848975" y="2570674"/>
            <a:ext cx="2405684" cy="1569660"/>
          </a:xfrm>
          <a:prstGeom prst="rect">
            <a:avLst/>
          </a:prstGeom>
          <a:noFill/>
        </p:spPr>
        <p:txBody>
          <a:bodyPr wrap="square" rtlCol="0">
            <a:spAutoFit/>
          </a:bodyPr>
          <a:lstStyle/>
          <a:p>
            <a:pPr marL="285750" indent="-285750">
              <a:buFont typeface="Wingdings" pitchFamily="2" charset="2"/>
              <a:buChar char="§"/>
            </a:pPr>
            <a:r>
              <a:rPr lang="en-US" sz="1200" dirty="0">
                <a:latin typeface="News Gothic MT" panose="020B0503020103020203" pitchFamily="34" charset="0"/>
              </a:rPr>
              <a:t>Barriers at the top are the items most likely to be cited as a reason for not considering travel to California, among those who are not likely to visit. </a:t>
            </a:r>
          </a:p>
          <a:p>
            <a:pPr marL="285750" indent="-285750">
              <a:buFont typeface="Wingdings" pitchFamily="2" charset="2"/>
              <a:buChar char="§"/>
            </a:pPr>
            <a:endParaRPr lang="en-US" sz="1200" dirty="0">
              <a:latin typeface="News Gothic MT" panose="020B0503020103020203" pitchFamily="34" charset="0"/>
            </a:endParaRPr>
          </a:p>
          <a:p>
            <a:endParaRPr lang="en-US" sz="1200" b="1" dirty="0">
              <a:solidFill>
                <a:schemeClr val="tx2"/>
              </a:solidFill>
              <a:latin typeface="News Gothic MT" panose="020B0503020103020203" pitchFamily="34" charset="0"/>
            </a:endParaRPr>
          </a:p>
        </p:txBody>
      </p:sp>
      <p:sp>
        <p:nvSpPr>
          <p:cNvPr id="9" name="TextBox 8">
            <a:extLst>
              <a:ext uri="{FF2B5EF4-FFF2-40B4-BE49-F238E27FC236}">
                <a16:creationId xmlns:a16="http://schemas.microsoft.com/office/drawing/2014/main" id="{095C92EE-B1FE-BB4C-9118-B15A427CA3FF}"/>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(Sept 2021)</a:t>
            </a:r>
          </a:p>
        </p:txBody>
      </p:sp>
      <p:sp>
        <p:nvSpPr>
          <p:cNvPr id="10" name="TextBox 9">
            <a:extLst>
              <a:ext uri="{FF2B5EF4-FFF2-40B4-BE49-F238E27FC236}">
                <a16:creationId xmlns:a16="http://schemas.microsoft.com/office/drawing/2014/main" id="{56BFECA1-D66B-7D4C-BF33-C6A66CA2E4F3}"/>
              </a:ext>
            </a:extLst>
          </p:cNvPr>
          <p:cNvSpPr txBox="1"/>
          <p:nvPr/>
        </p:nvSpPr>
        <p:spPr>
          <a:xfrm>
            <a:off x="0" y="6626747"/>
            <a:ext cx="8133958" cy="400110"/>
          </a:xfrm>
          <a:prstGeom prst="rect">
            <a:avLst/>
          </a:prstGeom>
          <a:noFill/>
        </p:spPr>
        <p:txBody>
          <a:bodyPr wrap="none" rtlCol="0">
            <a:spAutoFit/>
          </a:bodyPr>
          <a:lstStyle/>
          <a:p>
            <a:pPr>
              <a:defRPr/>
            </a:pPr>
            <a:r>
              <a:rPr lang="en-US" sz="1000" dirty="0">
                <a:latin typeface="News Gothic MT" panose="020B0503020103020203" pitchFamily="34" charset="0"/>
              </a:rPr>
              <a:t>Q: Earlier you mentioned that you are </a:t>
            </a:r>
            <a:r>
              <a:rPr lang="en-US" sz="1000" b="1" u="sng" dirty="0">
                <a:latin typeface="News Gothic MT" panose="020B0503020103020203" pitchFamily="34" charset="0"/>
              </a:rPr>
              <a:t>not</a:t>
            </a:r>
            <a:r>
              <a:rPr lang="en-US" sz="1000" dirty="0">
                <a:latin typeface="News Gothic MT" panose="020B0503020103020203" pitchFamily="34" charset="0"/>
              </a:rPr>
              <a:t> likely to visit DESTINATION. To what degree are each of these an influence for not visiting?</a:t>
            </a:r>
          </a:p>
          <a:p>
            <a:pPr lvl="0">
              <a:defRPr/>
            </a:pPr>
            <a:endParaRPr kumimoji="0" lang="en-US" sz="1000" b="0" i="0" u="none" strike="noStrike" kern="1200" cap="none" spc="0" normalizeH="0" baseline="0" noProof="0" dirty="0">
              <a:ln>
                <a:noFill/>
              </a:ln>
              <a:effectLst/>
              <a:uLnTx/>
              <a:uFillTx/>
              <a:latin typeface="News Gothic MT" panose="020B0503020103020203" pitchFamily="34" charset="0"/>
            </a:endParaRPr>
          </a:p>
        </p:txBody>
      </p:sp>
      <p:graphicFrame>
        <p:nvGraphicFramePr>
          <p:cNvPr id="6" name="Table 5">
            <a:extLst>
              <a:ext uri="{FF2B5EF4-FFF2-40B4-BE49-F238E27FC236}">
                <a16:creationId xmlns:a16="http://schemas.microsoft.com/office/drawing/2014/main" id="{710C94C8-EF5E-452C-A30A-D9265E883D13}"/>
              </a:ext>
            </a:extLst>
          </p:cNvPr>
          <p:cNvGraphicFramePr>
            <a:graphicFrameLocks noGrp="1"/>
          </p:cNvGraphicFramePr>
          <p:nvPr>
            <p:extLst>
              <p:ext uri="{D42A27DB-BD31-4B8C-83A1-F6EECF244321}">
                <p14:modId xmlns:p14="http://schemas.microsoft.com/office/powerpoint/2010/main" val="1437159134"/>
              </p:ext>
            </p:extLst>
          </p:nvPr>
        </p:nvGraphicFramePr>
        <p:xfrm>
          <a:off x="10833100" y="2082933"/>
          <a:ext cx="1358900" cy="4147040"/>
        </p:xfrm>
        <a:graphic>
          <a:graphicData uri="http://schemas.openxmlformats.org/drawingml/2006/table">
            <a:tbl>
              <a:tblPr>
                <a:tableStyleId>{2D5ABB26-0587-4C30-8999-92F81FD0307C}</a:tableStyleId>
              </a:tblPr>
              <a:tblGrid>
                <a:gridCol w="1358900">
                  <a:extLst>
                    <a:ext uri="{9D8B030D-6E8A-4147-A177-3AD203B41FA5}">
                      <a16:colId xmlns:a16="http://schemas.microsoft.com/office/drawing/2014/main" val="2040889494"/>
                    </a:ext>
                  </a:extLst>
                </a:gridCol>
              </a:tblGrid>
              <a:tr h="207352">
                <a:tc>
                  <a:txBody>
                    <a:bodyPr/>
                    <a:lstStyle/>
                    <a:p>
                      <a:pPr algn="ctr" fontAlgn="ctr"/>
                      <a:r>
                        <a:rPr lang="en-US" sz="1100" b="0" i="0" u="none" strike="noStrike" dirty="0">
                          <a:solidFill>
                            <a:schemeClr val="tx1"/>
                          </a:solidFill>
                          <a:effectLst/>
                          <a:latin typeface="News Gothic MT" panose="020B0504020203020204" pitchFamily="34" charset="0"/>
                        </a:rPr>
                        <a:t>102</a:t>
                      </a:r>
                    </a:p>
                  </a:txBody>
                  <a:tcPr marL="9525" marR="9525" marT="9525" marB="0" anchor="ctr"/>
                </a:tc>
                <a:extLst>
                  <a:ext uri="{0D108BD9-81ED-4DB2-BD59-A6C34878D82A}">
                    <a16:rowId xmlns:a16="http://schemas.microsoft.com/office/drawing/2014/main" val="293235999"/>
                  </a:ext>
                </a:extLst>
              </a:tr>
              <a:tr h="207352">
                <a:tc>
                  <a:txBody>
                    <a:bodyPr/>
                    <a:lstStyle/>
                    <a:p>
                      <a:pPr algn="ctr" fontAlgn="ctr"/>
                      <a:r>
                        <a:rPr lang="en-US" sz="1100" b="0" i="0" u="none" strike="noStrike">
                          <a:solidFill>
                            <a:schemeClr val="tx1"/>
                          </a:solidFill>
                          <a:effectLst/>
                          <a:latin typeface="News Gothic MT" panose="020B0504020203020204" pitchFamily="34" charset="0"/>
                        </a:rPr>
                        <a:t>101</a:t>
                      </a:r>
                    </a:p>
                  </a:txBody>
                  <a:tcPr marL="9525" marR="9525" marT="9525" marB="0" anchor="ctr"/>
                </a:tc>
                <a:extLst>
                  <a:ext uri="{0D108BD9-81ED-4DB2-BD59-A6C34878D82A}">
                    <a16:rowId xmlns:a16="http://schemas.microsoft.com/office/drawing/2014/main" val="4032889739"/>
                  </a:ext>
                </a:extLst>
              </a:tr>
              <a:tr h="207352">
                <a:tc>
                  <a:txBody>
                    <a:bodyPr/>
                    <a:lstStyle/>
                    <a:p>
                      <a:pPr algn="ctr" fontAlgn="ctr"/>
                      <a:r>
                        <a:rPr lang="en-US" sz="1100" b="0" i="0" u="none" strike="noStrike">
                          <a:solidFill>
                            <a:schemeClr val="tx1"/>
                          </a:solidFill>
                          <a:effectLst/>
                          <a:latin typeface="News Gothic MT" panose="020B0504020203020204" pitchFamily="34" charset="0"/>
                        </a:rPr>
                        <a:t>100</a:t>
                      </a:r>
                    </a:p>
                  </a:txBody>
                  <a:tcPr marL="9525" marR="9525" marT="9525" marB="0" anchor="ctr"/>
                </a:tc>
                <a:extLst>
                  <a:ext uri="{0D108BD9-81ED-4DB2-BD59-A6C34878D82A}">
                    <a16:rowId xmlns:a16="http://schemas.microsoft.com/office/drawing/2014/main" val="2627619198"/>
                  </a:ext>
                </a:extLst>
              </a:tr>
              <a:tr h="207352">
                <a:tc>
                  <a:txBody>
                    <a:bodyPr/>
                    <a:lstStyle/>
                    <a:p>
                      <a:pPr algn="ctr" fontAlgn="ctr"/>
                      <a:r>
                        <a:rPr lang="en-US" sz="1100" b="0" i="0" u="none" strike="noStrike">
                          <a:solidFill>
                            <a:schemeClr val="tx1"/>
                          </a:solidFill>
                          <a:effectLst/>
                          <a:latin typeface="News Gothic MT" panose="020B0504020203020204" pitchFamily="34" charset="0"/>
                        </a:rPr>
                        <a:t>102</a:t>
                      </a:r>
                    </a:p>
                  </a:txBody>
                  <a:tcPr marL="9525" marR="9525" marT="9525" marB="0" anchor="ctr"/>
                </a:tc>
                <a:extLst>
                  <a:ext uri="{0D108BD9-81ED-4DB2-BD59-A6C34878D82A}">
                    <a16:rowId xmlns:a16="http://schemas.microsoft.com/office/drawing/2014/main" val="151132664"/>
                  </a:ext>
                </a:extLst>
              </a:tr>
              <a:tr h="207352">
                <a:tc>
                  <a:txBody>
                    <a:bodyPr/>
                    <a:lstStyle/>
                    <a:p>
                      <a:pPr algn="ctr" fontAlgn="ctr"/>
                      <a:r>
                        <a:rPr lang="en-US" sz="1100" b="0" i="0" u="none" strike="noStrike">
                          <a:solidFill>
                            <a:schemeClr val="tx1"/>
                          </a:solidFill>
                          <a:effectLst/>
                          <a:latin typeface="News Gothic MT" panose="020B0504020203020204" pitchFamily="34" charset="0"/>
                        </a:rPr>
                        <a:t>100</a:t>
                      </a:r>
                    </a:p>
                  </a:txBody>
                  <a:tcPr marL="9525" marR="9525" marT="9525" marB="0" anchor="ctr"/>
                </a:tc>
                <a:extLst>
                  <a:ext uri="{0D108BD9-81ED-4DB2-BD59-A6C34878D82A}">
                    <a16:rowId xmlns:a16="http://schemas.microsoft.com/office/drawing/2014/main" val="1490475466"/>
                  </a:ext>
                </a:extLst>
              </a:tr>
              <a:tr h="207352">
                <a:tc>
                  <a:txBody>
                    <a:bodyPr/>
                    <a:lstStyle/>
                    <a:p>
                      <a:pPr algn="ctr" fontAlgn="ctr"/>
                      <a:r>
                        <a:rPr lang="en-US" sz="1100" b="0" i="0" u="none" strike="noStrike">
                          <a:solidFill>
                            <a:schemeClr val="tx1"/>
                          </a:solidFill>
                          <a:effectLst/>
                          <a:latin typeface="News Gothic MT" panose="020B0504020203020204" pitchFamily="34" charset="0"/>
                        </a:rPr>
                        <a:t>100</a:t>
                      </a:r>
                    </a:p>
                  </a:txBody>
                  <a:tcPr marL="9525" marR="9525" marT="9525" marB="0" anchor="ctr"/>
                </a:tc>
                <a:extLst>
                  <a:ext uri="{0D108BD9-81ED-4DB2-BD59-A6C34878D82A}">
                    <a16:rowId xmlns:a16="http://schemas.microsoft.com/office/drawing/2014/main" val="1042856557"/>
                  </a:ext>
                </a:extLst>
              </a:tr>
              <a:tr h="207352">
                <a:tc>
                  <a:txBody>
                    <a:bodyPr/>
                    <a:lstStyle/>
                    <a:p>
                      <a:pPr algn="ctr" fontAlgn="ctr"/>
                      <a:r>
                        <a:rPr lang="en-US" sz="1100" b="0" i="0" u="none" strike="noStrike">
                          <a:solidFill>
                            <a:schemeClr val="tx1"/>
                          </a:solidFill>
                          <a:effectLst/>
                          <a:latin typeface="News Gothic MT" panose="020B0504020203020204" pitchFamily="34" charset="0"/>
                        </a:rPr>
                        <a:t>104</a:t>
                      </a:r>
                    </a:p>
                  </a:txBody>
                  <a:tcPr marL="9525" marR="9525" marT="9525" marB="0" anchor="ctr"/>
                </a:tc>
                <a:extLst>
                  <a:ext uri="{0D108BD9-81ED-4DB2-BD59-A6C34878D82A}">
                    <a16:rowId xmlns:a16="http://schemas.microsoft.com/office/drawing/2014/main" val="1018590736"/>
                  </a:ext>
                </a:extLst>
              </a:tr>
              <a:tr h="207352">
                <a:tc>
                  <a:txBody>
                    <a:bodyPr/>
                    <a:lstStyle/>
                    <a:p>
                      <a:pPr algn="ctr" fontAlgn="ctr"/>
                      <a:r>
                        <a:rPr lang="en-US" sz="1100" b="0" i="0" u="none" strike="noStrike">
                          <a:solidFill>
                            <a:schemeClr val="tx1"/>
                          </a:solidFill>
                          <a:effectLst/>
                          <a:latin typeface="News Gothic MT" panose="020B0504020203020204" pitchFamily="34" charset="0"/>
                        </a:rPr>
                        <a:t>99</a:t>
                      </a:r>
                    </a:p>
                  </a:txBody>
                  <a:tcPr marL="9525" marR="9525" marT="9525" marB="0" anchor="ctr"/>
                </a:tc>
                <a:extLst>
                  <a:ext uri="{0D108BD9-81ED-4DB2-BD59-A6C34878D82A}">
                    <a16:rowId xmlns:a16="http://schemas.microsoft.com/office/drawing/2014/main" val="3838195758"/>
                  </a:ext>
                </a:extLst>
              </a:tr>
              <a:tr h="207352">
                <a:tc>
                  <a:txBody>
                    <a:bodyPr/>
                    <a:lstStyle/>
                    <a:p>
                      <a:pPr algn="ctr" fontAlgn="ctr"/>
                      <a:r>
                        <a:rPr lang="en-US" sz="1100" b="0" i="0" u="none" strike="noStrike">
                          <a:solidFill>
                            <a:schemeClr val="tx1"/>
                          </a:solidFill>
                          <a:effectLst/>
                          <a:latin typeface="News Gothic MT" panose="020B0504020203020204" pitchFamily="34" charset="0"/>
                        </a:rPr>
                        <a:t>104</a:t>
                      </a:r>
                    </a:p>
                  </a:txBody>
                  <a:tcPr marL="9525" marR="9525" marT="9525" marB="0" anchor="ctr"/>
                </a:tc>
                <a:extLst>
                  <a:ext uri="{0D108BD9-81ED-4DB2-BD59-A6C34878D82A}">
                    <a16:rowId xmlns:a16="http://schemas.microsoft.com/office/drawing/2014/main" val="139022412"/>
                  </a:ext>
                </a:extLst>
              </a:tr>
              <a:tr h="207352">
                <a:tc>
                  <a:txBody>
                    <a:bodyPr/>
                    <a:lstStyle/>
                    <a:p>
                      <a:pPr algn="ctr" fontAlgn="ctr"/>
                      <a:r>
                        <a:rPr lang="en-US" sz="1100" b="0" i="0" u="none" strike="noStrike">
                          <a:solidFill>
                            <a:schemeClr val="tx1"/>
                          </a:solidFill>
                          <a:effectLst/>
                          <a:latin typeface="News Gothic MT" panose="020B0504020203020204" pitchFamily="34" charset="0"/>
                        </a:rPr>
                        <a:t>102</a:t>
                      </a:r>
                    </a:p>
                  </a:txBody>
                  <a:tcPr marL="9525" marR="9525" marT="9525" marB="0" anchor="ctr"/>
                </a:tc>
                <a:extLst>
                  <a:ext uri="{0D108BD9-81ED-4DB2-BD59-A6C34878D82A}">
                    <a16:rowId xmlns:a16="http://schemas.microsoft.com/office/drawing/2014/main" val="3375246867"/>
                  </a:ext>
                </a:extLst>
              </a:tr>
              <a:tr h="207352">
                <a:tc>
                  <a:txBody>
                    <a:bodyPr/>
                    <a:lstStyle/>
                    <a:p>
                      <a:pPr algn="ctr" fontAlgn="ctr"/>
                      <a:r>
                        <a:rPr lang="en-US" sz="1100" b="0" i="0" u="none" strike="noStrike">
                          <a:solidFill>
                            <a:schemeClr val="tx1"/>
                          </a:solidFill>
                          <a:effectLst/>
                          <a:latin typeface="News Gothic MT" panose="020B0504020203020204" pitchFamily="34" charset="0"/>
                        </a:rPr>
                        <a:t>96</a:t>
                      </a:r>
                    </a:p>
                  </a:txBody>
                  <a:tcPr marL="9525" marR="9525" marT="9525" marB="0" anchor="ctr"/>
                </a:tc>
                <a:extLst>
                  <a:ext uri="{0D108BD9-81ED-4DB2-BD59-A6C34878D82A}">
                    <a16:rowId xmlns:a16="http://schemas.microsoft.com/office/drawing/2014/main" val="56860578"/>
                  </a:ext>
                </a:extLst>
              </a:tr>
              <a:tr h="207352">
                <a:tc>
                  <a:txBody>
                    <a:bodyPr/>
                    <a:lstStyle/>
                    <a:p>
                      <a:pPr algn="ctr" fontAlgn="ctr"/>
                      <a:r>
                        <a:rPr lang="en-US" sz="1100" b="0" i="0" u="none" strike="noStrike">
                          <a:solidFill>
                            <a:schemeClr val="tx1"/>
                          </a:solidFill>
                          <a:effectLst/>
                          <a:latin typeface="News Gothic MT" panose="020B0504020203020204" pitchFamily="34" charset="0"/>
                        </a:rPr>
                        <a:t>101</a:t>
                      </a:r>
                    </a:p>
                  </a:txBody>
                  <a:tcPr marL="9525" marR="9525" marT="9525" marB="0" anchor="ctr"/>
                </a:tc>
                <a:extLst>
                  <a:ext uri="{0D108BD9-81ED-4DB2-BD59-A6C34878D82A}">
                    <a16:rowId xmlns:a16="http://schemas.microsoft.com/office/drawing/2014/main" val="1003368906"/>
                  </a:ext>
                </a:extLst>
              </a:tr>
              <a:tr h="207352">
                <a:tc>
                  <a:txBody>
                    <a:bodyPr/>
                    <a:lstStyle/>
                    <a:p>
                      <a:pPr algn="ctr" fontAlgn="ctr"/>
                      <a:r>
                        <a:rPr lang="en-US" sz="1100" b="0" i="0" u="none" strike="noStrike">
                          <a:solidFill>
                            <a:schemeClr val="tx1"/>
                          </a:solidFill>
                          <a:effectLst/>
                          <a:latin typeface="News Gothic MT" panose="020B0504020203020204" pitchFamily="34" charset="0"/>
                        </a:rPr>
                        <a:t>99</a:t>
                      </a:r>
                    </a:p>
                  </a:txBody>
                  <a:tcPr marL="9525" marR="9525" marT="9525" marB="0" anchor="ctr"/>
                </a:tc>
                <a:extLst>
                  <a:ext uri="{0D108BD9-81ED-4DB2-BD59-A6C34878D82A}">
                    <a16:rowId xmlns:a16="http://schemas.microsoft.com/office/drawing/2014/main" val="1060957448"/>
                  </a:ext>
                </a:extLst>
              </a:tr>
              <a:tr h="207352">
                <a:tc>
                  <a:txBody>
                    <a:bodyPr/>
                    <a:lstStyle/>
                    <a:p>
                      <a:pPr algn="ctr" fontAlgn="ctr"/>
                      <a:r>
                        <a:rPr lang="en-US" sz="1100" b="0" i="0" u="none" strike="noStrike">
                          <a:solidFill>
                            <a:schemeClr val="tx1"/>
                          </a:solidFill>
                          <a:effectLst/>
                          <a:latin typeface="News Gothic MT" panose="020B0504020203020204" pitchFamily="34" charset="0"/>
                        </a:rPr>
                        <a:t>98</a:t>
                      </a:r>
                    </a:p>
                  </a:txBody>
                  <a:tcPr marL="9525" marR="9525" marT="9525" marB="0" anchor="ctr"/>
                </a:tc>
                <a:extLst>
                  <a:ext uri="{0D108BD9-81ED-4DB2-BD59-A6C34878D82A}">
                    <a16:rowId xmlns:a16="http://schemas.microsoft.com/office/drawing/2014/main" val="2285252484"/>
                  </a:ext>
                </a:extLst>
              </a:tr>
              <a:tr h="207352">
                <a:tc>
                  <a:txBody>
                    <a:bodyPr/>
                    <a:lstStyle/>
                    <a:p>
                      <a:pPr algn="ctr" fontAlgn="ctr"/>
                      <a:r>
                        <a:rPr lang="en-US" sz="1100" b="0" i="0" u="none" strike="noStrike">
                          <a:solidFill>
                            <a:schemeClr val="tx1"/>
                          </a:solidFill>
                          <a:effectLst/>
                          <a:latin typeface="News Gothic MT" panose="020B0504020203020204" pitchFamily="34" charset="0"/>
                        </a:rPr>
                        <a:t>99</a:t>
                      </a:r>
                    </a:p>
                  </a:txBody>
                  <a:tcPr marL="9525" marR="9525" marT="9525" marB="0" anchor="ctr"/>
                </a:tc>
                <a:extLst>
                  <a:ext uri="{0D108BD9-81ED-4DB2-BD59-A6C34878D82A}">
                    <a16:rowId xmlns:a16="http://schemas.microsoft.com/office/drawing/2014/main" val="1406562036"/>
                  </a:ext>
                </a:extLst>
              </a:tr>
              <a:tr h="207352">
                <a:tc>
                  <a:txBody>
                    <a:bodyPr/>
                    <a:lstStyle/>
                    <a:p>
                      <a:pPr algn="ctr" fontAlgn="ctr"/>
                      <a:r>
                        <a:rPr lang="en-US" sz="1100" b="0" i="0" u="none" strike="noStrike">
                          <a:solidFill>
                            <a:schemeClr val="tx1"/>
                          </a:solidFill>
                          <a:effectLst/>
                          <a:latin typeface="News Gothic MT" panose="020B0504020203020204" pitchFamily="34" charset="0"/>
                        </a:rPr>
                        <a:t>98</a:t>
                      </a:r>
                    </a:p>
                  </a:txBody>
                  <a:tcPr marL="9525" marR="9525" marT="9525" marB="0" anchor="ctr"/>
                </a:tc>
                <a:extLst>
                  <a:ext uri="{0D108BD9-81ED-4DB2-BD59-A6C34878D82A}">
                    <a16:rowId xmlns:a16="http://schemas.microsoft.com/office/drawing/2014/main" val="2506681433"/>
                  </a:ext>
                </a:extLst>
              </a:tr>
              <a:tr h="207352">
                <a:tc>
                  <a:txBody>
                    <a:bodyPr/>
                    <a:lstStyle/>
                    <a:p>
                      <a:pPr algn="ctr" fontAlgn="ctr"/>
                      <a:r>
                        <a:rPr lang="en-US" sz="1100" b="0" i="0" u="none" strike="noStrike">
                          <a:solidFill>
                            <a:schemeClr val="tx1"/>
                          </a:solidFill>
                          <a:effectLst/>
                          <a:latin typeface="News Gothic MT" panose="020B0504020203020204" pitchFamily="34" charset="0"/>
                        </a:rPr>
                        <a:t>96</a:t>
                      </a:r>
                    </a:p>
                  </a:txBody>
                  <a:tcPr marL="9525" marR="9525" marT="9525" marB="0" anchor="ctr"/>
                </a:tc>
                <a:extLst>
                  <a:ext uri="{0D108BD9-81ED-4DB2-BD59-A6C34878D82A}">
                    <a16:rowId xmlns:a16="http://schemas.microsoft.com/office/drawing/2014/main" val="4199565808"/>
                  </a:ext>
                </a:extLst>
              </a:tr>
              <a:tr h="207352">
                <a:tc>
                  <a:txBody>
                    <a:bodyPr/>
                    <a:lstStyle/>
                    <a:p>
                      <a:pPr algn="ctr" fontAlgn="ctr"/>
                      <a:r>
                        <a:rPr lang="en-US" sz="1100" b="0" i="0" u="none" strike="noStrike">
                          <a:solidFill>
                            <a:schemeClr val="tx1"/>
                          </a:solidFill>
                          <a:effectLst/>
                          <a:latin typeface="News Gothic MT" panose="020B0504020203020204" pitchFamily="34" charset="0"/>
                        </a:rPr>
                        <a:t>96</a:t>
                      </a:r>
                    </a:p>
                  </a:txBody>
                  <a:tcPr marL="9525" marR="9525" marT="9525" marB="0" anchor="ctr"/>
                </a:tc>
                <a:extLst>
                  <a:ext uri="{0D108BD9-81ED-4DB2-BD59-A6C34878D82A}">
                    <a16:rowId xmlns:a16="http://schemas.microsoft.com/office/drawing/2014/main" val="4211054588"/>
                  </a:ext>
                </a:extLst>
              </a:tr>
              <a:tr h="207352">
                <a:tc>
                  <a:txBody>
                    <a:bodyPr/>
                    <a:lstStyle/>
                    <a:p>
                      <a:pPr algn="ctr" fontAlgn="ctr"/>
                      <a:r>
                        <a:rPr lang="en-US" sz="1100" b="0" i="0" u="none" strike="noStrike">
                          <a:solidFill>
                            <a:schemeClr val="tx1"/>
                          </a:solidFill>
                          <a:effectLst/>
                          <a:latin typeface="News Gothic MT" panose="020B0504020203020204" pitchFamily="34" charset="0"/>
                        </a:rPr>
                        <a:t>97</a:t>
                      </a:r>
                    </a:p>
                  </a:txBody>
                  <a:tcPr marL="9525" marR="9525" marT="9525" marB="0" anchor="ctr"/>
                </a:tc>
                <a:extLst>
                  <a:ext uri="{0D108BD9-81ED-4DB2-BD59-A6C34878D82A}">
                    <a16:rowId xmlns:a16="http://schemas.microsoft.com/office/drawing/2014/main" val="2693732442"/>
                  </a:ext>
                </a:extLst>
              </a:tr>
              <a:tr h="207352">
                <a:tc>
                  <a:txBody>
                    <a:bodyPr/>
                    <a:lstStyle/>
                    <a:p>
                      <a:pPr algn="ctr" fontAlgn="ctr"/>
                      <a:r>
                        <a:rPr lang="en-US" sz="1100" b="0" i="0" u="none" strike="noStrike" dirty="0">
                          <a:solidFill>
                            <a:schemeClr val="tx1"/>
                          </a:solidFill>
                          <a:effectLst/>
                          <a:latin typeface="News Gothic MT" panose="020B0504020203020204" pitchFamily="34" charset="0"/>
                        </a:rPr>
                        <a:t>94</a:t>
                      </a:r>
                    </a:p>
                  </a:txBody>
                  <a:tcPr marL="9525" marR="9525" marT="9525" marB="0" anchor="ctr"/>
                </a:tc>
                <a:extLst>
                  <a:ext uri="{0D108BD9-81ED-4DB2-BD59-A6C34878D82A}">
                    <a16:rowId xmlns:a16="http://schemas.microsoft.com/office/drawing/2014/main" val="343750033"/>
                  </a:ext>
                </a:extLst>
              </a:tr>
            </a:tbl>
          </a:graphicData>
        </a:graphic>
      </p:graphicFrame>
    </p:spTree>
    <p:extLst>
      <p:ext uri="{BB962C8B-B14F-4D97-AF65-F5344CB8AC3E}">
        <p14:creationId xmlns:p14="http://schemas.microsoft.com/office/powerpoint/2010/main" val="13820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19F2DF-D296-CE4C-A04A-564503B0F620}"/>
              </a:ext>
            </a:extLst>
          </p:cNvPr>
          <p:cNvSpPr>
            <a:spLocks noGrp="1"/>
          </p:cNvSpPr>
          <p:nvPr>
            <p:ph type="body" sz="quarter" idx="10"/>
          </p:nvPr>
        </p:nvSpPr>
        <p:spPr>
          <a:xfrm>
            <a:off x="1040043" y="489942"/>
            <a:ext cx="9857942" cy="1799548"/>
          </a:xfrm>
        </p:spPr>
        <p:txBody>
          <a:bodyPr/>
          <a:lstStyle/>
          <a:p>
            <a:r>
              <a:rPr lang="en-US" dirty="0"/>
              <a:t>Barriers to Visitation (Trend)</a:t>
            </a:r>
          </a:p>
        </p:txBody>
      </p:sp>
      <p:sp>
        <p:nvSpPr>
          <p:cNvPr id="7" name="TextBox 6">
            <a:extLst>
              <a:ext uri="{FF2B5EF4-FFF2-40B4-BE49-F238E27FC236}">
                <a16:creationId xmlns:a16="http://schemas.microsoft.com/office/drawing/2014/main" id="{91CCB5D4-ACA7-AA48-90EB-BED923CCD997}"/>
              </a:ext>
            </a:extLst>
          </p:cNvPr>
          <p:cNvSpPr txBox="1"/>
          <p:nvPr/>
        </p:nvSpPr>
        <p:spPr>
          <a:xfrm>
            <a:off x="856600" y="2260187"/>
            <a:ext cx="2405684" cy="1015663"/>
          </a:xfrm>
          <a:prstGeom prst="rect">
            <a:avLst/>
          </a:prstGeom>
          <a:noFill/>
        </p:spPr>
        <p:txBody>
          <a:bodyPr wrap="square" rtlCol="0">
            <a:spAutoFit/>
          </a:bodyPr>
          <a:lstStyle/>
          <a:p>
            <a:pPr marL="285750" indent="-285750">
              <a:buFont typeface="Wingdings" pitchFamily="2" charset="2"/>
              <a:buChar char="§"/>
            </a:pPr>
            <a:r>
              <a:rPr lang="en-US" sz="1200" dirty="0">
                <a:latin typeface="News Gothic MT" panose="020B0503020103020203" pitchFamily="34" charset="0"/>
              </a:rPr>
              <a:t>With the omicron surge, safety concerns and travel restrictions increased as barriers compared to the earlier wave. </a:t>
            </a:r>
          </a:p>
        </p:txBody>
      </p:sp>
      <p:graphicFrame>
        <p:nvGraphicFramePr>
          <p:cNvPr id="9" name="Table 8">
            <a:extLst>
              <a:ext uri="{FF2B5EF4-FFF2-40B4-BE49-F238E27FC236}">
                <a16:creationId xmlns:a16="http://schemas.microsoft.com/office/drawing/2014/main" id="{6BE0E594-CA76-4CA7-B76D-4A718577BE4F}"/>
              </a:ext>
            </a:extLst>
          </p:cNvPr>
          <p:cNvGraphicFramePr>
            <a:graphicFrameLocks noGrp="1"/>
          </p:cNvGraphicFramePr>
          <p:nvPr/>
        </p:nvGraphicFramePr>
        <p:xfrm>
          <a:off x="3585681" y="2067719"/>
          <a:ext cx="7641120" cy="4027805"/>
        </p:xfrm>
        <a:graphic>
          <a:graphicData uri="http://schemas.openxmlformats.org/drawingml/2006/table">
            <a:tbl>
              <a:tblPr/>
              <a:tblGrid>
                <a:gridCol w="3523439">
                  <a:extLst>
                    <a:ext uri="{9D8B030D-6E8A-4147-A177-3AD203B41FA5}">
                      <a16:colId xmlns:a16="http://schemas.microsoft.com/office/drawing/2014/main" val="17589843"/>
                    </a:ext>
                  </a:extLst>
                </a:gridCol>
                <a:gridCol w="1020090">
                  <a:extLst>
                    <a:ext uri="{9D8B030D-6E8A-4147-A177-3AD203B41FA5}">
                      <a16:colId xmlns:a16="http://schemas.microsoft.com/office/drawing/2014/main" val="2487150926"/>
                    </a:ext>
                  </a:extLst>
                </a:gridCol>
                <a:gridCol w="1020090">
                  <a:extLst>
                    <a:ext uri="{9D8B030D-6E8A-4147-A177-3AD203B41FA5}">
                      <a16:colId xmlns:a16="http://schemas.microsoft.com/office/drawing/2014/main" val="88853940"/>
                    </a:ext>
                  </a:extLst>
                </a:gridCol>
                <a:gridCol w="1020090">
                  <a:extLst>
                    <a:ext uri="{9D8B030D-6E8A-4147-A177-3AD203B41FA5}">
                      <a16:colId xmlns:a16="http://schemas.microsoft.com/office/drawing/2014/main" val="3752168412"/>
                    </a:ext>
                  </a:extLst>
                </a:gridCol>
                <a:gridCol w="1057411">
                  <a:extLst>
                    <a:ext uri="{9D8B030D-6E8A-4147-A177-3AD203B41FA5}">
                      <a16:colId xmlns:a16="http://schemas.microsoft.com/office/drawing/2014/main" val="318622656"/>
                    </a:ext>
                  </a:extLst>
                </a:gridCol>
              </a:tblGrid>
              <a:tr h="184150">
                <a:tc>
                  <a:txBody>
                    <a:bodyPr/>
                    <a:lstStyle/>
                    <a:p>
                      <a:pPr algn="l" fontAlgn="b"/>
                      <a:r>
                        <a:rPr lang="en-US" sz="1100" b="1" i="0" u="none" strike="noStrike" dirty="0">
                          <a:solidFill>
                            <a:srgbClr val="FFFFFF"/>
                          </a:solidFill>
                          <a:effectLst/>
                          <a:latin typeface="Calibri" panose="020F0502020204030204" pitchFamily="34" charset="0"/>
                        </a:rPr>
                        <a:t>Canada</a:t>
                      </a:r>
                    </a:p>
                  </a:txBody>
                  <a:tcPr marL="6350" marR="6350" marT="6350"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100" b="1" i="0" u="none" strike="noStrike" dirty="0">
                          <a:solidFill>
                            <a:srgbClr val="FFFFFF"/>
                          </a:solidFill>
                          <a:effectLst/>
                          <a:latin typeface="News Gothic MT" panose="020B0504020203020204" pitchFamily="34" charset="0"/>
                        </a:rPr>
                        <a:t>Wave 1</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100" b="1" i="0" u="none" strike="noStrike" dirty="0">
                          <a:solidFill>
                            <a:srgbClr val="FFFFFF"/>
                          </a:solidFill>
                          <a:effectLst/>
                          <a:latin typeface="News Gothic MT" panose="020B0504020203020204" pitchFamily="34" charset="0"/>
                        </a:rPr>
                        <a:t>Wave 2</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100" b="1" i="0" u="none" strike="noStrike" dirty="0">
                          <a:solidFill>
                            <a:srgbClr val="FFFFFF"/>
                          </a:solidFill>
                          <a:effectLst/>
                          <a:latin typeface="News Gothic MT" panose="020B0504020203020204" pitchFamily="34" charset="0"/>
                        </a:rPr>
                        <a:t>Wave 3</a:t>
                      </a:r>
                    </a:p>
                  </a:txBody>
                  <a:tcPr marL="6350" marR="6350" marT="635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fontAlgn="b"/>
                      <a:r>
                        <a:rPr lang="en-US" sz="1100" b="1" i="0" u="none" strike="noStrike">
                          <a:solidFill>
                            <a:srgbClr val="FFFFFF"/>
                          </a:solidFill>
                          <a:effectLst/>
                          <a:latin typeface="News Gothic MT" panose="020B0504020203020204" pitchFamily="34" charset="0"/>
                        </a:rPr>
                        <a:t>Difference</a:t>
                      </a:r>
                    </a:p>
                  </a:txBody>
                  <a:tcPr marL="6350" marR="6350" marT="6350"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150570949"/>
                  </a:ext>
                </a:extLst>
              </a:tr>
              <a:tr h="184150">
                <a:tc>
                  <a:txBody>
                    <a:bodyPr/>
                    <a:lstStyle/>
                    <a:p>
                      <a:pPr algn="l" rtl="0" fontAlgn="ctr"/>
                      <a:r>
                        <a:rPr lang="en-US" sz="1100" b="0" i="0" u="none" strike="noStrike" dirty="0">
                          <a:solidFill>
                            <a:srgbClr val="000000"/>
                          </a:solidFill>
                          <a:effectLst/>
                          <a:latin typeface="News Gothic MT" panose="020B0504020203020204" pitchFamily="34" charset="0"/>
                        </a:rPr>
                        <a:t>Safety concerns related to coronavirus pandemic</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3.35</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3.76</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News Gothic MT" panose="020B0504020203020204" pitchFamily="34" charset="0"/>
                        </a:rPr>
                        <a:t>0.40</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639919"/>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Travel restrictions related to coronavirus</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3.33</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3.71</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News Gothic MT" panose="020B0504020203020204" pitchFamily="34" charset="0"/>
                        </a:rPr>
                        <a:t>0.38</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23670648"/>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Expensive</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2.94</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2.93</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-0.01</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61961699"/>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Dangerous</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3.22</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3.19</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-0.03</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30760028"/>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Political climate</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3.06</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3.01</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-0.05</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5297729"/>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Hard to get to</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2.79</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2.72</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-0.08</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336818205"/>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Gun violence</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3.29</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3.19</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-0.10</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22496039"/>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Limited flights</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2.69</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2.60</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-0.10</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0609696"/>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Racial prejudice and hate</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3.10</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3.00</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-0.10</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339239"/>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Unwelcoming</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2.73</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2.62</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-0.11</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639416613"/>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Anti-Asian sentiment</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3.29</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3.14</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-0.15</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97417768"/>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Natural disasters (such as hurricanes, flooding, wildfires, earthquakes)</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2.87</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2.67</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-0.20</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331718741"/>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Homelessness</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2.73</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2.53</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-0.20</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94855409"/>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Crime</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3.33</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3.12</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-0.21</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26778679"/>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Traffic</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2.75</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2.52</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-0.23</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94036084"/>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Crowded</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2.72</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2.44</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-0.27</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46326594"/>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Losing its character due to over-tourism</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2.72</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2.39</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-0.33</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00820969"/>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Overdeveloped</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2.71</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2.35</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-0.36</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45605024"/>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Unfavorable exchange rate</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2.73</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2.33</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-0.40</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04195481"/>
                  </a:ext>
                </a:extLst>
              </a:tr>
              <a:tr h="184150">
                <a:tc>
                  <a:txBody>
                    <a:bodyPr/>
                    <a:lstStyle/>
                    <a:p>
                      <a:pPr algn="l" rtl="0" fontAlgn="ctr"/>
                      <a:r>
                        <a:rPr lang="en-US" sz="1100" b="0" i="0" u="none" strike="noStrike">
                          <a:solidFill>
                            <a:srgbClr val="000000"/>
                          </a:solidFill>
                          <a:effectLst/>
                          <a:latin typeface="News Gothic MT" panose="020B0504020203020204" pitchFamily="34" charset="0"/>
                        </a:rPr>
                        <a:t>Too touristy</a:t>
                      </a: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2.72</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NA</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News Gothic MT" panose="020B0504020203020204" pitchFamily="34" charset="0"/>
                        </a:rPr>
                        <a:t>2.28</a:t>
                      </a: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News Gothic MT" panose="020B0504020203020204" pitchFamily="34" charset="0"/>
                        </a:rPr>
                        <a:t>-0.45</a:t>
                      </a: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870611572"/>
                  </a:ext>
                </a:extLst>
              </a:tr>
            </a:tbl>
          </a:graphicData>
        </a:graphic>
      </p:graphicFrame>
      <p:sp>
        <p:nvSpPr>
          <p:cNvPr id="6" name="TextBox 5">
            <a:extLst>
              <a:ext uri="{FF2B5EF4-FFF2-40B4-BE49-F238E27FC236}">
                <a16:creationId xmlns:a16="http://schemas.microsoft.com/office/drawing/2014/main" id="{48417D01-5AAC-F84D-AC5C-2B152CA586B9}"/>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(Sept 2021)</a:t>
            </a:r>
          </a:p>
        </p:txBody>
      </p:sp>
      <p:sp>
        <p:nvSpPr>
          <p:cNvPr id="10" name="TextBox 9">
            <a:extLst>
              <a:ext uri="{FF2B5EF4-FFF2-40B4-BE49-F238E27FC236}">
                <a16:creationId xmlns:a16="http://schemas.microsoft.com/office/drawing/2014/main" id="{01080F7B-C2D3-414F-B1F9-880A33C907BD}"/>
              </a:ext>
            </a:extLst>
          </p:cNvPr>
          <p:cNvSpPr txBox="1"/>
          <p:nvPr/>
        </p:nvSpPr>
        <p:spPr>
          <a:xfrm>
            <a:off x="0" y="6626747"/>
            <a:ext cx="8133958" cy="400110"/>
          </a:xfrm>
          <a:prstGeom prst="rect">
            <a:avLst/>
          </a:prstGeom>
          <a:noFill/>
        </p:spPr>
        <p:txBody>
          <a:bodyPr wrap="none" rtlCol="0">
            <a:spAutoFit/>
          </a:bodyPr>
          <a:lstStyle/>
          <a:p>
            <a:pPr>
              <a:defRPr/>
            </a:pPr>
            <a:r>
              <a:rPr lang="en-US" sz="1000" dirty="0">
                <a:latin typeface="News Gothic MT" panose="020B0503020103020203" pitchFamily="34" charset="0"/>
              </a:rPr>
              <a:t>Q: Earlier you mentioned that you are </a:t>
            </a:r>
            <a:r>
              <a:rPr lang="en-US" sz="1000" b="1" u="sng" dirty="0">
                <a:latin typeface="News Gothic MT" panose="020B0503020103020203" pitchFamily="34" charset="0"/>
              </a:rPr>
              <a:t>not</a:t>
            </a:r>
            <a:r>
              <a:rPr lang="en-US" sz="1000" dirty="0">
                <a:latin typeface="News Gothic MT" panose="020B0503020103020203" pitchFamily="34" charset="0"/>
              </a:rPr>
              <a:t> likely to visit DESTINATION. To what degree are each of these an influence for not visiting?</a:t>
            </a:r>
          </a:p>
          <a:p>
            <a:pPr lvl="0">
              <a:defRPr/>
            </a:pPr>
            <a:endParaRPr kumimoji="0" lang="en-US" sz="1000" b="0" i="0" u="none" strike="noStrike" kern="1200" cap="none" spc="0" normalizeH="0" baseline="0" noProof="0" dirty="0">
              <a:ln>
                <a:noFill/>
              </a:ln>
              <a:effectLst/>
              <a:uLnTx/>
              <a:uFillTx/>
              <a:latin typeface="News Gothic MT" panose="020B0503020103020203" pitchFamily="34" charset="0"/>
            </a:endParaRPr>
          </a:p>
        </p:txBody>
      </p:sp>
    </p:spTree>
    <p:extLst>
      <p:ext uri="{BB962C8B-B14F-4D97-AF65-F5344CB8AC3E}">
        <p14:creationId xmlns:p14="http://schemas.microsoft.com/office/powerpoint/2010/main" val="284463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F9B7-66A7-C043-A7C8-DDE54F733827}"/>
              </a:ext>
            </a:extLst>
          </p:cNvPr>
          <p:cNvSpPr>
            <a:spLocks noGrp="1"/>
          </p:cNvSpPr>
          <p:nvPr>
            <p:ph type="title"/>
          </p:nvPr>
        </p:nvSpPr>
        <p:spPr/>
        <p:txBody>
          <a:bodyPr/>
          <a:lstStyle/>
          <a:p>
            <a:r>
              <a:rPr lang="en-US" dirty="0"/>
              <a:t>France</a:t>
            </a:r>
          </a:p>
        </p:txBody>
      </p:sp>
    </p:spTree>
    <p:extLst>
      <p:ext uri="{BB962C8B-B14F-4D97-AF65-F5344CB8AC3E}">
        <p14:creationId xmlns:p14="http://schemas.microsoft.com/office/powerpoint/2010/main" val="340233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0D3A14-9875-8147-A73A-A79729A326E2}"/>
              </a:ext>
            </a:extLst>
          </p:cNvPr>
          <p:cNvSpPr>
            <a:spLocks noGrp="1"/>
          </p:cNvSpPr>
          <p:nvPr>
            <p:ph type="body" sz="quarter" idx="10"/>
          </p:nvPr>
        </p:nvSpPr>
        <p:spPr/>
        <p:txBody>
          <a:bodyPr/>
          <a:lstStyle/>
          <a:p>
            <a:r>
              <a:rPr lang="en-US" dirty="0"/>
              <a:t>Likelihood to Visit (Trend)</a:t>
            </a:r>
          </a:p>
        </p:txBody>
      </p:sp>
      <p:sp>
        <p:nvSpPr>
          <p:cNvPr id="4" name="TextBox 3">
            <a:extLst>
              <a:ext uri="{FF2B5EF4-FFF2-40B4-BE49-F238E27FC236}">
                <a16:creationId xmlns:a16="http://schemas.microsoft.com/office/drawing/2014/main" id="{6919CCF1-9B61-3C40-B482-712E844ED37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Pre-Pandemic Baseline from 2019; </a:t>
            </a:r>
            <a:b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b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5" name="TextBox 4">
            <a:extLst>
              <a:ext uri="{FF2B5EF4-FFF2-40B4-BE49-F238E27FC236}">
                <a16:creationId xmlns:a16="http://schemas.microsoft.com/office/drawing/2014/main" id="{E90CB7F3-C941-CE48-B717-2A17832CA62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2" name="Chart 1">
            <a:extLst>
              <a:ext uri="{FF2B5EF4-FFF2-40B4-BE49-F238E27FC236}">
                <a16:creationId xmlns:a16="http://schemas.microsoft.com/office/drawing/2014/main" id="{5F7AF4D2-8A6F-954F-A770-12CA222CE053}"/>
              </a:ext>
            </a:extLst>
          </p:cNvPr>
          <p:cNvGraphicFramePr/>
          <p:nvPr>
            <p:extLst>
              <p:ext uri="{D42A27DB-BD31-4B8C-83A1-F6EECF244321}">
                <p14:modId xmlns:p14="http://schemas.microsoft.com/office/powerpoint/2010/main" val="742341351"/>
              </p:ext>
            </p:extLst>
          </p:nvPr>
        </p:nvGraphicFramePr>
        <p:xfrm>
          <a:off x="2032000" y="2289490"/>
          <a:ext cx="8128000" cy="341281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22D5805-5A59-C045-81FE-7012263024F7}"/>
              </a:ext>
            </a:extLst>
          </p:cNvPr>
          <p:cNvSpPr txBox="1"/>
          <p:nvPr/>
        </p:nvSpPr>
        <p:spPr>
          <a:xfrm>
            <a:off x="1037716" y="1347332"/>
            <a:ext cx="10386905"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Likelihood to visit California fell just below our 2019 baseline level in the January wave among French travelers. France was experiencing a particularly sharp uptick in new infections from omicron during the time of field (more so than either UK or Germany at </a:t>
            </a:r>
            <a:r>
              <a:rPr kumimoji="0" lang="en-US" sz="1200" b="0" i="0" u="none" strike="noStrike" kern="1200" cap="none" spc="0" normalizeH="0" baseline="0" noProof="0" dirty="0" err="1">
                <a:ln>
                  <a:noFill/>
                </a:ln>
                <a:effectLst/>
                <a:uLnTx/>
                <a:uFillTx/>
                <a:latin typeface="News Gothic MT" panose="020B0503020103020203" pitchFamily="34" charset="0"/>
                <a:ea typeface="+mn-ea"/>
                <a:cs typeface="+mn-cs"/>
              </a:rPr>
              <a:t>th</a:t>
            </a:r>
            <a:r>
              <a:rPr lang="en-US" sz="1200" dirty="0">
                <a:latin typeface="News Gothic MT" panose="020B0503020103020203" pitchFamily="34" charset="0"/>
              </a:rPr>
              <a:t>e time), which seems to have made an impact.</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cxnSp>
        <p:nvCxnSpPr>
          <p:cNvPr id="7" name="Straight Connector 6">
            <a:extLst>
              <a:ext uri="{FF2B5EF4-FFF2-40B4-BE49-F238E27FC236}">
                <a16:creationId xmlns:a16="http://schemas.microsoft.com/office/drawing/2014/main" id="{0EDF3857-5D67-6949-9C64-0047E36EE3A7}"/>
              </a:ext>
            </a:extLst>
          </p:cNvPr>
          <p:cNvCxnSpPr>
            <a:cxnSpLocks/>
          </p:cNvCxnSpPr>
          <p:nvPr/>
        </p:nvCxnSpPr>
        <p:spPr>
          <a:xfrm>
            <a:off x="2956697" y="4370009"/>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32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Domestic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461665"/>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Domestically, California is primarily competing with NY for French visitors, and to a lesser extent, Florida.</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nvGraphicFramePr>
        <p:xfrm>
          <a:off x="3453223" y="5456453"/>
          <a:ext cx="3840480" cy="675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66915333"/>
                    </a:ext>
                  </a:extLst>
                </a:gridCol>
                <a:gridCol w="1920240">
                  <a:extLst>
                    <a:ext uri="{9D8B030D-6E8A-4147-A177-3AD203B41FA5}">
                      <a16:colId xmlns:a16="http://schemas.microsoft.com/office/drawing/2014/main" val="4083246039"/>
                    </a:ext>
                  </a:extLst>
                </a:gridCol>
              </a:tblGrid>
              <a:tr h="0">
                <a:tc rowSpan="2">
                  <a:txBody>
                    <a:bodyPr/>
                    <a:lstStyle/>
                    <a:p>
                      <a:pPr algn="r"/>
                      <a:r>
                        <a:rPr lang="en-US" sz="1600" b="0" dirty="0">
                          <a:solidFill>
                            <a:schemeClr val="tx1"/>
                          </a:solidFill>
                          <a:latin typeface="News Gothic MT" panose="020B0503020103020203" pitchFamily="34" charset="0"/>
                        </a:rPr>
                        <a:t>Point and </a:t>
                      </a:r>
                      <a:br>
                        <a:rPr lang="en-US" sz="1600" b="0" dirty="0">
                          <a:solidFill>
                            <a:schemeClr val="tx1"/>
                          </a:solidFill>
                          <a:latin typeface="News Gothic MT" panose="020B0503020103020203" pitchFamily="34" charset="0"/>
                        </a:rPr>
                      </a:br>
                      <a:r>
                        <a:rPr lang="en-US" sz="1600" b="0" dirty="0">
                          <a:solidFill>
                            <a:schemeClr val="tx1"/>
                          </a:solidFill>
                          <a:latin typeface="News Gothic MT" panose="020B0503020103020203" pitchFamily="34" charset="0"/>
                        </a:rPr>
                        <a:t>% difference*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+0.2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560099194"/>
                  </a:ext>
                </a:extLst>
              </a:tr>
            </a:tbl>
          </a:graphicData>
        </a:graphic>
      </p:graphicFrame>
      <p:sp>
        <p:nvSpPr>
          <p:cNvPr id="17" name="TextBox 16">
            <a:extLst>
              <a:ext uri="{FF2B5EF4-FFF2-40B4-BE49-F238E27FC236}">
                <a16:creationId xmlns:a16="http://schemas.microsoft.com/office/drawing/2014/main" id="{C08C37F6-57E4-9740-819C-9F81ADFBBBED}"/>
              </a:ext>
            </a:extLst>
          </p:cNvPr>
          <p:cNvSpPr txBox="1"/>
          <p:nvPr/>
        </p:nvSpPr>
        <p:spPr>
          <a:xfrm>
            <a:off x="5736672" y="6132093"/>
            <a:ext cx="123303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News Gothic MT" panose="020B0503020103020203" pitchFamily="34" charset="0"/>
                <a:ea typeface="+mn-ea"/>
                <a:cs typeface="+mn-cs"/>
              </a:rPr>
              <a:t>(</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vs. FL, HI, NY)</a:t>
            </a:r>
          </a:p>
        </p:txBody>
      </p:sp>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Chart 4">
            <a:extLst>
              <a:ext uri="{FF2B5EF4-FFF2-40B4-BE49-F238E27FC236}">
                <a16:creationId xmlns:a16="http://schemas.microsoft.com/office/drawing/2014/main" id="{A78860D2-2358-0B4E-B330-AC966B2EA6AE}"/>
              </a:ext>
            </a:extLst>
          </p:cNvPr>
          <p:cNvGraphicFramePr/>
          <p:nvPr/>
        </p:nvGraphicFramePr>
        <p:xfrm>
          <a:off x="2297501" y="2111837"/>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a:extLst>
              <a:ext uri="{FF2B5EF4-FFF2-40B4-BE49-F238E27FC236}">
                <a16:creationId xmlns:a16="http://schemas.microsoft.com/office/drawing/2014/main" id="{B454C512-D946-2C48-898E-8B0624048DE2}"/>
              </a:ext>
            </a:extLst>
          </p:cNvPr>
          <p:cNvCxnSpPr>
            <a:cxnSpLocks/>
          </p:cNvCxnSpPr>
          <p:nvPr/>
        </p:nvCxnSpPr>
        <p:spPr>
          <a:xfrm>
            <a:off x="3155859" y="4020066"/>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26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International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California faces tougher international competition with the French due to much greater likelihood to stay within Europe. On this side of the Atlantic, Canada and the Caribbean are also top competitors to California.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nvGraphicFramePr>
        <p:xfrm>
          <a:off x="3453223" y="5456453"/>
          <a:ext cx="3840480" cy="675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66915333"/>
                    </a:ext>
                  </a:extLst>
                </a:gridCol>
                <a:gridCol w="1920240">
                  <a:extLst>
                    <a:ext uri="{9D8B030D-6E8A-4147-A177-3AD203B41FA5}">
                      <a16:colId xmlns:a16="http://schemas.microsoft.com/office/drawing/2014/main" val="4083246039"/>
                    </a:ext>
                  </a:extLst>
                </a:gridCol>
              </a:tblGrid>
              <a:tr h="0">
                <a:tc rowSpan="2">
                  <a:txBody>
                    <a:bodyPr/>
                    <a:lstStyle/>
                    <a:p>
                      <a:pPr algn="r"/>
                      <a:r>
                        <a:rPr lang="en-US" sz="1600" b="0" dirty="0">
                          <a:solidFill>
                            <a:schemeClr val="tx1"/>
                          </a:solidFill>
                          <a:latin typeface="News Gothic MT" panose="020B0503020103020203" pitchFamily="34" charset="0"/>
                        </a:rPr>
                        <a:t>Point and </a:t>
                      </a:r>
                      <a:br>
                        <a:rPr lang="en-US" sz="1600" b="0" dirty="0">
                          <a:solidFill>
                            <a:schemeClr val="tx1"/>
                          </a:solidFill>
                          <a:latin typeface="News Gothic MT" panose="020B0503020103020203" pitchFamily="34" charset="0"/>
                        </a:rPr>
                      </a:br>
                      <a:r>
                        <a:rPr lang="en-US" sz="1600" b="0" dirty="0">
                          <a:solidFill>
                            <a:schemeClr val="tx1"/>
                          </a:solidFill>
                          <a:latin typeface="News Gothic MT" panose="020B0503020103020203" pitchFamily="34" charset="0"/>
                        </a:rPr>
                        <a:t>% difference*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-39.8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-62.8%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560099194"/>
                  </a:ext>
                </a:extLst>
              </a:tr>
            </a:tbl>
          </a:graphicData>
        </a:graphic>
      </p:graphicFrame>
      <p:sp>
        <p:nvSpPr>
          <p:cNvPr id="17" name="TextBox 16">
            <a:extLst>
              <a:ext uri="{FF2B5EF4-FFF2-40B4-BE49-F238E27FC236}">
                <a16:creationId xmlns:a16="http://schemas.microsoft.com/office/drawing/2014/main" id="{C08C37F6-57E4-9740-819C-9F81ADFBBBED}"/>
              </a:ext>
            </a:extLst>
          </p:cNvPr>
          <p:cNvSpPr txBox="1"/>
          <p:nvPr/>
        </p:nvSpPr>
        <p:spPr>
          <a:xfrm>
            <a:off x="5814548" y="6132093"/>
            <a:ext cx="107728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News Gothic MT" panose="020B0503020103020203" pitchFamily="34" charset="0"/>
                <a:ea typeface="+mn-ea"/>
                <a:cs typeface="+mn-cs"/>
              </a:rPr>
              <a:t>(</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vs. Europe)</a:t>
            </a:r>
          </a:p>
        </p:txBody>
      </p:sp>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Chart 4">
            <a:extLst>
              <a:ext uri="{FF2B5EF4-FFF2-40B4-BE49-F238E27FC236}">
                <a16:creationId xmlns:a16="http://schemas.microsoft.com/office/drawing/2014/main" id="{A78860D2-2358-0B4E-B330-AC966B2EA6AE}"/>
              </a:ext>
            </a:extLst>
          </p:cNvPr>
          <p:cNvGraphicFramePr/>
          <p:nvPr/>
        </p:nvGraphicFramePr>
        <p:xfrm>
          <a:off x="2297501" y="2111837"/>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a:extLst>
              <a:ext uri="{FF2B5EF4-FFF2-40B4-BE49-F238E27FC236}">
                <a16:creationId xmlns:a16="http://schemas.microsoft.com/office/drawing/2014/main" id="{B454C512-D946-2C48-898E-8B0624048DE2}"/>
              </a:ext>
            </a:extLst>
          </p:cNvPr>
          <p:cNvCxnSpPr>
            <a:cxnSpLocks/>
          </p:cNvCxnSpPr>
          <p:nvPr/>
        </p:nvCxnSpPr>
        <p:spPr>
          <a:xfrm>
            <a:off x="2956697" y="4591543"/>
            <a:ext cx="6684014"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64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E81267F-DD33-264C-8927-00885EDBB2A2}"/>
              </a:ext>
            </a:extLst>
          </p:cNvPr>
          <p:cNvSpPr>
            <a:spLocks noGrp="1"/>
          </p:cNvSpPr>
          <p:nvPr>
            <p:ph type="body" sz="quarter" idx="10"/>
          </p:nvPr>
        </p:nvSpPr>
        <p:spPr/>
        <p:txBody>
          <a:bodyPr/>
          <a:lstStyle/>
          <a:p>
            <a:pPr algn="ctr"/>
            <a:r>
              <a:rPr lang="en-US" sz="4000" dirty="0">
                <a:solidFill>
                  <a:schemeClr val="tx2"/>
                </a:solidFill>
              </a:rPr>
              <a:t>Market Scorecard Summaries (Wave 1)</a:t>
            </a:r>
          </a:p>
        </p:txBody>
      </p:sp>
      <p:graphicFrame>
        <p:nvGraphicFramePr>
          <p:cNvPr id="5" name="Table 5">
            <a:extLst>
              <a:ext uri="{FF2B5EF4-FFF2-40B4-BE49-F238E27FC236}">
                <a16:creationId xmlns:a16="http://schemas.microsoft.com/office/drawing/2014/main" id="{D3080C55-1A05-A140-8631-30328B33A850}"/>
              </a:ext>
            </a:extLst>
          </p:cNvPr>
          <p:cNvGraphicFramePr>
            <a:graphicFrameLocks noGrp="1"/>
          </p:cNvGraphicFramePr>
          <p:nvPr/>
        </p:nvGraphicFramePr>
        <p:xfrm>
          <a:off x="1874058" y="1848605"/>
          <a:ext cx="8304107" cy="3657600"/>
        </p:xfrm>
        <a:graphic>
          <a:graphicData uri="http://schemas.openxmlformats.org/drawingml/2006/table">
            <a:tbl>
              <a:tblPr firstRow="1" bandRow="1">
                <a:tableStyleId>{F2DE63D5-997A-4646-A377-4702673A728D}</a:tableStyleId>
              </a:tblPr>
              <a:tblGrid>
                <a:gridCol w="1354667">
                  <a:extLst>
                    <a:ext uri="{9D8B030D-6E8A-4147-A177-3AD203B41FA5}">
                      <a16:colId xmlns:a16="http://schemas.microsoft.com/office/drawing/2014/main" val="840406035"/>
                    </a:ext>
                  </a:extLst>
                </a:gridCol>
                <a:gridCol w="1737360">
                  <a:extLst>
                    <a:ext uri="{9D8B030D-6E8A-4147-A177-3AD203B41FA5}">
                      <a16:colId xmlns:a16="http://schemas.microsoft.com/office/drawing/2014/main" val="2792419120"/>
                    </a:ext>
                  </a:extLst>
                </a:gridCol>
                <a:gridCol w="1737360">
                  <a:extLst>
                    <a:ext uri="{9D8B030D-6E8A-4147-A177-3AD203B41FA5}">
                      <a16:colId xmlns:a16="http://schemas.microsoft.com/office/drawing/2014/main" val="3024619979"/>
                    </a:ext>
                  </a:extLst>
                </a:gridCol>
                <a:gridCol w="1737360">
                  <a:extLst>
                    <a:ext uri="{9D8B030D-6E8A-4147-A177-3AD203B41FA5}">
                      <a16:colId xmlns:a16="http://schemas.microsoft.com/office/drawing/2014/main" val="189412920"/>
                    </a:ext>
                  </a:extLst>
                </a:gridCol>
                <a:gridCol w="1737360">
                  <a:extLst>
                    <a:ext uri="{9D8B030D-6E8A-4147-A177-3AD203B41FA5}">
                      <a16:colId xmlns:a16="http://schemas.microsoft.com/office/drawing/2014/main" val="3286306643"/>
                    </a:ext>
                  </a:extLst>
                </a:gridCol>
              </a:tblGrid>
              <a:tr h="370840">
                <a:tc>
                  <a:txBody>
                    <a:bodyPr/>
                    <a:lstStyle/>
                    <a:p>
                      <a:endParaRPr lang="en-US" sz="1400" dirty="0">
                        <a:latin typeface="News Gothic MT" panose="020B0503020103020203" pitchFamily="34" charset="0"/>
                      </a:endParaRPr>
                    </a:p>
                  </a:txBody>
                  <a:tcPr/>
                </a:tc>
                <a:tc>
                  <a:txBody>
                    <a:bodyPr/>
                    <a:lstStyle/>
                    <a:p>
                      <a:pPr algn="ctr"/>
                      <a:r>
                        <a:rPr lang="en-US" sz="1400" dirty="0"/>
                        <a:t>Likelihood to Visit vs. Pre-Pandemic Levels</a:t>
                      </a:r>
                      <a:endParaRPr lang="en-US" sz="1400" dirty="0">
                        <a:latin typeface="News Gothic MT" panose="020B0503020103020203" pitchFamily="34" charset="0"/>
                      </a:endParaRPr>
                    </a:p>
                  </a:txBody>
                  <a:tcPr anchor="ctr"/>
                </a:tc>
                <a:tc>
                  <a:txBody>
                    <a:bodyPr/>
                    <a:lstStyle/>
                    <a:p>
                      <a:pPr algn="ctr"/>
                      <a:r>
                        <a:rPr lang="en-US" sz="1400" dirty="0"/>
                        <a:t>Strength Relative to Domestic Competition</a:t>
                      </a:r>
                      <a:endParaRPr lang="en-US" sz="1400" dirty="0">
                        <a:latin typeface="News Gothic MT" panose="020B0503020103020203" pitchFamily="34" charset="0"/>
                      </a:endParaRPr>
                    </a:p>
                  </a:txBody>
                  <a:tcPr anchor="ctr"/>
                </a:tc>
                <a:tc>
                  <a:txBody>
                    <a:bodyPr/>
                    <a:lstStyle/>
                    <a:p>
                      <a:pPr algn="ctr"/>
                      <a:r>
                        <a:rPr lang="en-US" sz="1400" dirty="0"/>
                        <a:t>Strength Relative to International Competition</a:t>
                      </a:r>
                      <a:endParaRPr lang="en-US" sz="1400" dirty="0">
                        <a:latin typeface="News Gothic MT" panose="020B0503020103020203" pitchFamily="34" charset="0"/>
                      </a:endParaRPr>
                    </a:p>
                  </a:txBody>
                  <a:tcPr anchor="ctr"/>
                </a:tc>
                <a:tc>
                  <a:txBody>
                    <a:bodyPr/>
                    <a:lstStyle/>
                    <a:p>
                      <a:pPr algn="ctr"/>
                      <a:r>
                        <a:rPr lang="en-US" sz="1400" dirty="0"/>
                        <a:t>Planned </a:t>
                      </a:r>
                      <a:br>
                        <a:rPr lang="en-US" sz="1400" dirty="0"/>
                      </a:br>
                      <a:r>
                        <a:rPr lang="en-US" sz="1400" dirty="0"/>
                        <a:t>Timing of Future Visitation (mean)</a:t>
                      </a:r>
                      <a:endParaRPr lang="en-US" sz="1400" dirty="0">
                        <a:latin typeface="News Gothic MT" panose="020B0503020103020203" pitchFamily="34" charset="0"/>
                      </a:endParaRPr>
                    </a:p>
                  </a:txBody>
                  <a:tcPr anchor="ctr"/>
                </a:tc>
                <a:extLst>
                  <a:ext uri="{0D108BD9-81ED-4DB2-BD59-A6C34878D82A}">
                    <a16:rowId xmlns:a16="http://schemas.microsoft.com/office/drawing/2014/main" val="2378714435"/>
                  </a:ext>
                </a:extLst>
              </a:tr>
              <a:tr h="731520">
                <a:tc>
                  <a:txBody>
                    <a:bodyPr/>
                    <a:lstStyle/>
                    <a:p>
                      <a:r>
                        <a:rPr lang="en-US" sz="1600" b="1" dirty="0"/>
                        <a:t>Canada</a:t>
                      </a:r>
                      <a:endParaRPr lang="en-US" sz="1600" b="1"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extLst>
                  <a:ext uri="{0D108BD9-81ED-4DB2-BD59-A6C34878D82A}">
                    <a16:rowId xmlns:a16="http://schemas.microsoft.com/office/drawing/2014/main" val="945032205"/>
                  </a:ext>
                </a:extLst>
              </a:tr>
              <a:tr h="731520">
                <a:tc>
                  <a:txBody>
                    <a:bodyPr/>
                    <a:lstStyle/>
                    <a:p>
                      <a:r>
                        <a:rPr lang="en-US" sz="1600" b="1" dirty="0"/>
                        <a:t>China</a:t>
                      </a:r>
                      <a:endParaRPr lang="en-US" sz="1600" b="1" dirty="0">
                        <a:latin typeface="News Gothic MT" panose="020B0503020103020203" pitchFamily="34" charset="0"/>
                      </a:endParaRPr>
                    </a:p>
                  </a:txBody>
                  <a:tcPr anchor="ctr"/>
                </a:tc>
                <a:tc>
                  <a:txBody>
                    <a:bodyPr/>
                    <a:lstStyle/>
                    <a:p>
                      <a:pPr algn="ctr"/>
                      <a:r>
                        <a:rPr lang="en-US" sz="1400" dirty="0"/>
                        <a:t>-15.3</a:t>
                      </a: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extLst>
                  <a:ext uri="{0D108BD9-81ED-4DB2-BD59-A6C34878D82A}">
                    <a16:rowId xmlns:a16="http://schemas.microsoft.com/office/drawing/2014/main" val="2576392683"/>
                  </a:ext>
                </a:extLst>
              </a:tr>
              <a:tr h="731520">
                <a:tc>
                  <a:txBody>
                    <a:bodyPr/>
                    <a:lstStyle/>
                    <a:p>
                      <a:r>
                        <a:rPr lang="en-US" sz="1600" b="1" dirty="0"/>
                        <a:t>Mexico</a:t>
                      </a:r>
                      <a:endParaRPr lang="en-US" sz="1600" b="1"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extLst>
                  <a:ext uri="{0D108BD9-81ED-4DB2-BD59-A6C34878D82A}">
                    <a16:rowId xmlns:a16="http://schemas.microsoft.com/office/drawing/2014/main" val="3116213397"/>
                  </a:ext>
                </a:extLst>
              </a:tr>
              <a:tr h="731520">
                <a:tc>
                  <a:txBody>
                    <a:bodyPr/>
                    <a:lstStyle/>
                    <a:p>
                      <a:r>
                        <a:rPr lang="en-US" sz="1600" b="1" dirty="0"/>
                        <a:t>UK</a:t>
                      </a:r>
                      <a:endParaRPr lang="en-US" sz="1600" b="1"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tc>
                  <a:txBody>
                    <a:bodyPr/>
                    <a:lstStyle/>
                    <a:p>
                      <a:pPr algn="ctr"/>
                      <a:endParaRPr lang="en-US" sz="1400" dirty="0">
                        <a:latin typeface="News Gothic MT" panose="020B0503020103020203" pitchFamily="34" charset="0"/>
                      </a:endParaRPr>
                    </a:p>
                  </a:txBody>
                  <a:tcPr anchor="ctr"/>
                </a:tc>
                <a:extLst>
                  <a:ext uri="{0D108BD9-81ED-4DB2-BD59-A6C34878D82A}">
                    <a16:rowId xmlns:a16="http://schemas.microsoft.com/office/drawing/2014/main" val="1497464964"/>
                  </a:ext>
                </a:extLst>
              </a:tr>
            </a:tbl>
          </a:graphicData>
        </a:graphic>
      </p:graphicFrame>
      <p:sp>
        <p:nvSpPr>
          <p:cNvPr id="2" name="Rectangle 1">
            <a:extLst>
              <a:ext uri="{FF2B5EF4-FFF2-40B4-BE49-F238E27FC236}">
                <a16:creationId xmlns:a16="http://schemas.microsoft.com/office/drawing/2014/main" id="{E34038ED-65AB-6344-BBAD-F78CE375CDDE}"/>
              </a:ext>
            </a:extLst>
          </p:cNvPr>
          <p:cNvSpPr/>
          <p:nvPr/>
        </p:nvSpPr>
        <p:spPr>
          <a:xfrm>
            <a:off x="3532473" y="2755425"/>
            <a:ext cx="1026840" cy="3990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+10.8</a:t>
            </a:r>
          </a:p>
        </p:txBody>
      </p:sp>
      <p:sp>
        <p:nvSpPr>
          <p:cNvPr id="21" name="Rectangle 20">
            <a:extLst>
              <a:ext uri="{FF2B5EF4-FFF2-40B4-BE49-F238E27FC236}">
                <a16:creationId xmlns:a16="http://schemas.microsoft.com/office/drawing/2014/main" id="{38065451-723B-5645-A3FB-AF6CD090E699}"/>
              </a:ext>
            </a:extLst>
          </p:cNvPr>
          <p:cNvSpPr/>
          <p:nvPr/>
        </p:nvSpPr>
        <p:spPr>
          <a:xfrm>
            <a:off x="3532473" y="3477900"/>
            <a:ext cx="1026840" cy="39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-15.3</a:t>
            </a:r>
          </a:p>
        </p:txBody>
      </p:sp>
      <p:sp>
        <p:nvSpPr>
          <p:cNvPr id="23" name="Rectangle 22">
            <a:extLst>
              <a:ext uri="{FF2B5EF4-FFF2-40B4-BE49-F238E27FC236}">
                <a16:creationId xmlns:a16="http://schemas.microsoft.com/office/drawing/2014/main" id="{BC617BE2-B9A1-AB48-ADC1-39D9EC341150}"/>
              </a:ext>
            </a:extLst>
          </p:cNvPr>
          <p:cNvSpPr/>
          <p:nvPr/>
        </p:nvSpPr>
        <p:spPr>
          <a:xfrm>
            <a:off x="3518764" y="4207625"/>
            <a:ext cx="1026840" cy="3990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+10.0</a:t>
            </a:r>
          </a:p>
        </p:txBody>
      </p:sp>
      <p:sp>
        <p:nvSpPr>
          <p:cNvPr id="24" name="Rectangle 23">
            <a:extLst>
              <a:ext uri="{FF2B5EF4-FFF2-40B4-BE49-F238E27FC236}">
                <a16:creationId xmlns:a16="http://schemas.microsoft.com/office/drawing/2014/main" id="{A39F5B6D-EEDE-B24F-9631-DE432F2EAE17}"/>
              </a:ext>
            </a:extLst>
          </p:cNvPr>
          <p:cNvSpPr/>
          <p:nvPr/>
        </p:nvSpPr>
        <p:spPr>
          <a:xfrm>
            <a:off x="3518764" y="4936373"/>
            <a:ext cx="1026840" cy="399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+1.0</a:t>
            </a:r>
          </a:p>
        </p:txBody>
      </p:sp>
      <p:sp>
        <p:nvSpPr>
          <p:cNvPr id="25" name="Rectangle 24">
            <a:extLst>
              <a:ext uri="{FF2B5EF4-FFF2-40B4-BE49-F238E27FC236}">
                <a16:creationId xmlns:a16="http://schemas.microsoft.com/office/drawing/2014/main" id="{8021FC47-81D4-844A-B809-CE7E313E41BD}"/>
              </a:ext>
            </a:extLst>
          </p:cNvPr>
          <p:cNvSpPr/>
          <p:nvPr/>
        </p:nvSpPr>
        <p:spPr>
          <a:xfrm>
            <a:off x="7036140" y="3466332"/>
            <a:ext cx="1026840" cy="399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+0.5</a:t>
            </a:r>
          </a:p>
        </p:txBody>
      </p:sp>
      <p:sp>
        <p:nvSpPr>
          <p:cNvPr id="26" name="Rectangle 25">
            <a:extLst>
              <a:ext uri="{FF2B5EF4-FFF2-40B4-BE49-F238E27FC236}">
                <a16:creationId xmlns:a16="http://schemas.microsoft.com/office/drawing/2014/main" id="{D2DAAEA5-1B3B-6041-8402-03292B691A56}"/>
              </a:ext>
            </a:extLst>
          </p:cNvPr>
          <p:cNvSpPr/>
          <p:nvPr/>
        </p:nvSpPr>
        <p:spPr>
          <a:xfrm>
            <a:off x="8775033" y="3466333"/>
            <a:ext cx="1026840" cy="3990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8.9</a:t>
            </a:r>
          </a:p>
        </p:txBody>
      </p:sp>
      <p:sp>
        <p:nvSpPr>
          <p:cNvPr id="27" name="Rectangle 26">
            <a:extLst>
              <a:ext uri="{FF2B5EF4-FFF2-40B4-BE49-F238E27FC236}">
                <a16:creationId xmlns:a16="http://schemas.microsoft.com/office/drawing/2014/main" id="{9AC23ADD-7D1F-A540-9691-ACDAF4E06828}"/>
              </a:ext>
            </a:extLst>
          </p:cNvPr>
          <p:cNvSpPr/>
          <p:nvPr/>
        </p:nvSpPr>
        <p:spPr>
          <a:xfrm>
            <a:off x="8775033" y="4201353"/>
            <a:ext cx="1026840" cy="3990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8.9</a:t>
            </a:r>
          </a:p>
        </p:txBody>
      </p:sp>
      <p:sp>
        <p:nvSpPr>
          <p:cNvPr id="28" name="Rectangle 27">
            <a:extLst>
              <a:ext uri="{FF2B5EF4-FFF2-40B4-BE49-F238E27FC236}">
                <a16:creationId xmlns:a16="http://schemas.microsoft.com/office/drawing/2014/main" id="{F8F0FAFA-98BB-CE4F-815E-9145AF1D3350}"/>
              </a:ext>
            </a:extLst>
          </p:cNvPr>
          <p:cNvSpPr/>
          <p:nvPr/>
        </p:nvSpPr>
        <p:spPr>
          <a:xfrm>
            <a:off x="7036140" y="4207625"/>
            <a:ext cx="1026840" cy="3990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+15.5</a:t>
            </a:r>
          </a:p>
        </p:txBody>
      </p:sp>
      <p:sp>
        <p:nvSpPr>
          <p:cNvPr id="29" name="Rectangle 28">
            <a:extLst>
              <a:ext uri="{FF2B5EF4-FFF2-40B4-BE49-F238E27FC236}">
                <a16:creationId xmlns:a16="http://schemas.microsoft.com/office/drawing/2014/main" id="{3892CC88-AA96-B141-AC8A-F03C715832FE}"/>
              </a:ext>
            </a:extLst>
          </p:cNvPr>
          <p:cNvSpPr/>
          <p:nvPr/>
        </p:nvSpPr>
        <p:spPr>
          <a:xfrm>
            <a:off x="5273040" y="4207625"/>
            <a:ext cx="1026840" cy="3990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+10.8</a:t>
            </a:r>
          </a:p>
        </p:txBody>
      </p:sp>
      <p:sp>
        <p:nvSpPr>
          <p:cNvPr id="30" name="Rectangle 29">
            <a:extLst>
              <a:ext uri="{FF2B5EF4-FFF2-40B4-BE49-F238E27FC236}">
                <a16:creationId xmlns:a16="http://schemas.microsoft.com/office/drawing/2014/main" id="{4BC4093F-00DC-1143-B5AA-85FA138D847C}"/>
              </a:ext>
            </a:extLst>
          </p:cNvPr>
          <p:cNvSpPr/>
          <p:nvPr/>
        </p:nvSpPr>
        <p:spPr>
          <a:xfrm>
            <a:off x="5279599" y="4935074"/>
            <a:ext cx="1026840" cy="399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-5.8</a:t>
            </a:r>
          </a:p>
        </p:txBody>
      </p:sp>
      <p:sp>
        <p:nvSpPr>
          <p:cNvPr id="31" name="Rectangle 30">
            <a:extLst>
              <a:ext uri="{FF2B5EF4-FFF2-40B4-BE49-F238E27FC236}">
                <a16:creationId xmlns:a16="http://schemas.microsoft.com/office/drawing/2014/main" id="{5885170B-5410-DB45-ACB6-52C8415547B7}"/>
              </a:ext>
            </a:extLst>
          </p:cNvPr>
          <p:cNvSpPr/>
          <p:nvPr/>
        </p:nvSpPr>
        <p:spPr>
          <a:xfrm>
            <a:off x="7036140" y="4935074"/>
            <a:ext cx="1026840" cy="39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-37.2</a:t>
            </a:r>
          </a:p>
        </p:txBody>
      </p:sp>
      <p:sp>
        <p:nvSpPr>
          <p:cNvPr id="32" name="Rectangle 31">
            <a:extLst>
              <a:ext uri="{FF2B5EF4-FFF2-40B4-BE49-F238E27FC236}">
                <a16:creationId xmlns:a16="http://schemas.microsoft.com/office/drawing/2014/main" id="{3626C717-0A07-A542-93F9-01C709980EDD}"/>
              </a:ext>
            </a:extLst>
          </p:cNvPr>
          <p:cNvSpPr/>
          <p:nvPr/>
        </p:nvSpPr>
        <p:spPr>
          <a:xfrm>
            <a:off x="8775033" y="4936373"/>
            <a:ext cx="1026840" cy="3990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12.9</a:t>
            </a:r>
          </a:p>
        </p:txBody>
      </p:sp>
      <p:sp>
        <p:nvSpPr>
          <p:cNvPr id="33" name="Rectangle 32">
            <a:extLst>
              <a:ext uri="{FF2B5EF4-FFF2-40B4-BE49-F238E27FC236}">
                <a16:creationId xmlns:a16="http://schemas.microsoft.com/office/drawing/2014/main" id="{C1B7159E-17CC-FC4C-A087-91212E439063}"/>
              </a:ext>
            </a:extLst>
          </p:cNvPr>
          <p:cNvSpPr/>
          <p:nvPr/>
        </p:nvSpPr>
        <p:spPr>
          <a:xfrm>
            <a:off x="7028119" y="2752379"/>
            <a:ext cx="1026840" cy="399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+1.6</a:t>
            </a:r>
          </a:p>
        </p:txBody>
      </p:sp>
      <p:sp>
        <p:nvSpPr>
          <p:cNvPr id="34" name="Rectangle 33">
            <a:extLst>
              <a:ext uri="{FF2B5EF4-FFF2-40B4-BE49-F238E27FC236}">
                <a16:creationId xmlns:a16="http://schemas.microsoft.com/office/drawing/2014/main" id="{5FD9BB7B-D155-9744-83C9-6B38AF6B9643}"/>
              </a:ext>
            </a:extLst>
          </p:cNvPr>
          <p:cNvSpPr/>
          <p:nvPr/>
        </p:nvSpPr>
        <p:spPr>
          <a:xfrm>
            <a:off x="5281847" y="2755426"/>
            <a:ext cx="1026840" cy="39901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+1.1</a:t>
            </a:r>
          </a:p>
        </p:txBody>
      </p:sp>
      <p:sp>
        <p:nvSpPr>
          <p:cNvPr id="35" name="Rectangle 34">
            <a:extLst>
              <a:ext uri="{FF2B5EF4-FFF2-40B4-BE49-F238E27FC236}">
                <a16:creationId xmlns:a16="http://schemas.microsoft.com/office/drawing/2014/main" id="{439F11C1-BFB2-D849-A24D-20BA32818C80}"/>
              </a:ext>
            </a:extLst>
          </p:cNvPr>
          <p:cNvSpPr/>
          <p:nvPr/>
        </p:nvSpPr>
        <p:spPr>
          <a:xfrm>
            <a:off x="5269013" y="3477900"/>
            <a:ext cx="1026840" cy="399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+1.0</a:t>
            </a:r>
          </a:p>
        </p:txBody>
      </p:sp>
      <p:sp>
        <p:nvSpPr>
          <p:cNvPr id="36" name="Rectangle 35">
            <a:extLst>
              <a:ext uri="{FF2B5EF4-FFF2-40B4-BE49-F238E27FC236}">
                <a16:creationId xmlns:a16="http://schemas.microsoft.com/office/drawing/2014/main" id="{05A33C5F-96B6-3F48-8202-4E88CC1D3090}"/>
              </a:ext>
            </a:extLst>
          </p:cNvPr>
          <p:cNvSpPr/>
          <p:nvPr/>
        </p:nvSpPr>
        <p:spPr>
          <a:xfrm>
            <a:off x="8775033" y="2752379"/>
            <a:ext cx="1026840" cy="3990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11.2</a:t>
            </a:r>
          </a:p>
        </p:txBody>
      </p:sp>
    </p:spTree>
    <p:extLst>
      <p:ext uri="{BB962C8B-B14F-4D97-AF65-F5344CB8AC3E}">
        <p14:creationId xmlns:p14="http://schemas.microsoft.com/office/powerpoint/2010/main" val="413297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14E92-6CCD-1E4E-9B94-C9A1594F79D3}"/>
              </a:ext>
            </a:extLst>
          </p:cNvPr>
          <p:cNvSpPr>
            <a:spLocks noGrp="1"/>
          </p:cNvSpPr>
          <p:nvPr>
            <p:ph type="body" sz="quarter" idx="10"/>
          </p:nvPr>
        </p:nvSpPr>
        <p:spPr/>
        <p:txBody>
          <a:bodyPr/>
          <a:lstStyle/>
          <a:p>
            <a:r>
              <a:rPr lang="en-US" dirty="0"/>
              <a:t>Anticipated Trip Timing</a:t>
            </a:r>
          </a:p>
        </p:txBody>
      </p:sp>
      <p:sp>
        <p:nvSpPr>
          <p:cNvPr id="5" name="TextBox 4">
            <a:extLst>
              <a:ext uri="{FF2B5EF4-FFF2-40B4-BE49-F238E27FC236}">
                <a16:creationId xmlns:a16="http://schemas.microsoft.com/office/drawing/2014/main" id="{D848D158-630E-4043-BC1D-2C8EF1B9D66C}"/>
              </a:ext>
            </a:extLst>
          </p:cNvPr>
          <p:cNvSpPr txBox="1"/>
          <p:nvPr/>
        </p:nvSpPr>
        <p:spPr>
          <a:xfrm>
            <a:off x="1037716" y="1402761"/>
            <a:ext cx="9626138" cy="276999"/>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Uncertainty about visiting is waning, with many planning a trips the second and third quarter of 2022, and into 2023.</a:t>
            </a:r>
          </a:p>
        </p:txBody>
      </p:sp>
      <p:sp>
        <p:nvSpPr>
          <p:cNvPr id="6" name="TextBox 5">
            <a:extLst>
              <a:ext uri="{FF2B5EF4-FFF2-40B4-BE49-F238E27FC236}">
                <a16:creationId xmlns:a16="http://schemas.microsoft.com/office/drawing/2014/main" id="{E75D8D3F-8115-0B4D-A062-96B0C1A22F2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(Sept 2021)</a:t>
            </a:r>
          </a:p>
        </p:txBody>
      </p:sp>
      <p:graphicFrame>
        <p:nvGraphicFramePr>
          <p:cNvPr id="4" name="Chart 3">
            <a:extLst>
              <a:ext uri="{FF2B5EF4-FFF2-40B4-BE49-F238E27FC236}">
                <a16:creationId xmlns:a16="http://schemas.microsoft.com/office/drawing/2014/main" id="{C97DF55F-DEFB-3F4F-B465-D2A3359BBEA1}"/>
              </a:ext>
            </a:extLst>
          </p:cNvPr>
          <p:cNvGraphicFramePr/>
          <p:nvPr>
            <p:extLst>
              <p:ext uri="{D42A27DB-BD31-4B8C-83A1-F6EECF244321}">
                <p14:modId xmlns:p14="http://schemas.microsoft.com/office/powerpoint/2010/main" val="1908688421"/>
              </p:ext>
            </p:extLst>
          </p:nvPr>
        </p:nvGraphicFramePr>
        <p:xfrm>
          <a:off x="1037716" y="2129883"/>
          <a:ext cx="10358830" cy="4411592"/>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Arrow 6">
            <a:extLst>
              <a:ext uri="{FF2B5EF4-FFF2-40B4-BE49-F238E27FC236}">
                <a16:creationId xmlns:a16="http://schemas.microsoft.com/office/drawing/2014/main" id="{76B5C760-2D30-154C-9D55-AF02196B2FAA}"/>
              </a:ext>
            </a:extLst>
          </p:cNvPr>
          <p:cNvSpPr/>
          <p:nvPr/>
        </p:nvSpPr>
        <p:spPr>
          <a:xfrm rot="3354973">
            <a:off x="10461998" y="3907552"/>
            <a:ext cx="386499" cy="193998"/>
          </a:xfrm>
          <a:prstGeom prst="rightArrow">
            <a:avLst>
              <a:gd name="adj1" fmla="val 43333"/>
              <a:gd name="adj2" fmla="val 6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a:extLst>
              <a:ext uri="{FF2B5EF4-FFF2-40B4-BE49-F238E27FC236}">
                <a16:creationId xmlns:a16="http://schemas.microsoft.com/office/drawing/2014/main" id="{516E1C31-8F19-B249-A4B3-000AA3C707DA}"/>
              </a:ext>
            </a:extLst>
          </p:cNvPr>
          <p:cNvSpPr/>
          <p:nvPr/>
        </p:nvSpPr>
        <p:spPr>
          <a:xfrm rot="1807935">
            <a:off x="2131093" y="4781691"/>
            <a:ext cx="386499" cy="193998"/>
          </a:xfrm>
          <a:prstGeom prst="rightArrow">
            <a:avLst>
              <a:gd name="adj1" fmla="val 43333"/>
              <a:gd name="adj2" fmla="val 6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3D2A1A1-AEDE-4540-91DE-E617DC5EF87D}"/>
              </a:ext>
            </a:extLst>
          </p:cNvPr>
          <p:cNvSpPr txBox="1"/>
          <p:nvPr/>
        </p:nvSpPr>
        <p:spPr>
          <a:xfrm>
            <a:off x="0" y="6641081"/>
            <a:ext cx="515237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 When are you likely to visit California (among those who will visit in next 2 years)</a:t>
            </a:r>
          </a:p>
        </p:txBody>
      </p:sp>
      <p:sp>
        <p:nvSpPr>
          <p:cNvPr id="12" name="Right Arrow 9">
            <a:extLst>
              <a:ext uri="{FF2B5EF4-FFF2-40B4-BE49-F238E27FC236}">
                <a16:creationId xmlns:a16="http://schemas.microsoft.com/office/drawing/2014/main" id="{976928EB-917B-4FC0-89A2-A6C3D492FC27}"/>
              </a:ext>
            </a:extLst>
          </p:cNvPr>
          <p:cNvSpPr/>
          <p:nvPr/>
        </p:nvSpPr>
        <p:spPr>
          <a:xfrm rot="19580609">
            <a:off x="5213795" y="4644263"/>
            <a:ext cx="386499" cy="193998"/>
          </a:xfrm>
          <a:prstGeom prst="rightArrow">
            <a:avLst>
              <a:gd name="adj1" fmla="val 43333"/>
              <a:gd name="adj2" fmla="val 6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9">
            <a:extLst>
              <a:ext uri="{FF2B5EF4-FFF2-40B4-BE49-F238E27FC236}">
                <a16:creationId xmlns:a16="http://schemas.microsoft.com/office/drawing/2014/main" id="{074A5AB0-1967-4476-90E7-EFCBE893CCD8}"/>
              </a:ext>
            </a:extLst>
          </p:cNvPr>
          <p:cNvSpPr/>
          <p:nvPr/>
        </p:nvSpPr>
        <p:spPr>
          <a:xfrm rot="18576754">
            <a:off x="3513960" y="4517719"/>
            <a:ext cx="386499" cy="193998"/>
          </a:xfrm>
          <a:prstGeom prst="rightArrow">
            <a:avLst>
              <a:gd name="adj1" fmla="val 43333"/>
              <a:gd name="adj2" fmla="val 6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9">
            <a:extLst>
              <a:ext uri="{FF2B5EF4-FFF2-40B4-BE49-F238E27FC236}">
                <a16:creationId xmlns:a16="http://schemas.microsoft.com/office/drawing/2014/main" id="{FC343811-CC83-1C42-A0F1-81D1C94CC398}"/>
              </a:ext>
            </a:extLst>
          </p:cNvPr>
          <p:cNvSpPr/>
          <p:nvPr/>
        </p:nvSpPr>
        <p:spPr>
          <a:xfrm rot="18576754">
            <a:off x="8514587" y="4246252"/>
            <a:ext cx="386499" cy="193998"/>
          </a:xfrm>
          <a:prstGeom prst="rightArrow">
            <a:avLst>
              <a:gd name="adj1" fmla="val 43333"/>
              <a:gd name="adj2" fmla="val 6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52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8038D5-A3F0-6D42-BC6F-F80B5C08201A}"/>
              </a:ext>
            </a:extLst>
          </p:cNvPr>
          <p:cNvSpPr>
            <a:spLocks noGrp="1"/>
          </p:cNvSpPr>
          <p:nvPr>
            <p:ph type="body" sz="quarter" idx="10"/>
          </p:nvPr>
        </p:nvSpPr>
        <p:spPr/>
        <p:txBody>
          <a:bodyPr/>
          <a:lstStyle/>
          <a:p>
            <a:r>
              <a:rPr lang="en-US" dirty="0"/>
              <a:t>Interest in Gateways (Trend)</a:t>
            </a:r>
          </a:p>
        </p:txBody>
      </p:sp>
      <p:sp>
        <p:nvSpPr>
          <p:cNvPr id="4" name="TextBox 3">
            <a:extLst>
              <a:ext uri="{FF2B5EF4-FFF2-40B4-BE49-F238E27FC236}">
                <a16:creationId xmlns:a16="http://schemas.microsoft.com/office/drawing/2014/main" id="{AC5F4440-2CEB-B744-B9CB-6A4FBC96BA62}"/>
              </a:ext>
            </a:extLst>
          </p:cNvPr>
          <p:cNvSpPr txBox="1"/>
          <p:nvPr/>
        </p:nvSpPr>
        <p:spPr>
          <a:xfrm>
            <a:off x="1037716" y="1314499"/>
            <a:ext cx="9983585"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French travelers show strong interest in visiting Los Angeles and San Francisco. Reported likelihood to visit San Diego dropped between the Sep 2021 and Jan 2022 wave. </a:t>
            </a:r>
          </a:p>
        </p:txBody>
      </p:sp>
      <p:sp>
        <p:nvSpPr>
          <p:cNvPr id="12" name="TextBox 11">
            <a:extLst>
              <a:ext uri="{FF2B5EF4-FFF2-40B4-BE49-F238E27FC236}">
                <a16:creationId xmlns:a16="http://schemas.microsoft.com/office/drawing/2014/main" id="{9E4A66C2-F886-4B47-91C7-4AD97F5F2FBE}"/>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11" name="TextBox 10">
            <a:extLst>
              <a:ext uri="{FF2B5EF4-FFF2-40B4-BE49-F238E27FC236}">
                <a16:creationId xmlns:a16="http://schemas.microsoft.com/office/drawing/2014/main" id="{BE04CD47-CF12-8741-8846-95E411FBF7D2}"/>
              </a:ext>
            </a:extLst>
          </p:cNvPr>
          <p:cNvSpPr txBox="1"/>
          <p:nvPr/>
        </p:nvSpPr>
        <p:spPr>
          <a:xfrm>
            <a:off x="0" y="6641081"/>
            <a:ext cx="4405373" cy="246221"/>
          </a:xfrm>
          <a:prstGeom prst="rect">
            <a:avLst/>
          </a:prstGeom>
          <a:noFill/>
        </p:spPr>
        <p:txBody>
          <a:bodyPr wrap="none" rtlCol="0">
            <a:spAutoFit/>
          </a:bodyPr>
          <a:lstStyle/>
          <a:p>
            <a:pPr lvl="0">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kumimoji="0" lang="en-US" sz="1000" b="0" i="0" u="none" strike="noStrike" kern="1200" cap="none" spc="0" normalizeH="0" baseline="0" noProof="0" dirty="0">
                <a:ln>
                  <a:noFill/>
                </a:ln>
                <a:effectLst/>
                <a:uLnTx/>
                <a:uFillTx/>
                <a:latin typeface="News Gothic MT" panose="020B0503020103020203" pitchFamily="34" charset="0"/>
              </a:rPr>
              <a:t>. </a:t>
            </a:r>
            <a:r>
              <a:rPr lang="en-US" sz="1000" dirty="0">
                <a:latin typeface="News Gothic MT" panose="020B0503020103020203" pitchFamily="34" charset="0"/>
              </a:rPr>
              <a:t>How likely are you to visit the following cities in the next two years? </a:t>
            </a:r>
            <a:endParaRPr kumimoji="0" lang="en-US" sz="1000" b="0" i="0" u="none" strike="noStrike" kern="1200" cap="none" spc="0" normalizeH="0" baseline="0" noProof="0" dirty="0">
              <a:ln>
                <a:noFill/>
              </a:ln>
              <a:effectLst/>
              <a:uLnTx/>
              <a:uFillTx/>
              <a:latin typeface="News Gothic MT" panose="020B0503020103020203" pitchFamily="34" charset="0"/>
            </a:endParaRPr>
          </a:p>
        </p:txBody>
      </p:sp>
      <p:graphicFrame>
        <p:nvGraphicFramePr>
          <p:cNvPr id="13" name="Chart 12">
            <a:extLst>
              <a:ext uri="{FF2B5EF4-FFF2-40B4-BE49-F238E27FC236}">
                <a16:creationId xmlns:a16="http://schemas.microsoft.com/office/drawing/2014/main" id="{1BB0FE92-B9F8-3C4A-A0CE-813ABB3E35D9}"/>
              </a:ext>
            </a:extLst>
          </p:cNvPr>
          <p:cNvGraphicFramePr/>
          <p:nvPr>
            <p:extLst>
              <p:ext uri="{D42A27DB-BD31-4B8C-83A1-F6EECF244321}">
                <p14:modId xmlns:p14="http://schemas.microsoft.com/office/powerpoint/2010/main" val="2462162316"/>
              </p:ext>
            </p:extLst>
          </p:nvPr>
        </p:nvGraphicFramePr>
        <p:xfrm>
          <a:off x="1862666" y="2289490"/>
          <a:ext cx="8466667" cy="38488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607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14E92-6CCD-1E4E-9B94-C9A1594F79D3}"/>
              </a:ext>
            </a:extLst>
          </p:cNvPr>
          <p:cNvSpPr>
            <a:spLocks noGrp="1"/>
          </p:cNvSpPr>
          <p:nvPr>
            <p:ph type="body" sz="quarter" idx="10"/>
          </p:nvPr>
        </p:nvSpPr>
        <p:spPr/>
        <p:txBody>
          <a:bodyPr/>
          <a:lstStyle/>
          <a:p>
            <a:r>
              <a:rPr lang="en-US" dirty="0"/>
              <a:t>Trip Purpose (Trend)</a:t>
            </a:r>
          </a:p>
        </p:txBody>
      </p:sp>
      <p:sp>
        <p:nvSpPr>
          <p:cNvPr id="5" name="TextBox 4">
            <a:extLst>
              <a:ext uri="{FF2B5EF4-FFF2-40B4-BE49-F238E27FC236}">
                <a16:creationId xmlns:a16="http://schemas.microsoft.com/office/drawing/2014/main" id="{D848D158-630E-4043-BC1D-2C8EF1B9D66C}"/>
              </a:ext>
            </a:extLst>
          </p:cNvPr>
          <p:cNvSpPr txBox="1"/>
          <p:nvPr/>
        </p:nvSpPr>
        <p:spPr>
          <a:xfrm>
            <a:off x="1037716" y="1332047"/>
            <a:ext cx="9626138" cy="276999"/>
          </a:xfrm>
          <a:prstGeom prst="rect">
            <a:avLst/>
          </a:prstGeom>
          <a:noFill/>
        </p:spPr>
        <p:txBody>
          <a:bodyPr wrap="square" rtlCol="0">
            <a:spAutoFit/>
          </a:bodyPr>
          <a:lstStyle/>
          <a:p>
            <a:pPr marL="285750" indent="-285750">
              <a:buFont typeface="Wingdings" pitchFamily="2" charset="2"/>
              <a:buChar char="§"/>
            </a:pPr>
            <a:r>
              <a:rPr lang="en-US" sz="1200" dirty="0">
                <a:latin typeface="News Gothic MT" panose="020B0503020103020203" pitchFamily="34" charset="0"/>
              </a:rPr>
              <a:t>The vast majority of French travelers are planning leisure trips to California.</a:t>
            </a:r>
          </a:p>
        </p:txBody>
      </p:sp>
      <p:sp>
        <p:nvSpPr>
          <p:cNvPr id="6" name="TextBox 5">
            <a:extLst>
              <a:ext uri="{FF2B5EF4-FFF2-40B4-BE49-F238E27FC236}">
                <a16:creationId xmlns:a16="http://schemas.microsoft.com/office/drawing/2014/main" id="{ACC6AF4F-331F-5B43-BEE3-AF4052C613D3}"/>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8" name="TextBox 7">
            <a:extLst>
              <a:ext uri="{FF2B5EF4-FFF2-40B4-BE49-F238E27FC236}">
                <a16:creationId xmlns:a16="http://schemas.microsoft.com/office/drawing/2014/main" id="{F0562E53-EBD3-894A-A3E9-2F5333D3B3CB}"/>
              </a:ext>
            </a:extLst>
          </p:cNvPr>
          <p:cNvSpPr txBox="1"/>
          <p:nvPr/>
        </p:nvSpPr>
        <p:spPr>
          <a:xfrm>
            <a:off x="0" y="6641081"/>
            <a:ext cx="2791149" cy="246221"/>
          </a:xfrm>
          <a:prstGeom prst="rect">
            <a:avLst/>
          </a:prstGeom>
          <a:noFill/>
        </p:spPr>
        <p:txBody>
          <a:bodyPr wrap="none" rtlCol="0">
            <a:spAutoFit/>
          </a:bodyPr>
          <a:lstStyle/>
          <a:p>
            <a:pPr lvl="0">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kumimoji="0" lang="en-US" sz="1000" b="0" i="0" u="none" strike="noStrike" kern="1200" cap="none" spc="0" normalizeH="0" baseline="0" noProof="0" dirty="0">
                <a:ln>
                  <a:noFill/>
                </a:ln>
                <a:effectLst/>
                <a:uLnTx/>
                <a:uFillTx/>
                <a:latin typeface="News Gothic MT" panose="020B0503020103020203" pitchFamily="34" charset="0"/>
              </a:rPr>
              <a:t>. </a:t>
            </a:r>
            <a:r>
              <a:rPr lang="en-US" sz="1000" dirty="0">
                <a:latin typeface="News Gothic MT" panose="020B0503020103020203" pitchFamily="34" charset="0"/>
              </a:rPr>
              <a:t>What would be the purposes of the trip? </a:t>
            </a:r>
            <a:endParaRPr kumimoji="0" lang="en-US" sz="1000" b="0" i="0" u="none" strike="noStrike" kern="1200" cap="none" spc="0" normalizeH="0" baseline="0" noProof="0" dirty="0">
              <a:ln>
                <a:noFill/>
              </a:ln>
              <a:effectLst/>
              <a:uLnTx/>
              <a:uFillTx/>
              <a:latin typeface="News Gothic MT" panose="020B0503020103020203" pitchFamily="34" charset="0"/>
            </a:endParaRPr>
          </a:p>
        </p:txBody>
      </p:sp>
      <p:graphicFrame>
        <p:nvGraphicFramePr>
          <p:cNvPr id="9" name="Chart 8">
            <a:extLst>
              <a:ext uri="{FF2B5EF4-FFF2-40B4-BE49-F238E27FC236}">
                <a16:creationId xmlns:a16="http://schemas.microsoft.com/office/drawing/2014/main" id="{443E93D0-482F-C04E-8C67-23A7EF526653}"/>
              </a:ext>
            </a:extLst>
          </p:cNvPr>
          <p:cNvGraphicFramePr/>
          <p:nvPr>
            <p:extLst>
              <p:ext uri="{D42A27DB-BD31-4B8C-83A1-F6EECF244321}">
                <p14:modId xmlns:p14="http://schemas.microsoft.com/office/powerpoint/2010/main" val="2392847319"/>
              </p:ext>
            </p:extLst>
          </p:nvPr>
        </p:nvGraphicFramePr>
        <p:xfrm>
          <a:off x="1862666" y="2289490"/>
          <a:ext cx="8466667" cy="38488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182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424AD4-6301-9D40-9453-EEF3B5883BC2}"/>
              </a:ext>
            </a:extLst>
          </p:cNvPr>
          <p:cNvSpPr>
            <a:spLocks noGrp="1"/>
          </p:cNvSpPr>
          <p:nvPr>
            <p:ph type="body" sz="quarter" idx="10"/>
          </p:nvPr>
        </p:nvSpPr>
        <p:spPr/>
        <p:txBody>
          <a:bodyPr/>
          <a:lstStyle/>
          <a:p>
            <a:r>
              <a:rPr lang="en-US" dirty="0"/>
              <a:t>Booking Methods</a:t>
            </a:r>
          </a:p>
        </p:txBody>
      </p:sp>
      <p:sp>
        <p:nvSpPr>
          <p:cNvPr id="3" name="TextBox 2">
            <a:extLst>
              <a:ext uri="{FF2B5EF4-FFF2-40B4-BE49-F238E27FC236}">
                <a16:creationId xmlns:a16="http://schemas.microsoft.com/office/drawing/2014/main" id="{42D430B7-82BF-1F4C-A5FC-7FFCDDBD74FD}"/>
              </a:ext>
            </a:extLst>
          </p:cNvPr>
          <p:cNvSpPr txBox="1"/>
          <p:nvPr/>
        </p:nvSpPr>
        <p:spPr>
          <a:xfrm>
            <a:off x="0" y="6472858"/>
            <a:ext cx="663034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a:t>
            </a:r>
            <a:r>
              <a:rPr lang="en-US" sz="1000" dirty="0">
                <a:latin typeface="Arial" panose="020B0604020202020204" pitchFamily="34" charset="0"/>
                <a:ea typeface="Times New Roman" panose="02020603050405020304" pitchFamily="18" charset="0"/>
              </a:rPr>
              <a:t>Which of the following are you likely to use make your travel arrangements for your upcoming trip to California</a:t>
            </a:r>
            <a:r>
              <a:rPr lang="en-US" sz="1000" dirty="0">
                <a:latin typeface="News Gothic MT" panose="020B0503020103020203" pitchFamily="34" charset="0"/>
              </a:rPr>
              <a:t>?</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70B767AF-122F-5641-ABD8-3890CE0931E6}"/>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A7A3BFBE-B556-904F-9E30-78D1304ADE5A}"/>
              </a:ext>
            </a:extLst>
          </p:cNvPr>
          <p:cNvSpPr txBox="1"/>
          <p:nvPr/>
        </p:nvSpPr>
        <p:spPr>
          <a:xfrm>
            <a:off x="1037716" y="1347332"/>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Top booking methods for the French are via online travel agencies or directly with the hotel or airline, followed by using a travel agency or travel advisor.</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74B6FF51-BAE0-F44B-86A9-BB6BF996F859}"/>
              </a:ext>
            </a:extLst>
          </p:cNvPr>
          <p:cNvGraphicFramePr/>
          <p:nvPr/>
        </p:nvGraphicFramePr>
        <p:xfrm>
          <a:off x="2032000" y="2057400"/>
          <a:ext cx="8128000" cy="408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180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r>
              <a:rPr lang="en-US" sz="3600" dirty="0"/>
              <a:t>Activities</a:t>
            </a:r>
          </a:p>
        </p:txBody>
      </p:sp>
      <p:sp>
        <p:nvSpPr>
          <p:cNvPr id="3" name="TextBox 2">
            <a:extLst>
              <a:ext uri="{FF2B5EF4-FFF2-40B4-BE49-F238E27FC236}">
                <a16:creationId xmlns:a16="http://schemas.microsoft.com/office/drawing/2014/main" id="{B4DA6FBE-A21F-E84D-B68B-37D9F19B33FE}"/>
              </a:ext>
            </a:extLst>
          </p:cNvPr>
          <p:cNvSpPr txBox="1"/>
          <p:nvPr/>
        </p:nvSpPr>
        <p:spPr>
          <a:xfrm>
            <a:off x="0" y="6472858"/>
            <a:ext cx="523733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7" name="Table 6">
            <a:extLst>
              <a:ext uri="{FF2B5EF4-FFF2-40B4-BE49-F238E27FC236}">
                <a16:creationId xmlns:a16="http://schemas.microsoft.com/office/drawing/2014/main" id="{876EA904-0A84-4540-8317-F2D46B30646E}"/>
              </a:ext>
            </a:extLst>
          </p:cNvPr>
          <p:cNvGraphicFramePr>
            <a:graphicFrameLocks noGrp="1"/>
          </p:cNvGraphicFramePr>
          <p:nvPr/>
        </p:nvGraphicFramePr>
        <p:xfrm>
          <a:off x="99393" y="1616545"/>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France</a:t>
                      </a:r>
                      <a:endParaRPr lang="en-US" sz="11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Index Across All Countries</a:t>
                      </a:r>
                      <a:endParaRPr lang="en-US" sz="11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0" i="0" u="none" strike="noStrike" dirty="0">
                          <a:solidFill>
                            <a:schemeClr val="tx2"/>
                          </a:solidFill>
                          <a:effectLst/>
                          <a:latin typeface="Calibri" panose="020F0502020204030204" pitchFamily="34" charset="0"/>
                        </a:rPr>
                        <a:t>Viewing and enjoying natural scenery such as beaches, oceans, mountains,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0" i="0" u="none" strike="noStrike">
                          <a:solidFill>
                            <a:schemeClr val="tx2"/>
                          </a:solidFill>
                          <a:effectLst/>
                          <a:latin typeface="Calibri" panose="020F0502020204030204" pitchFamily="34" charset="0"/>
                        </a:rPr>
                        <a:t>Going to the beach</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107</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0" i="0" u="none" strike="noStrike">
                          <a:solidFill>
                            <a:schemeClr val="tx2"/>
                          </a:solidFill>
                          <a:effectLst/>
                          <a:latin typeface="Calibri" panose="020F0502020204030204" pitchFamily="34" charset="0"/>
                        </a:rPr>
                        <a:t>Exploring a city/urban area</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114</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0" i="0" u="none" strike="noStrike">
                          <a:solidFill>
                            <a:schemeClr val="tx2"/>
                          </a:solidFill>
                          <a:effectLst/>
                          <a:latin typeface="Calibri" panose="020F0502020204030204" pitchFamily="34" charset="0"/>
                        </a:rPr>
                        <a:t>Visiting state or national parks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52%</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113</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1" i="0" u="none" strike="noStrike" dirty="0">
                          <a:solidFill>
                            <a:schemeClr val="accent5"/>
                          </a:solidFill>
                          <a:effectLst/>
                          <a:latin typeface="Calibri" panose="020F0502020204030204" pitchFamily="34" charset="0"/>
                        </a:rPr>
                        <a:t>Visiting historical sites</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49%</a:t>
                      </a:r>
                    </a:p>
                  </a:txBody>
                  <a:tcPr marL="9525" marR="9525" marT="9525" marB="0" anchor="ctr"/>
                </a:tc>
                <a:tc>
                  <a:txBody>
                    <a:bodyPr/>
                    <a:lstStyle/>
                    <a:p>
                      <a:pPr algn="ctr" fontAlgn="ctr"/>
                      <a:r>
                        <a:rPr lang="en-US" sz="1100" b="1" i="0" u="none" strike="noStrike">
                          <a:solidFill>
                            <a:schemeClr val="accent5"/>
                          </a:solidFill>
                          <a:effectLst/>
                          <a:latin typeface="Calibri" panose="020F0502020204030204" pitchFamily="34" charset="0"/>
                        </a:rPr>
                        <a:t>127</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1" i="0" u="none" strike="noStrike">
                          <a:solidFill>
                            <a:schemeClr val="accent5"/>
                          </a:solidFill>
                          <a:effectLst/>
                          <a:latin typeface="Calibri" panose="020F0502020204030204" pitchFamily="34" charset="0"/>
                        </a:rPr>
                        <a:t>Exploring small towns</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47%</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151</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unique local restaurant(s)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a:solidFill>
                            <a:schemeClr val="tx2"/>
                          </a:solidFill>
                          <a:effectLst/>
                          <a:latin typeface="Calibri" panose="020F0502020204030204" pitchFamily="34" charset="0"/>
                        </a:rPr>
                        <a:t>Visiting a theme or amusement park</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 mall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1" i="0" u="none" strike="noStrike" dirty="0">
                          <a:solidFill>
                            <a:schemeClr val="accent5"/>
                          </a:solidFill>
                          <a:effectLst/>
                          <a:latin typeface="Calibri" panose="020F0502020204030204" pitchFamily="34" charset="0"/>
                        </a:rPr>
                        <a:t>Night life</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36%</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126</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 unique local shop or shopping district</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35%</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106</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0" i="0" u="none" strike="noStrike">
                          <a:solidFill>
                            <a:schemeClr val="tx2"/>
                          </a:solidFill>
                          <a:effectLst/>
                          <a:latin typeface="Calibri" panose="020F0502020204030204" pitchFamily="34" charset="0"/>
                        </a:rPr>
                        <a:t>Visiting famous movie/TV locations, studio tours, celebrity home tours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104</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an outlet mall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0" i="0" u="none" strike="noStrike">
                          <a:solidFill>
                            <a:schemeClr val="tx2"/>
                          </a:solidFill>
                          <a:effectLst/>
                          <a:latin typeface="Calibri" panose="020F0502020204030204" pitchFamily="34" charset="0"/>
                        </a:rPr>
                        <a:t>Visiting art museums or other visual arts venues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112</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0" i="0" u="none" strike="noStrike">
                          <a:solidFill>
                            <a:schemeClr val="tx2"/>
                          </a:solidFill>
                          <a:effectLst/>
                          <a:latin typeface="Calibri" panose="020F0502020204030204" pitchFamily="34" charset="0"/>
                        </a:rPr>
                        <a:t>Driving on scenic byways or roads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101</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0" i="0" u="none" strike="noStrike">
                          <a:solidFill>
                            <a:schemeClr val="tx2"/>
                          </a:solidFill>
                          <a:effectLst/>
                          <a:latin typeface="Calibri" panose="020F0502020204030204" pitchFamily="34" charset="0"/>
                        </a:rPr>
                        <a:t>Visiting museums, science centers or exploratoriums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103</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1" i="0" u="none" strike="noStrike" dirty="0">
                          <a:solidFill>
                            <a:schemeClr val="accent5"/>
                          </a:solidFill>
                          <a:effectLst/>
                          <a:latin typeface="Calibri" panose="020F0502020204030204" pitchFamily="34" charset="0"/>
                        </a:rPr>
                        <a:t>Heritage/family history tours</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29%</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160</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1" i="0" u="none" strike="noStrike">
                          <a:solidFill>
                            <a:schemeClr val="accent5"/>
                          </a:solidFill>
                          <a:effectLst/>
                          <a:latin typeface="Calibri" panose="020F0502020204030204" pitchFamily="34" charset="0"/>
                        </a:rPr>
                        <a:t>Hiking</a:t>
                      </a:r>
                    </a:p>
                  </a:txBody>
                  <a:tcPr marL="9525" marR="9525" marT="9525" marB="0" anchor="ctr"/>
                </a:tc>
                <a:tc>
                  <a:txBody>
                    <a:bodyPr/>
                    <a:lstStyle/>
                    <a:p>
                      <a:pPr algn="ctr" fontAlgn="ctr"/>
                      <a:r>
                        <a:rPr lang="en-US" sz="1100" b="1" i="0" u="none" strike="noStrike">
                          <a:solidFill>
                            <a:schemeClr val="accent5"/>
                          </a:solidFill>
                          <a:effectLst/>
                          <a:latin typeface="Calibri" panose="020F0502020204030204" pitchFamily="34" charset="0"/>
                        </a:rPr>
                        <a:t>27%</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137</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0" i="0" u="none" strike="noStrike">
                          <a:solidFill>
                            <a:schemeClr val="tx2"/>
                          </a:solidFill>
                          <a:effectLst/>
                          <a:latin typeface="Calibri" panose="020F0502020204030204" pitchFamily="34" charset="0"/>
                        </a:rPr>
                        <a:t>Visiting a zoo or aquarium</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87</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Michelin-starred or recommended restaurant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20%</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104</a:t>
                      </a:r>
                    </a:p>
                  </a:txBody>
                  <a:tcPr marL="9525" marR="9525" marT="9525" marB="0" anchor="ctr"/>
                </a:tc>
                <a:extLst>
                  <a:ext uri="{0D108BD9-81ED-4DB2-BD59-A6C34878D82A}">
                    <a16:rowId xmlns:a16="http://schemas.microsoft.com/office/drawing/2014/main" val="2849612571"/>
                  </a:ext>
                </a:extLst>
              </a:tr>
            </a:tbl>
          </a:graphicData>
        </a:graphic>
      </p:graphicFrame>
      <p:graphicFrame>
        <p:nvGraphicFramePr>
          <p:cNvPr id="8" name="Table 7">
            <a:extLst>
              <a:ext uri="{FF2B5EF4-FFF2-40B4-BE49-F238E27FC236}">
                <a16:creationId xmlns:a16="http://schemas.microsoft.com/office/drawing/2014/main" id="{8B09D2B1-BB5C-49EB-95C0-5BE8677E61C1}"/>
              </a:ext>
            </a:extLst>
          </p:cNvPr>
          <p:cNvGraphicFramePr>
            <a:graphicFrameLocks noGrp="1"/>
          </p:cNvGraphicFramePr>
          <p:nvPr/>
        </p:nvGraphicFramePr>
        <p:xfrm>
          <a:off x="6145635" y="1616544"/>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France</a:t>
                      </a:r>
                      <a:endParaRPr lang="en-US" sz="11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a:solidFill>
                            <a:schemeClr val="tx2"/>
                          </a:solidFill>
                          <a:effectLst/>
                        </a:rPr>
                        <a:t>Index Across All Countries</a:t>
                      </a:r>
                      <a:endParaRPr lang="en-US" sz="1100" b="0" i="0" u="none" strike="noStrike">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0" i="0" u="none" strike="noStrike" dirty="0">
                          <a:solidFill>
                            <a:schemeClr val="tx2"/>
                          </a:solidFill>
                          <a:effectLst/>
                          <a:latin typeface="Calibri" panose="020F0502020204030204" pitchFamily="34" charset="0"/>
                        </a:rPr>
                        <a:t>Dining at a celebrity/notable chef's restaurant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105</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1" i="0" u="none" strike="noStrike" dirty="0">
                          <a:solidFill>
                            <a:schemeClr val="accent5"/>
                          </a:solidFill>
                          <a:effectLst/>
                          <a:latin typeface="Calibri" panose="020F0502020204030204" pitchFamily="34" charset="0"/>
                        </a:rPr>
                        <a:t>Adventure activities such as whitewater rafting, ziplining, parasailing, etc.</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19%</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141</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0" i="0" u="none" strike="noStrike">
                          <a:solidFill>
                            <a:schemeClr val="tx2"/>
                          </a:solidFill>
                          <a:effectLst/>
                          <a:latin typeface="Calibri" panose="020F0502020204030204" pitchFamily="34" charset="0"/>
                        </a:rPr>
                        <a:t>Attending performing arts events (theater, dance,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116</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0" i="0" u="none" strike="noStrike">
                          <a:solidFill>
                            <a:schemeClr val="tx2"/>
                          </a:solidFill>
                          <a:effectLst/>
                          <a:latin typeface="Calibri" panose="020F0502020204030204" pitchFamily="34" charset="0"/>
                        </a:rPr>
                        <a:t>Water sports activities such as surfing, paddleboarding, boating,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122</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live music event, concert or festival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0" i="0" u="none" strike="noStrike">
                          <a:solidFill>
                            <a:schemeClr val="tx2"/>
                          </a:solidFill>
                          <a:effectLst/>
                          <a:latin typeface="Calibri" panose="020F0502020204030204" pitchFamily="34" charset="0"/>
                        </a:rPr>
                        <a:t>Going to a farmers’ market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93</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0" i="0" u="none" strike="noStrike">
                          <a:solidFill>
                            <a:schemeClr val="tx2"/>
                          </a:solidFill>
                          <a:effectLst/>
                          <a:latin typeface="Calibri" panose="020F0502020204030204" pitchFamily="34" charset="0"/>
                        </a:rPr>
                        <a:t>Visiting a winery or wine regions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a:solidFill>
                            <a:schemeClr val="tx2"/>
                          </a:solidFill>
                          <a:effectLst/>
                          <a:latin typeface="Calibri" panose="020F0502020204030204" pitchFamily="34" charset="0"/>
                        </a:rPr>
                        <a:t>Exploring farm tours or farm trails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1" i="0" u="none" strike="noStrike" dirty="0">
                          <a:solidFill>
                            <a:schemeClr val="accent5"/>
                          </a:solidFill>
                          <a:effectLst/>
                          <a:latin typeface="Calibri" panose="020F0502020204030204" pitchFamily="34" charset="0"/>
                        </a:rPr>
                        <a:t>Gambling</a:t>
                      </a:r>
                    </a:p>
                  </a:txBody>
                  <a:tcPr marL="9525" marR="9525" marT="9525" marB="0" anchor="ctr"/>
                </a:tc>
                <a:tc>
                  <a:txBody>
                    <a:bodyPr/>
                    <a:lstStyle/>
                    <a:p>
                      <a:pPr algn="ctr" fontAlgn="ctr"/>
                      <a:r>
                        <a:rPr lang="en-US" sz="1100" b="1" i="0" u="none" strike="noStrike">
                          <a:solidFill>
                            <a:schemeClr val="accent5"/>
                          </a:solidFill>
                          <a:effectLst/>
                          <a:latin typeface="Calibri" panose="020F0502020204030204" pitchFamily="34" charset="0"/>
                        </a:rPr>
                        <a:t>13%</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157</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0" i="0" u="none" strike="noStrike">
                          <a:solidFill>
                            <a:schemeClr val="tx2"/>
                          </a:solidFill>
                          <a:effectLst/>
                          <a:latin typeface="Calibri" panose="020F0502020204030204" pitchFamily="34" charset="0"/>
                        </a:rPr>
                        <a:t>Luxury shopping</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12%</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62</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0" i="0" u="none" strike="noStrike">
                          <a:solidFill>
                            <a:schemeClr val="tx2"/>
                          </a:solidFill>
                          <a:effectLst/>
                          <a:latin typeface="Calibri" panose="020F0502020204030204" pitchFamily="34" charset="0"/>
                        </a:rPr>
                        <a:t>Visiting a spa or wellness center</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live sporting event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73</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0" i="0" u="none" strike="noStrike">
                          <a:solidFill>
                            <a:schemeClr val="tx2"/>
                          </a:solidFill>
                          <a:effectLst/>
                          <a:latin typeface="Calibri" panose="020F0502020204030204" pitchFamily="34" charset="0"/>
                        </a:rPr>
                        <a:t>Road/trail sports activities such as biking, cycling, running,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culinary festival or event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60</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0" i="0" u="none" strike="noStrike">
                          <a:solidFill>
                            <a:schemeClr val="tx2"/>
                          </a:solidFill>
                          <a:effectLst/>
                          <a:latin typeface="Calibri" panose="020F0502020204030204" pitchFamily="34" charset="0"/>
                        </a:rPr>
                        <a:t>Visiting a high-end resort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56</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0" i="0" u="none" strike="noStrike">
                          <a:solidFill>
                            <a:schemeClr val="tx2"/>
                          </a:solidFill>
                          <a:effectLst/>
                          <a:latin typeface="Calibri" panose="020F0502020204030204" pitchFamily="34" charset="0"/>
                        </a:rPr>
                        <a:t>Participating in marijuana related activities or events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123</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0" i="0" u="none" strike="noStrike">
                          <a:solidFill>
                            <a:schemeClr val="tx2"/>
                          </a:solidFill>
                          <a:effectLst/>
                          <a:latin typeface="Calibri" panose="020F0502020204030204" pitchFamily="34" charset="0"/>
                        </a:rPr>
                        <a:t>Visiting a microbrewery</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50</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0" i="0" u="none" strike="noStrike">
                          <a:solidFill>
                            <a:schemeClr val="tx2"/>
                          </a:solidFill>
                          <a:effectLst/>
                          <a:latin typeface="Calibri" panose="020F0502020204030204" pitchFamily="34" charset="0"/>
                        </a:rPr>
                        <a:t>Golfing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80</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class or workshop on personal development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105</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0" i="0" u="none" strike="noStrike">
                          <a:solidFill>
                            <a:schemeClr val="tx2"/>
                          </a:solidFill>
                          <a:effectLst/>
                          <a:latin typeface="Calibri" panose="020F0502020204030204" pitchFamily="34" charset="0"/>
                        </a:rPr>
                        <a:t>Snow sports activities such as skiing or snowboarding,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85</a:t>
                      </a:r>
                    </a:p>
                  </a:txBody>
                  <a:tcPr marL="9525" marR="9525" marT="9525" marB="0" anchor="ctr"/>
                </a:tc>
                <a:extLst>
                  <a:ext uri="{0D108BD9-81ED-4DB2-BD59-A6C34878D82A}">
                    <a16:rowId xmlns:a16="http://schemas.microsoft.com/office/drawing/2014/main" val="2849612571"/>
                  </a:ext>
                </a:extLst>
              </a:tr>
            </a:tbl>
          </a:graphicData>
        </a:graphic>
      </p:graphicFrame>
      <p:pic>
        <p:nvPicPr>
          <p:cNvPr id="9" name="Picture 8" descr="Diagram&#10;&#10;Description automatically generated">
            <a:extLst>
              <a:ext uri="{FF2B5EF4-FFF2-40B4-BE49-F238E27FC236}">
                <a16:creationId xmlns:a16="http://schemas.microsoft.com/office/drawing/2014/main" id="{1D8C30F4-EA8A-43C8-AEFA-1570E673A84D}"/>
              </a:ext>
            </a:extLst>
          </p:cNvPr>
          <p:cNvPicPr>
            <a:picLocks noChangeAspect="1"/>
          </p:cNvPicPr>
          <p:nvPr/>
        </p:nvPicPr>
        <p:blipFill>
          <a:blip r:embed="rId2"/>
          <a:stretch>
            <a:fillRect/>
          </a:stretch>
        </p:blipFill>
        <p:spPr>
          <a:xfrm>
            <a:off x="4887819" y="177282"/>
            <a:ext cx="1445977" cy="1371600"/>
          </a:xfrm>
          <a:prstGeom prst="rect">
            <a:avLst/>
          </a:prstGeom>
        </p:spPr>
      </p:pic>
    </p:spTree>
    <p:extLst>
      <p:ext uri="{BB962C8B-B14F-4D97-AF65-F5344CB8AC3E}">
        <p14:creationId xmlns:p14="http://schemas.microsoft.com/office/powerpoint/2010/main" val="301069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pPr>
              <a:lnSpc>
                <a:spcPct val="100000"/>
              </a:lnSpc>
              <a:spcBef>
                <a:spcPts val="0"/>
              </a:spcBef>
            </a:pPr>
            <a:r>
              <a:rPr lang="en-US" sz="3600" dirty="0"/>
              <a:t>Activities </a:t>
            </a:r>
          </a:p>
          <a:p>
            <a:pPr>
              <a:lnSpc>
                <a:spcPct val="100000"/>
              </a:lnSpc>
              <a:spcBef>
                <a:spcPts val="0"/>
              </a:spcBef>
            </a:pPr>
            <a:r>
              <a:rPr lang="en-US" sz="3600" dirty="0"/>
              <a:t>(Top Activities Compared to Pre-Pandemic)</a:t>
            </a:r>
          </a:p>
        </p:txBody>
      </p:sp>
      <p:sp>
        <p:nvSpPr>
          <p:cNvPr id="3" name="TextBox 2">
            <a:extLst>
              <a:ext uri="{FF2B5EF4-FFF2-40B4-BE49-F238E27FC236}">
                <a16:creationId xmlns:a16="http://schemas.microsoft.com/office/drawing/2014/main" id="{B4DA6FBE-A21F-E84D-B68B-37D9F19B33FE}"/>
              </a:ext>
            </a:extLst>
          </p:cNvPr>
          <p:cNvSpPr txBox="1"/>
          <p:nvPr/>
        </p:nvSpPr>
        <p:spPr>
          <a:xfrm>
            <a:off x="-1" y="6286247"/>
            <a:ext cx="8192279" cy="707886"/>
          </a:xfrm>
          <a:prstGeom prst="rect">
            <a:avLst/>
          </a:prstGeom>
          <a:noFill/>
        </p:spPr>
        <p:txBody>
          <a:bodyPr wrap="square" rtlCol="0">
            <a:spAutoFit/>
          </a:bodyPr>
          <a:lstStyle/>
          <a:p>
            <a:pPr>
              <a:defRPr/>
            </a:pPr>
            <a:r>
              <a:rPr lang="en-US" sz="1000" dirty="0">
                <a:latin typeface="News Gothic MT" panose="020B0503020103020203" pitchFamily="34" charset="0"/>
              </a:rPr>
              <a:t>2019 Q: Based on what you have heard/seen/read, how strongly do you agree or disagree that </a:t>
            </a:r>
          </a:p>
          <a:p>
            <a:pPr>
              <a:defRPr/>
            </a:pPr>
            <a:r>
              <a:rPr lang="en-US" sz="1000" dirty="0">
                <a:latin typeface="News Gothic MT" panose="020B0503020103020203" pitchFamily="34" charset="0"/>
              </a:rPr>
              <a:t>California is a good place to experience each of the following while on a leisure trip?</a:t>
            </a:r>
          </a:p>
          <a:p>
            <a:pPr>
              <a:defRPr/>
            </a:pPr>
            <a:r>
              <a:rPr lang="en-US" sz="1000" dirty="0">
                <a:latin typeface="News Gothic MT" panose="020B0503020103020203" pitchFamily="34" charset="0"/>
              </a:rPr>
              <a:t>2022 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Table 4">
            <a:extLst>
              <a:ext uri="{FF2B5EF4-FFF2-40B4-BE49-F238E27FC236}">
                <a16:creationId xmlns:a16="http://schemas.microsoft.com/office/drawing/2014/main" id="{2C80C5D1-3319-4F77-8482-31F09B82C831}"/>
              </a:ext>
            </a:extLst>
          </p:cNvPr>
          <p:cNvGraphicFramePr>
            <a:graphicFrameLocks noGrp="1"/>
          </p:cNvGraphicFramePr>
          <p:nvPr/>
        </p:nvGraphicFramePr>
        <p:xfrm>
          <a:off x="171063" y="1796062"/>
          <a:ext cx="9144000" cy="4389123"/>
        </p:xfrm>
        <a:graphic>
          <a:graphicData uri="http://schemas.openxmlformats.org/drawingml/2006/table">
            <a:tbl>
              <a:tblPr>
                <a:tableStyleId>{3C2FFA5D-87B4-456A-9821-1D502468CF0F}</a:tableStyleId>
              </a:tblPr>
              <a:tblGrid>
                <a:gridCol w="5816085">
                  <a:extLst>
                    <a:ext uri="{9D8B030D-6E8A-4147-A177-3AD203B41FA5}">
                      <a16:colId xmlns:a16="http://schemas.microsoft.com/office/drawing/2014/main" val="2488189837"/>
                    </a:ext>
                  </a:extLst>
                </a:gridCol>
                <a:gridCol w="1109305">
                  <a:extLst>
                    <a:ext uri="{9D8B030D-6E8A-4147-A177-3AD203B41FA5}">
                      <a16:colId xmlns:a16="http://schemas.microsoft.com/office/drawing/2014/main" val="895212613"/>
                    </a:ext>
                  </a:extLst>
                </a:gridCol>
                <a:gridCol w="1109305">
                  <a:extLst>
                    <a:ext uri="{9D8B030D-6E8A-4147-A177-3AD203B41FA5}">
                      <a16:colId xmlns:a16="http://schemas.microsoft.com/office/drawing/2014/main" val="40945107"/>
                    </a:ext>
                  </a:extLst>
                </a:gridCol>
                <a:gridCol w="1109305">
                  <a:extLst>
                    <a:ext uri="{9D8B030D-6E8A-4147-A177-3AD203B41FA5}">
                      <a16:colId xmlns:a16="http://schemas.microsoft.com/office/drawing/2014/main" val="999509277"/>
                    </a:ext>
                  </a:extLst>
                </a:gridCol>
              </a:tblGrid>
              <a:tr h="896443">
                <a:tc>
                  <a:txBody>
                    <a:bodyPr/>
                    <a:lstStyle/>
                    <a:p>
                      <a:pPr algn="l" fontAlgn="ct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2019</a:t>
                      </a:r>
                      <a:br>
                        <a:rPr lang="en-US" sz="1400" u="none" strike="noStrike" dirty="0">
                          <a:solidFill>
                            <a:schemeClr val="tx2"/>
                          </a:solidFill>
                          <a:effectLst/>
                          <a:latin typeface="+mn-lt"/>
                        </a:rPr>
                      </a:br>
                      <a:r>
                        <a:rPr lang="en-US" sz="1400" u="none" strike="noStrike" dirty="0">
                          <a:solidFill>
                            <a:schemeClr val="tx2"/>
                          </a:solidFill>
                          <a:effectLst/>
                          <a:latin typeface="+mn-lt"/>
                        </a:rPr>
                        <a:t>Global </a:t>
                      </a:r>
                    </a:p>
                    <a:p>
                      <a:pPr algn="ctr" fontAlgn="ctr"/>
                      <a:r>
                        <a:rPr lang="en-US" sz="1400" u="none" strike="noStrike" dirty="0">
                          <a:solidFill>
                            <a:schemeClr val="tx2"/>
                          </a:solidFill>
                          <a:effectLst/>
                          <a:latin typeface="+mn-lt"/>
                        </a:rPr>
                        <a:t>Brand Health</a:t>
                      </a:r>
                    </a:p>
                    <a:p>
                      <a:pPr algn="ctr" fontAlgn="ctr"/>
                      <a:r>
                        <a:rPr lang="en-US" sz="1400" b="0" i="0" u="none" strike="noStrike" dirty="0">
                          <a:solidFill>
                            <a:schemeClr val="tx2"/>
                          </a:solidFill>
                          <a:effectLst/>
                          <a:latin typeface="+mn-lt"/>
                        </a:rPr>
                        <a:t>Rank</a:t>
                      </a:r>
                    </a:p>
                  </a:txBody>
                  <a:tcPr marL="9525" marR="9525" marT="9525" marB="0" anchor="ctr"/>
                </a:tc>
                <a:tc>
                  <a:txBody>
                    <a:bodyPr/>
                    <a:lstStyle/>
                    <a:p>
                      <a:pPr algn="ctr" fontAlgn="ctr"/>
                      <a:r>
                        <a:rPr lang="en-US" sz="1400" u="none" strike="noStrike" dirty="0">
                          <a:solidFill>
                            <a:schemeClr val="tx2"/>
                          </a:solidFill>
                          <a:effectLst/>
                          <a:latin typeface="+mn-lt"/>
                        </a:rPr>
                        <a:t>2022</a:t>
                      </a:r>
                      <a:br>
                        <a:rPr lang="en-US" sz="1400" u="none" strike="noStrike" dirty="0">
                          <a:solidFill>
                            <a:schemeClr val="tx2"/>
                          </a:solidFill>
                          <a:effectLst/>
                          <a:latin typeface="+mn-lt"/>
                        </a:rPr>
                      </a:br>
                      <a:r>
                        <a:rPr lang="en-US" sz="1400" u="none" strike="noStrike" dirty="0">
                          <a:solidFill>
                            <a:schemeClr val="tx2"/>
                          </a:solidFill>
                          <a:effectLst/>
                          <a:latin typeface="+mn-lt"/>
                        </a:rPr>
                        <a:t>International</a:t>
                      </a:r>
                      <a:br>
                        <a:rPr lang="en-US" sz="1400" u="none" strike="noStrike" dirty="0">
                          <a:solidFill>
                            <a:schemeClr val="tx2"/>
                          </a:solidFill>
                          <a:effectLst/>
                          <a:latin typeface="+mn-lt"/>
                        </a:rPr>
                      </a:br>
                      <a:r>
                        <a:rPr lang="en-US" sz="1400" u="none" strike="noStrike" dirty="0">
                          <a:solidFill>
                            <a:schemeClr val="tx2"/>
                          </a:solidFill>
                          <a:effectLst/>
                          <a:latin typeface="+mn-lt"/>
                        </a:rPr>
                        <a:t>Tracker</a:t>
                      </a:r>
                      <a:br>
                        <a:rPr lang="en-US" sz="1400" u="none" strike="noStrike" dirty="0">
                          <a:solidFill>
                            <a:schemeClr val="tx2"/>
                          </a:solidFill>
                          <a:effectLst/>
                          <a:latin typeface="+mn-lt"/>
                        </a:rPr>
                      </a:br>
                      <a:r>
                        <a:rPr lang="en-US" sz="1400" u="none" strike="noStrike" dirty="0">
                          <a:solidFill>
                            <a:schemeClr val="tx2"/>
                          </a:solidFill>
                          <a:effectLst/>
                          <a:latin typeface="+mn-lt"/>
                        </a:rPr>
                        <a:t>Rank</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Change in Ranking</a:t>
                      </a:r>
                      <a:endParaRPr lang="en-US" sz="1400" b="0" i="0" u="none" strike="noStrike">
                        <a:solidFill>
                          <a:schemeClr val="tx2"/>
                        </a:solidFill>
                        <a:effectLst/>
                        <a:latin typeface="+mn-lt"/>
                      </a:endParaRPr>
                    </a:p>
                  </a:txBody>
                  <a:tcPr marL="9525" marR="9525" marT="9525" marB="0" anchor="ctr"/>
                </a:tc>
                <a:extLst>
                  <a:ext uri="{0D108BD9-81ED-4DB2-BD59-A6C34878D82A}">
                    <a16:rowId xmlns:a16="http://schemas.microsoft.com/office/drawing/2014/main" val="1577895764"/>
                  </a:ext>
                </a:extLst>
              </a:tr>
              <a:tr h="349268">
                <a:tc>
                  <a:txBody>
                    <a:bodyPr/>
                    <a:lstStyle/>
                    <a:p>
                      <a:pPr algn="l" fontAlgn="ctr"/>
                      <a:r>
                        <a:rPr lang="en-US" sz="1400" b="0" i="0" u="none" strike="noStrike" dirty="0">
                          <a:solidFill>
                            <a:schemeClr val="tx2"/>
                          </a:solidFill>
                          <a:effectLst/>
                          <a:latin typeface="Calibri" panose="020F0502020204030204" pitchFamily="34" charset="0"/>
                        </a:rPr>
                        <a:t>Viewing and enjoying natural scenery such as beaches, oceans, mountains, etc.</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5</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1</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640291074"/>
                  </a:ext>
                </a:extLst>
              </a:tr>
              <a:tr h="349268">
                <a:tc>
                  <a:txBody>
                    <a:bodyPr/>
                    <a:lstStyle/>
                    <a:p>
                      <a:pPr algn="l" fontAlgn="ctr"/>
                      <a:r>
                        <a:rPr lang="en-US" sz="1400" b="0" i="0" u="none" strike="noStrike">
                          <a:solidFill>
                            <a:schemeClr val="tx2"/>
                          </a:solidFill>
                          <a:effectLst/>
                          <a:latin typeface="Calibri" panose="020F0502020204030204" pitchFamily="34" charset="0"/>
                        </a:rPr>
                        <a:t>Going to the beach</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3</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2</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539323079"/>
                  </a:ext>
                </a:extLst>
              </a:tr>
              <a:tr h="349268">
                <a:tc>
                  <a:txBody>
                    <a:bodyPr/>
                    <a:lstStyle/>
                    <a:p>
                      <a:pPr algn="l" fontAlgn="ctr"/>
                      <a:r>
                        <a:rPr lang="en-US" sz="1400" b="0" i="0" u="none" strike="noStrike">
                          <a:solidFill>
                            <a:schemeClr val="tx2"/>
                          </a:solidFill>
                          <a:effectLst/>
                          <a:latin typeface="Calibri" panose="020F0502020204030204" pitchFamily="34" charset="0"/>
                        </a:rPr>
                        <a:t>Exploring a city/urban area</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3</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111431077"/>
                  </a:ext>
                </a:extLst>
              </a:tr>
              <a:tr h="349268">
                <a:tc>
                  <a:txBody>
                    <a:bodyPr/>
                    <a:lstStyle/>
                    <a:p>
                      <a:pPr algn="l" fontAlgn="ctr"/>
                      <a:r>
                        <a:rPr lang="en-US" sz="1400" b="0" i="0" u="none" strike="noStrike">
                          <a:solidFill>
                            <a:schemeClr val="tx2"/>
                          </a:solidFill>
                          <a:effectLst/>
                          <a:latin typeface="Calibri" panose="020F0502020204030204" pitchFamily="34" charset="0"/>
                        </a:rPr>
                        <a:t>Visiting state or national parks</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8</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3905008824"/>
                  </a:ext>
                </a:extLst>
              </a:tr>
              <a:tr h="349268">
                <a:tc>
                  <a:txBody>
                    <a:bodyPr/>
                    <a:lstStyle/>
                    <a:p>
                      <a:pPr algn="l" fontAlgn="ctr"/>
                      <a:r>
                        <a:rPr lang="en-US" sz="1400" b="0" i="0" u="none" strike="noStrike">
                          <a:solidFill>
                            <a:schemeClr val="tx2"/>
                          </a:solidFill>
                          <a:effectLst/>
                          <a:latin typeface="Calibri" panose="020F0502020204030204" pitchFamily="34" charset="0"/>
                        </a:rPr>
                        <a:t>Visiting historical sites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17</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5</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12</a:t>
                      </a:r>
                    </a:p>
                  </a:txBody>
                  <a:tcPr marL="9525" marR="9525" marT="9525" marB="0" anchor="ctr"/>
                </a:tc>
                <a:extLst>
                  <a:ext uri="{0D108BD9-81ED-4DB2-BD59-A6C34878D82A}">
                    <a16:rowId xmlns:a16="http://schemas.microsoft.com/office/drawing/2014/main" val="189155205"/>
                  </a:ext>
                </a:extLst>
              </a:tr>
              <a:tr h="349268">
                <a:tc>
                  <a:txBody>
                    <a:bodyPr/>
                    <a:lstStyle/>
                    <a:p>
                      <a:pPr algn="l" fontAlgn="ctr"/>
                      <a:r>
                        <a:rPr lang="en-US" sz="1400" b="0" i="0" u="none" strike="noStrike">
                          <a:solidFill>
                            <a:schemeClr val="tx2"/>
                          </a:solidFill>
                          <a:effectLst/>
                          <a:latin typeface="Calibri" panose="020F0502020204030204" pitchFamily="34" charset="0"/>
                        </a:rPr>
                        <a:t>Exploring small towns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18</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12</a:t>
                      </a:r>
                    </a:p>
                  </a:txBody>
                  <a:tcPr marL="9525" marR="9525" marT="9525" marB="0" anchor="ctr"/>
                </a:tc>
                <a:extLst>
                  <a:ext uri="{0D108BD9-81ED-4DB2-BD59-A6C34878D82A}">
                    <a16:rowId xmlns:a16="http://schemas.microsoft.com/office/drawing/2014/main" val="2099918822"/>
                  </a:ext>
                </a:extLst>
              </a:tr>
              <a:tr h="349268">
                <a:tc>
                  <a:txBody>
                    <a:bodyPr/>
                    <a:lstStyle/>
                    <a:p>
                      <a:pPr algn="l" fontAlgn="ctr"/>
                      <a:r>
                        <a:rPr lang="en-US" sz="1400" b="0" i="0" u="none" strike="noStrike">
                          <a:solidFill>
                            <a:schemeClr val="tx2"/>
                          </a:solidFill>
                          <a:effectLst/>
                          <a:latin typeface="Calibri" panose="020F0502020204030204" pitchFamily="34" charset="0"/>
                        </a:rPr>
                        <a:t>Dining at a unique local restaurant(s)</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2</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7</a:t>
                      </a:r>
                    </a:p>
                  </a:txBody>
                  <a:tcPr marL="9525" marR="9525" marT="9525" marB="0" anchor="ctr"/>
                </a:tc>
                <a:tc>
                  <a:txBody>
                    <a:bodyPr/>
                    <a:lstStyle/>
                    <a:p>
                      <a:pPr algn="ctr" fontAlgn="ctr"/>
                      <a:r>
                        <a:rPr lang="en-US" sz="1400" b="0" i="0" u="none" strike="noStrike" dirty="0">
                          <a:solidFill>
                            <a:schemeClr val="accent5"/>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4155757797"/>
                  </a:ext>
                </a:extLst>
              </a:tr>
              <a:tr h="349268">
                <a:tc>
                  <a:txBody>
                    <a:bodyPr/>
                    <a:lstStyle/>
                    <a:p>
                      <a:pPr algn="l" fontAlgn="ctr"/>
                      <a:r>
                        <a:rPr lang="en-US" sz="1400" b="0" i="0" u="none" strike="noStrike">
                          <a:solidFill>
                            <a:schemeClr val="tx2"/>
                          </a:solidFill>
                          <a:effectLst/>
                          <a:latin typeface="Calibri" panose="020F0502020204030204" pitchFamily="34" charset="0"/>
                        </a:rPr>
                        <a:t>Visiting a theme or amusement park</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7</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8</a:t>
                      </a:r>
                    </a:p>
                  </a:txBody>
                  <a:tcPr marL="9525" marR="9525" marT="9525" marB="0" anchor="ctr"/>
                </a:tc>
                <a:tc>
                  <a:txBody>
                    <a:bodyPr/>
                    <a:lstStyle/>
                    <a:p>
                      <a:pPr algn="ctr" fontAlgn="ctr"/>
                      <a:r>
                        <a:rPr lang="en-US" sz="1400" b="0" i="0" u="none" strike="noStrike" dirty="0">
                          <a:solidFill>
                            <a:schemeClr val="accent5"/>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003718447"/>
                  </a:ext>
                </a:extLst>
              </a:tr>
              <a:tr h="349268">
                <a:tc>
                  <a:txBody>
                    <a:bodyPr/>
                    <a:lstStyle/>
                    <a:p>
                      <a:pPr algn="l" fontAlgn="ctr"/>
                      <a:r>
                        <a:rPr lang="en-US" sz="1400" b="0" i="0" u="none" strike="noStrike">
                          <a:solidFill>
                            <a:schemeClr val="tx2"/>
                          </a:solidFill>
                          <a:effectLst/>
                          <a:latin typeface="Calibri" panose="020F0502020204030204" pitchFamily="34" charset="0"/>
                        </a:rPr>
                        <a:t>Shopping at a mall</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9</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9</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3234338064"/>
                  </a:ext>
                </a:extLst>
              </a:tr>
              <a:tr h="349268">
                <a:tc>
                  <a:txBody>
                    <a:bodyPr/>
                    <a:lstStyle/>
                    <a:p>
                      <a:pPr algn="l" fontAlgn="ctr"/>
                      <a:r>
                        <a:rPr lang="en-US" sz="1400" b="0" i="0" u="none" strike="noStrike">
                          <a:solidFill>
                            <a:schemeClr val="tx2"/>
                          </a:solidFill>
                          <a:effectLst/>
                          <a:latin typeface="Calibri" panose="020F0502020204030204" pitchFamily="34" charset="0"/>
                        </a:rPr>
                        <a:t>Night life</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400" b="0" i="0" u="none" strike="noStrike" dirty="0">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400" b="0" i="0" u="none" strike="noStrike" dirty="0">
                          <a:solidFill>
                            <a:schemeClr val="accent5"/>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4069843311"/>
                  </a:ext>
                </a:extLst>
              </a:tr>
            </a:tbl>
          </a:graphicData>
        </a:graphic>
      </p:graphicFrame>
      <p:graphicFrame>
        <p:nvGraphicFramePr>
          <p:cNvPr id="6" name="Table 6">
            <a:extLst>
              <a:ext uri="{FF2B5EF4-FFF2-40B4-BE49-F238E27FC236}">
                <a16:creationId xmlns:a16="http://schemas.microsoft.com/office/drawing/2014/main" id="{B7F645E4-85A6-4D13-8511-63DC0C577FD2}"/>
              </a:ext>
            </a:extLst>
          </p:cNvPr>
          <p:cNvGraphicFramePr>
            <a:graphicFrameLocks noGrp="1"/>
          </p:cNvGraphicFramePr>
          <p:nvPr>
            <p:extLst>
              <p:ext uri="{D42A27DB-BD31-4B8C-83A1-F6EECF244321}">
                <p14:modId xmlns:p14="http://schemas.microsoft.com/office/powerpoint/2010/main" val="798214109"/>
              </p:ext>
            </p:extLst>
          </p:nvPr>
        </p:nvGraphicFramePr>
        <p:xfrm>
          <a:off x="9479622" y="4398295"/>
          <a:ext cx="2468879" cy="1786890"/>
        </p:xfrm>
        <a:graphic>
          <a:graphicData uri="http://schemas.openxmlformats.org/drawingml/2006/table">
            <a:tbl>
              <a:tblPr firstRow="1" bandRow="1">
                <a:tableStyleId>{5C22544A-7EE6-4342-B048-85BDC9FD1C3A}</a:tableStyleId>
              </a:tblPr>
              <a:tblGrid>
                <a:gridCol w="1350629">
                  <a:extLst>
                    <a:ext uri="{9D8B030D-6E8A-4147-A177-3AD203B41FA5}">
                      <a16:colId xmlns:a16="http://schemas.microsoft.com/office/drawing/2014/main" val="827205577"/>
                    </a:ext>
                  </a:extLst>
                </a:gridCol>
                <a:gridCol w="559125">
                  <a:extLst>
                    <a:ext uri="{9D8B030D-6E8A-4147-A177-3AD203B41FA5}">
                      <a16:colId xmlns:a16="http://schemas.microsoft.com/office/drawing/2014/main" val="2886143399"/>
                    </a:ext>
                  </a:extLst>
                </a:gridCol>
                <a:gridCol w="559125">
                  <a:extLst>
                    <a:ext uri="{9D8B030D-6E8A-4147-A177-3AD203B41FA5}">
                      <a16:colId xmlns:a16="http://schemas.microsoft.com/office/drawing/2014/main" val="3808092428"/>
                    </a:ext>
                  </a:extLst>
                </a:gridCol>
              </a:tblGrid>
              <a:tr h="388620">
                <a:tc>
                  <a:txBody>
                    <a:bodyPr/>
                    <a:lstStyle/>
                    <a:p>
                      <a:pPr algn="ctr"/>
                      <a:r>
                        <a:rPr lang="en-US" sz="1100" dirty="0">
                          <a:solidFill>
                            <a:schemeClr val="tx2"/>
                          </a:solidFill>
                        </a:rPr>
                        <a:t>Activities that moved out of the top 10 </a:t>
                      </a:r>
                    </a:p>
                  </a:txBody>
                  <a:tcPr anchor="ctr"/>
                </a:tc>
                <a:tc>
                  <a:txBody>
                    <a:bodyPr/>
                    <a:lstStyle/>
                    <a:p>
                      <a:pPr algn="ctr"/>
                      <a:r>
                        <a:rPr lang="en-US" sz="1100" dirty="0">
                          <a:solidFill>
                            <a:schemeClr val="tx2"/>
                          </a:solidFill>
                        </a:rPr>
                        <a:t>2019 Rank</a:t>
                      </a:r>
                    </a:p>
                  </a:txBody>
                  <a:tcPr anchor="ctr"/>
                </a:tc>
                <a:tc>
                  <a:txBody>
                    <a:bodyPr/>
                    <a:lstStyle/>
                    <a:p>
                      <a:pPr algn="ctr"/>
                      <a:r>
                        <a:rPr lang="en-US" sz="1100" dirty="0">
                          <a:solidFill>
                            <a:schemeClr val="tx2"/>
                          </a:solidFill>
                        </a:rPr>
                        <a:t>2022 Rank</a:t>
                      </a:r>
                    </a:p>
                  </a:txBody>
                  <a:tcPr anchor="ctr"/>
                </a:tc>
                <a:extLst>
                  <a:ext uri="{0D108BD9-81ED-4DB2-BD59-A6C34878D82A}">
                    <a16:rowId xmlns:a16="http://schemas.microsoft.com/office/drawing/2014/main" val="1951506937"/>
                  </a:ext>
                </a:extLst>
              </a:tr>
              <a:tr h="388620">
                <a:tc>
                  <a:txBody>
                    <a:bodyPr/>
                    <a:lstStyle/>
                    <a:p>
                      <a:pPr algn="l" fontAlgn="b"/>
                      <a:r>
                        <a:rPr lang="en-US" sz="1100" b="0" i="0" u="none" strike="noStrike" dirty="0">
                          <a:solidFill>
                            <a:schemeClr val="tx2"/>
                          </a:solidFill>
                          <a:effectLst/>
                          <a:latin typeface="Calibri" panose="020F0502020204030204" pitchFamily="34" charset="0"/>
                        </a:rPr>
                        <a:t>Visiting famous movie/TV locations, studio tours, celebrity home tours</a:t>
                      </a:r>
                    </a:p>
                  </a:txBody>
                  <a:tcPr marL="9525" marR="9525" marT="9525" marB="0" anchor="b"/>
                </a:tc>
                <a:tc>
                  <a:txBody>
                    <a:bodyPr/>
                    <a:lstStyle/>
                    <a:p>
                      <a:pPr algn="ctr"/>
                      <a:r>
                        <a:rPr lang="en-US" sz="1100" dirty="0">
                          <a:solidFill>
                            <a:schemeClr val="tx2"/>
                          </a:solidFill>
                        </a:rPr>
                        <a:t>1</a:t>
                      </a:r>
                    </a:p>
                  </a:txBody>
                  <a:tcPr anchor="ctr"/>
                </a:tc>
                <a:tc>
                  <a:txBody>
                    <a:bodyPr/>
                    <a:lstStyle/>
                    <a:p>
                      <a:pPr algn="ctr"/>
                      <a:r>
                        <a:rPr lang="en-US" sz="1100" dirty="0">
                          <a:solidFill>
                            <a:schemeClr val="tx2"/>
                          </a:solidFill>
                        </a:rPr>
                        <a:t>12</a:t>
                      </a:r>
                    </a:p>
                  </a:txBody>
                  <a:tcPr anchor="ctr"/>
                </a:tc>
                <a:extLst>
                  <a:ext uri="{0D108BD9-81ED-4DB2-BD59-A6C34878D82A}">
                    <a16:rowId xmlns:a16="http://schemas.microsoft.com/office/drawing/2014/main" val="663316845"/>
                  </a:ext>
                </a:extLst>
              </a:tr>
              <a:tr h="388620">
                <a:tc>
                  <a:txBody>
                    <a:bodyPr/>
                    <a:lstStyle/>
                    <a:p>
                      <a:pPr algn="l" fontAlgn="b"/>
                      <a:r>
                        <a:rPr lang="en-US" sz="1100" b="0" i="0" u="none" strike="noStrike" dirty="0">
                          <a:solidFill>
                            <a:schemeClr val="tx2"/>
                          </a:solidFill>
                          <a:effectLst/>
                          <a:latin typeface="Calibri" panose="020F0502020204030204" pitchFamily="34" charset="0"/>
                        </a:rPr>
                        <a:t>Dining at a celebrity/notable chef's restaurant</a:t>
                      </a:r>
                    </a:p>
                  </a:txBody>
                  <a:tcPr marL="9525" marR="9525" marT="9525" marB="0" anchor="b"/>
                </a:tc>
                <a:tc>
                  <a:txBody>
                    <a:bodyPr/>
                    <a:lstStyle/>
                    <a:p>
                      <a:pPr algn="ctr"/>
                      <a:r>
                        <a:rPr lang="en-US" sz="1100" dirty="0">
                          <a:solidFill>
                            <a:schemeClr val="tx2"/>
                          </a:solidFill>
                        </a:rPr>
                        <a:t>10</a:t>
                      </a:r>
                    </a:p>
                  </a:txBody>
                  <a:tcPr anchor="ctr"/>
                </a:tc>
                <a:tc>
                  <a:txBody>
                    <a:bodyPr/>
                    <a:lstStyle/>
                    <a:p>
                      <a:pPr algn="ctr"/>
                      <a:r>
                        <a:rPr lang="en-US" sz="1100" dirty="0">
                          <a:solidFill>
                            <a:schemeClr val="tx2"/>
                          </a:solidFill>
                        </a:rPr>
                        <a:t>21</a:t>
                      </a:r>
                    </a:p>
                  </a:txBody>
                  <a:tcPr anchor="ctr"/>
                </a:tc>
                <a:extLst>
                  <a:ext uri="{0D108BD9-81ED-4DB2-BD59-A6C34878D82A}">
                    <a16:rowId xmlns:a16="http://schemas.microsoft.com/office/drawing/2014/main" val="2888150851"/>
                  </a:ext>
                </a:extLst>
              </a:tr>
            </a:tbl>
          </a:graphicData>
        </a:graphic>
      </p:graphicFrame>
      <p:sp>
        <p:nvSpPr>
          <p:cNvPr id="7" name="TextBox 6">
            <a:extLst>
              <a:ext uri="{FF2B5EF4-FFF2-40B4-BE49-F238E27FC236}">
                <a16:creationId xmlns:a16="http://schemas.microsoft.com/office/drawing/2014/main" id="{CCDC8F2C-9789-5D4D-83AB-CA4C2985EEF3}"/>
              </a:ext>
            </a:extLst>
          </p:cNvPr>
          <p:cNvSpPr txBox="1"/>
          <p:nvPr/>
        </p:nvSpPr>
        <p:spPr>
          <a:xfrm>
            <a:off x="9259079" y="1834663"/>
            <a:ext cx="2932922"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A combination of nature-oriented as well as more urban-related activities rose in rank among French travelers.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133821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7BE554-9FC1-BC4B-9052-81788EA67E31}"/>
              </a:ext>
            </a:extLst>
          </p:cNvPr>
          <p:cNvSpPr>
            <a:spLocks noGrp="1"/>
          </p:cNvSpPr>
          <p:nvPr>
            <p:ph type="body" sz="quarter" idx="10"/>
          </p:nvPr>
        </p:nvSpPr>
        <p:spPr/>
        <p:txBody>
          <a:bodyPr/>
          <a:lstStyle/>
          <a:p>
            <a:pPr>
              <a:lnSpc>
                <a:spcPct val="100000"/>
              </a:lnSpc>
            </a:pPr>
            <a:r>
              <a:rPr lang="en-US" sz="3600" dirty="0"/>
              <a:t>Awareness of U.S. Vaccination Policy and Confidence in Ability to Show Vax Status</a:t>
            </a:r>
          </a:p>
        </p:txBody>
      </p:sp>
      <p:sp>
        <p:nvSpPr>
          <p:cNvPr id="3" name="TextBox 2">
            <a:extLst>
              <a:ext uri="{FF2B5EF4-FFF2-40B4-BE49-F238E27FC236}">
                <a16:creationId xmlns:a16="http://schemas.microsoft.com/office/drawing/2014/main" id="{8A7A1929-CEF7-D247-98FE-D6007D748537}"/>
              </a:ext>
            </a:extLst>
          </p:cNvPr>
          <p:cNvSpPr txBox="1"/>
          <p:nvPr/>
        </p:nvSpPr>
        <p:spPr>
          <a:xfrm>
            <a:off x="0" y="6472858"/>
            <a:ext cx="5484194" cy="400110"/>
          </a:xfrm>
          <a:prstGeom prst="rect">
            <a:avLst/>
          </a:prstGeom>
          <a:noFill/>
        </p:spPr>
        <p:txBody>
          <a:bodyPr wrap="none" rtlCol="0">
            <a:spAutoFit/>
          </a:bodyPr>
          <a:lstStyle/>
          <a:p>
            <a:pPr>
              <a:defRPr/>
            </a:pPr>
            <a:r>
              <a:rPr lang="en-US" sz="1000" dirty="0">
                <a:latin typeface="News Gothic MT" panose="020B0503020103020203" pitchFamily="34" charset="0"/>
              </a:rPr>
              <a:t>Q: Were you aware of this policy in order to travel to the United States? </a:t>
            </a:r>
            <a:br>
              <a:rPr lang="en-US" sz="1000" dirty="0">
                <a:latin typeface="News Gothic MT" panose="020B0503020103020203" pitchFamily="34" charset="0"/>
              </a:rPr>
            </a:br>
            <a:r>
              <a:rPr lang="en-US" sz="1000" dirty="0">
                <a:latin typeface="News Gothic MT" panose="020B0503020103020203" pitchFamily="34" charset="0"/>
              </a:rPr>
              <a:t>Q. How confident are you that you will be able to show proof of your vaccination status? </a:t>
            </a:r>
          </a:p>
        </p:txBody>
      </p:sp>
      <p:sp>
        <p:nvSpPr>
          <p:cNvPr id="4" name="TextBox 3">
            <a:extLst>
              <a:ext uri="{FF2B5EF4-FFF2-40B4-BE49-F238E27FC236}">
                <a16:creationId xmlns:a16="http://schemas.microsoft.com/office/drawing/2014/main" id="{ECA96DAE-3364-4D4D-BE94-40561F040D4D}"/>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E35BF290-835E-EF47-8058-F5F18696F638}"/>
              </a:ext>
            </a:extLst>
          </p:cNvPr>
          <p:cNvSpPr txBox="1"/>
          <p:nvPr/>
        </p:nvSpPr>
        <p:spPr>
          <a:xfrm>
            <a:off x="1037716" y="1827825"/>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Three-quarters of French travelers said they were aware of the U.S. policy for international visitors to show proof of vaccinations, and most said they feel very confident about meeting the requirement.</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94EDC725-BCD0-AC48-8143-64FAB43D74DC}"/>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E0B342B0-D9C4-804B-8C71-818E77E556E9}"/>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986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4DF3E7-1BBB-CA41-A59A-6B12360E1AA0}"/>
              </a:ext>
            </a:extLst>
          </p:cNvPr>
          <p:cNvSpPr>
            <a:spLocks noGrp="1"/>
          </p:cNvSpPr>
          <p:nvPr>
            <p:ph type="body" sz="quarter" idx="10"/>
          </p:nvPr>
        </p:nvSpPr>
        <p:spPr/>
        <p:txBody>
          <a:bodyPr/>
          <a:lstStyle/>
          <a:p>
            <a:pPr lvl="0">
              <a:lnSpc>
                <a:spcPct val="100000"/>
              </a:lnSpc>
            </a:pPr>
            <a:r>
              <a:rPr lang="en-US" sz="3600" dirty="0">
                <a:solidFill>
                  <a:srgbClr val="00558C"/>
                </a:solidFill>
              </a:rPr>
              <a:t>Awareness of Own Country’s Travel Regulations and Impact on Travel Planning</a:t>
            </a:r>
          </a:p>
        </p:txBody>
      </p:sp>
      <p:sp>
        <p:nvSpPr>
          <p:cNvPr id="3" name="TextBox 2">
            <a:extLst>
              <a:ext uri="{FF2B5EF4-FFF2-40B4-BE49-F238E27FC236}">
                <a16:creationId xmlns:a16="http://schemas.microsoft.com/office/drawing/2014/main" id="{E888B9A0-EBB1-9444-AB54-AB0CFEACF900}"/>
              </a:ext>
            </a:extLst>
          </p:cNvPr>
          <p:cNvSpPr txBox="1"/>
          <p:nvPr/>
        </p:nvSpPr>
        <p:spPr>
          <a:xfrm>
            <a:off x="0" y="6472858"/>
            <a:ext cx="7962436" cy="400110"/>
          </a:xfrm>
          <a:prstGeom prst="rect">
            <a:avLst/>
          </a:prstGeom>
          <a:noFill/>
        </p:spPr>
        <p:txBody>
          <a:bodyPr wrap="none" rtlCol="0">
            <a:spAutoFit/>
          </a:bodyPr>
          <a:lstStyle/>
          <a:p>
            <a:pPr>
              <a:defRPr/>
            </a:pPr>
            <a:r>
              <a:rPr lang="en-US" sz="1000" dirty="0">
                <a:latin typeface="News Gothic MT" panose="020B0503020103020203" pitchFamily="34" charset="0"/>
              </a:rPr>
              <a:t>Q: Are you familiar with the current regulations regarding international travel for your country, related to Covid-19?</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Given what you know of those regulations what impact does that have on your likelihood to plan an international trip in 2022?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CCC4E9EB-78E3-A84E-92FC-C0ED5433653F}"/>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562A506-EA56-AF49-96C8-CBF5E4A261C6}"/>
              </a:ext>
            </a:extLst>
          </p:cNvPr>
          <p:cNvSpPr txBox="1"/>
          <p:nvPr/>
        </p:nvSpPr>
        <p:spPr>
          <a:xfrm>
            <a:off x="1037716" y="1827825"/>
            <a:ext cx="10386905"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About two-thirds of French travelers say there are aware of their own country’s travel regulations. Most (57%) say the current regulations do not impact their likelihood to plan a trip.</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BC87637C-F725-444D-8912-62F3DB59E4F6}"/>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B8EC81ED-3C75-CD44-A704-7D7A814549B7}"/>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212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5026C-6A95-A944-A8E8-0069D3A04E63}"/>
              </a:ext>
            </a:extLst>
          </p:cNvPr>
          <p:cNvSpPr>
            <a:spLocks noGrp="1"/>
          </p:cNvSpPr>
          <p:nvPr>
            <p:ph type="body" sz="quarter" idx="10"/>
          </p:nvPr>
        </p:nvSpPr>
        <p:spPr/>
        <p:txBody>
          <a:bodyPr/>
          <a:lstStyle/>
          <a:p>
            <a:r>
              <a:rPr lang="en-US" sz="3600" dirty="0"/>
              <a:t>Travel Credits and Available Vacation Time</a:t>
            </a:r>
          </a:p>
        </p:txBody>
      </p:sp>
      <p:sp>
        <p:nvSpPr>
          <p:cNvPr id="3" name="TextBox 2">
            <a:extLst>
              <a:ext uri="{FF2B5EF4-FFF2-40B4-BE49-F238E27FC236}">
                <a16:creationId xmlns:a16="http://schemas.microsoft.com/office/drawing/2014/main" id="{C54FAE86-C8E3-E64B-946B-7AD5513955AC}"/>
              </a:ext>
            </a:extLst>
          </p:cNvPr>
          <p:cNvSpPr txBox="1"/>
          <p:nvPr/>
        </p:nvSpPr>
        <p:spPr>
          <a:xfrm>
            <a:off x="0" y="6472858"/>
            <a:ext cx="7478329"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unused travel credits (either for air or hotel) from travel that was cancelled in 2020 due to the pandemic?</a:t>
            </a:r>
            <a:br>
              <a:rPr lang="en-US" sz="1000" dirty="0">
                <a:latin typeface="News Gothic MT" panose="020B0503020103020203" pitchFamily="34" charset="0"/>
              </a:rPr>
            </a:br>
            <a:r>
              <a:rPr lang="en-US" sz="1000" dirty="0">
                <a:latin typeface="News Gothic MT" panose="020B0503020103020203" pitchFamily="34" charset="0"/>
              </a:rPr>
              <a:t>Q. Which of these best describes your balance of vacation time available for travel?</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E6661CD4-848A-644E-872F-9FE550FB8594}"/>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5CDE852A-5B7B-FE40-9F7C-C877C5B26114}"/>
              </a:ext>
            </a:extLst>
          </p:cNvPr>
          <p:cNvSpPr txBox="1"/>
          <p:nvPr/>
        </p:nvSpPr>
        <p:spPr>
          <a:xfrm>
            <a:off x="1037716" y="1347332"/>
            <a:ext cx="10386905" cy="646331"/>
          </a:xfrm>
          <a:prstGeom prst="rect">
            <a:avLst/>
          </a:prstGeom>
          <a:noFill/>
        </p:spPr>
        <p:txBody>
          <a:bodyPr wrap="square" rtlCol="0">
            <a:spAutoFit/>
          </a:bodyPr>
          <a:lstStyle/>
          <a:p>
            <a:pPr marL="285750" lvl="0" indent="-285750">
              <a:buFont typeface="Wingdings" pitchFamily="2" charset="2"/>
              <a:buChar char="§"/>
              <a:defRPr/>
            </a:pPr>
            <a:r>
              <a:rPr lang="en-US" sz="1200" dirty="0">
                <a:latin typeface="News Gothic MT" panose="020B0503020103020203" pitchFamily="34" charset="0"/>
              </a:rPr>
              <a:t>17% of French travelers say they have unused travel credits to use for upcoming travel. </a:t>
            </a:r>
          </a:p>
          <a:p>
            <a:pPr marL="285750" lvl="0" indent="-285750">
              <a:buFont typeface="Wingdings" pitchFamily="2" charset="2"/>
              <a:buChar char="§"/>
              <a:defRPr/>
            </a:pPr>
            <a:r>
              <a:rPr lang="en-US" sz="1200" dirty="0">
                <a:latin typeface="News Gothic MT" panose="020B0503020103020203" pitchFamily="34" charset="0"/>
              </a:rPr>
              <a:t>Most French report they have the same amount of vacation days as compared to pre-pandemic.</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A33DDE92-1279-9540-BD7E-251C0D7AFAD3}"/>
              </a:ext>
            </a:extLst>
          </p:cNvPr>
          <p:cNvGraphicFramePr/>
          <p:nvPr/>
        </p:nvGraphicFramePr>
        <p:xfrm>
          <a:off x="364435" y="2539720"/>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9133767-4801-5F48-BF20-34722D96E028}"/>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290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756B2-05A0-034C-89C2-A614586570A2}"/>
              </a:ext>
            </a:extLst>
          </p:cNvPr>
          <p:cNvSpPr>
            <a:spLocks noGrp="1"/>
          </p:cNvSpPr>
          <p:nvPr>
            <p:ph type="body" sz="quarter" idx="10"/>
          </p:nvPr>
        </p:nvSpPr>
        <p:spPr/>
        <p:txBody>
          <a:bodyPr/>
          <a:lstStyle/>
          <a:p>
            <a:r>
              <a:rPr lang="en-US" dirty="0"/>
              <a:t>Importance of Safety Protocols and Infection/Vaccination Rates</a:t>
            </a:r>
          </a:p>
        </p:txBody>
      </p:sp>
      <p:sp>
        <p:nvSpPr>
          <p:cNvPr id="4" name="TextBox 3">
            <a:extLst>
              <a:ext uri="{FF2B5EF4-FFF2-40B4-BE49-F238E27FC236}">
                <a16:creationId xmlns:a16="http://schemas.microsoft.com/office/drawing/2014/main" id="{6D79146A-DE61-814F-9575-EE10BFD3E170}"/>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1D395479-81A8-6141-A23E-CCA57ED9F4E6}"/>
              </a:ext>
            </a:extLst>
          </p:cNvPr>
          <p:cNvSpPr txBox="1"/>
          <p:nvPr/>
        </p:nvSpPr>
        <p:spPr>
          <a:xfrm>
            <a:off x="1037716" y="1827825"/>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Nearly nine out of ten French travelers say they would want to know there are some safety protocols in place when selecting a destination. High infection rates or “surges” in new cases in a destination would cause half of French travelers to avoid that destination.</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E99FD0D0-8D62-7147-A3E6-4B470B6E5045}"/>
              </a:ext>
            </a:extLst>
          </p:cNvPr>
          <p:cNvGraphicFramePr/>
          <p:nvPr/>
        </p:nvGraphicFramePr>
        <p:xfrm>
          <a:off x="330161" y="2530929"/>
          <a:ext cx="5765840" cy="36086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A8F02F0-A21C-7740-B69C-51152DBBE37F}"/>
              </a:ext>
            </a:extLst>
          </p:cNvPr>
          <p:cNvGraphicFramePr/>
          <p:nvPr/>
        </p:nvGraphicFramePr>
        <p:xfrm>
          <a:off x="6208447" y="2530929"/>
          <a:ext cx="5765840" cy="36086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86CDE4B-81EE-8040-BE93-7B5F76DEA31E}"/>
              </a:ext>
            </a:extLst>
          </p:cNvPr>
          <p:cNvSpPr txBox="1"/>
          <p:nvPr/>
        </p:nvSpPr>
        <p:spPr>
          <a:xfrm>
            <a:off x="0" y="6472858"/>
            <a:ext cx="8299067" cy="400110"/>
          </a:xfrm>
          <a:prstGeom prst="rect">
            <a:avLst/>
          </a:prstGeom>
          <a:noFill/>
        </p:spPr>
        <p:txBody>
          <a:bodyPr wrap="none" rtlCol="0">
            <a:spAutoFit/>
          </a:bodyPr>
          <a:lstStyle/>
          <a:p>
            <a:pPr>
              <a:defRPr/>
            </a:pPr>
            <a:r>
              <a:rPr lang="en-US" sz="1000" dirty="0">
                <a:latin typeface="News Gothic MT" panose="020B0503020103020203" pitchFamily="34" charset="0"/>
              </a:rPr>
              <a:t>Q: Does the presence or absence of safety protocols matter to you when selecting a destination to visit?</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Does the amount of COVID-19 infection or the rate of vaccination in a destination matter to you when selecting a destination to visit?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303984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28117D-7539-2B48-A5F2-2C81E89F6F16}"/>
              </a:ext>
            </a:extLst>
          </p:cNvPr>
          <p:cNvSpPr>
            <a:spLocks noGrp="1"/>
          </p:cNvSpPr>
          <p:nvPr>
            <p:ph type="body" sz="quarter" idx="10"/>
          </p:nvPr>
        </p:nvSpPr>
        <p:spPr/>
        <p:txBody>
          <a:bodyPr/>
          <a:lstStyle/>
          <a:p>
            <a:pPr>
              <a:lnSpc>
                <a:spcPct val="100000"/>
              </a:lnSpc>
            </a:pPr>
            <a:r>
              <a:rPr lang="en-US" sz="2000" dirty="0"/>
              <a:t>Even with omicron accelerating in December, the change in U.S. travel restrictions in November had a significant impact on overseas arrivals to California. The impacts were greatest across Western Europe and Australia, while the Middle East and Asian markets showed less reaction.</a:t>
            </a:r>
          </a:p>
        </p:txBody>
      </p:sp>
      <p:graphicFrame>
        <p:nvGraphicFramePr>
          <p:cNvPr id="3" name="Chart 2">
            <a:extLst>
              <a:ext uri="{FF2B5EF4-FFF2-40B4-BE49-F238E27FC236}">
                <a16:creationId xmlns:a16="http://schemas.microsoft.com/office/drawing/2014/main" id="{E7C98935-3A55-B24C-89F8-E9696468FADF}"/>
              </a:ext>
            </a:extLst>
          </p:cNvPr>
          <p:cNvGraphicFramePr/>
          <p:nvPr/>
        </p:nvGraphicFramePr>
        <p:xfrm>
          <a:off x="318448" y="2108067"/>
          <a:ext cx="11555104" cy="440750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A344F16-7C03-9943-AB47-237730218271}"/>
              </a:ext>
            </a:extLst>
          </p:cNvPr>
          <p:cNvSpPr txBox="1"/>
          <p:nvPr/>
        </p:nvSpPr>
        <p:spPr>
          <a:xfrm>
            <a:off x="805219" y="2696652"/>
            <a:ext cx="676788" cy="307777"/>
          </a:xfrm>
          <a:prstGeom prst="rect">
            <a:avLst/>
          </a:prstGeom>
          <a:solidFill>
            <a:schemeClr val="accent3"/>
          </a:solidFill>
        </p:spPr>
        <p:txBody>
          <a:bodyPr wrap="none" rtlCol="0">
            <a:spAutoFit/>
          </a:bodyPr>
          <a:lstStyle/>
          <a:p>
            <a:r>
              <a:rPr lang="en-US" sz="1400" dirty="0">
                <a:solidFill>
                  <a:schemeClr val="bg1"/>
                </a:solidFill>
              </a:rPr>
              <a:t>+941%</a:t>
            </a:r>
          </a:p>
        </p:txBody>
      </p:sp>
      <p:sp>
        <p:nvSpPr>
          <p:cNvPr id="6" name="TextBox 5">
            <a:extLst>
              <a:ext uri="{FF2B5EF4-FFF2-40B4-BE49-F238E27FC236}">
                <a16:creationId xmlns:a16="http://schemas.microsoft.com/office/drawing/2014/main" id="{EE0461F9-1BC0-254C-9BA1-7AE1D319AE03}"/>
              </a:ext>
            </a:extLst>
          </p:cNvPr>
          <p:cNvSpPr txBox="1"/>
          <p:nvPr/>
        </p:nvSpPr>
        <p:spPr>
          <a:xfrm>
            <a:off x="1730248" y="3175814"/>
            <a:ext cx="676788" cy="307777"/>
          </a:xfrm>
          <a:prstGeom prst="rect">
            <a:avLst/>
          </a:prstGeom>
          <a:solidFill>
            <a:schemeClr val="accent3"/>
          </a:solidFill>
        </p:spPr>
        <p:txBody>
          <a:bodyPr wrap="none" rtlCol="0">
            <a:spAutoFit/>
          </a:bodyPr>
          <a:lstStyle/>
          <a:p>
            <a:r>
              <a:rPr lang="en-US" sz="1400" dirty="0">
                <a:solidFill>
                  <a:schemeClr val="bg1"/>
                </a:solidFill>
              </a:rPr>
              <a:t>+666%</a:t>
            </a:r>
          </a:p>
        </p:txBody>
      </p:sp>
      <p:sp>
        <p:nvSpPr>
          <p:cNvPr id="7" name="TextBox 6">
            <a:extLst>
              <a:ext uri="{FF2B5EF4-FFF2-40B4-BE49-F238E27FC236}">
                <a16:creationId xmlns:a16="http://schemas.microsoft.com/office/drawing/2014/main" id="{2B5AF438-A9CF-4A4F-A0D5-5D1BEB705CE7}"/>
              </a:ext>
            </a:extLst>
          </p:cNvPr>
          <p:cNvSpPr txBox="1"/>
          <p:nvPr/>
        </p:nvSpPr>
        <p:spPr>
          <a:xfrm>
            <a:off x="2753067" y="3448112"/>
            <a:ext cx="548548" cy="307777"/>
          </a:xfrm>
          <a:prstGeom prst="rect">
            <a:avLst/>
          </a:prstGeom>
          <a:solidFill>
            <a:schemeClr val="accent3"/>
          </a:solidFill>
        </p:spPr>
        <p:txBody>
          <a:bodyPr wrap="none" rtlCol="0">
            <a:spAutoFit/>
          </a:bodyPr>
          <a:lstStyle/>
          <a:p>
            <a:r>
              <a:rPr lang="en-US" sz="1400" dirty="0">
                <a:solidFill>
                  <a:schemeClr val="bg1"/>
                </a:solidFill>
              </a:rPr>
              <a:t>+472</a:t>
            </a:r>
          </a:p>
        </p:txBody>
      </p:sp>
      <p:sp>
        <p:nvSpPr>
          <p:cNvPr id="8" name="TextBox 7">
            <a:extLst>
              <a:ext uri="{FF2B5EF4-FFF2-40B4-BE49-F238E27FC236}">
                <a16:creationId xmlns:a16="http://schemas.microsoft.com/office/drawing/2014/main" id="{D435DD59-416D-C84F-8A66-8BF8B323A279}"/>
              </a:ext>
            </a:extLst>
          </p:cNvPr>
          <p:cNvSpPr txBox="1"/>
          <p:nvPr/>
        </p:nvSpPr>
        <p:spPr>
          <a:xfrm>
            <a:off x="3575930" y="3703440"/>
            <a:ext cx="768159" cy="307777"/>
          </a:xfrm>
          <a:prstGeom prst="rect">
            <a:avLst/>
          </a:prstGeom>
          <a:solidFill>
            <a:schemeClr val="accent3"/>
          </a:solidFill>
        </p:spPr>
        <p:txBody>
          <a:bodyPr wrap="none" rtlCol="0">
            <a:spAutoFit/>
          </a:bodyPr>
          <a:lstStyle/>
          <a:p>
            <a:r>
              <a:rPr lang="en-US" sz="1400" dirty="0">
                <a:solidFill>
                  <a:schemeClr val="bg1"/>
                </a:solidFill>
              </a:rPr>
              <a:t>+1015%</a:t>
            </a:r>
          </a:p>
        </p:txBody>
      </p:sp>
      <p:sp>
        <p:nvSpPr>
          <p:cNvPr id="9" name="TextBox 8">
            <a:extLst>
              <a:ext uri="{FF2B5EF4-FFF2-40B4-BE49-F238E27FC236}">
                <a16:creationId xmlns:a16="http://schemas.microsoft.com/office/drawing/2014/main" id="{A086917A-EEE6-4F40-A755-D09BC7D549B1}"/>
              </a:ext>
            </a:extLst>
          </p:cNvPr>
          <p:cNvSpPr txBox="1"/>
          <p:nvPr/>
        </p:nvSpPr>
        <p:spPr>
          <a:xfrm>
            <a:off x="4535462" y="4061510"/>
            <a:ext cx="676788" cy="307777"/>
          </a:xfrm>
          <a:prstGeom prst="rect">
            <a:avLst/>
          </a:prstGeom>
          <a:solidFill>
            <a:schemeClr val="accent3"/>
          </a:solidFill>
        </p:spPr>
        <p:txBody>
          <a:bodyPr wrap="none" rtlCol="0">
            <a:spAutoFit/>
          </a:bodyPr>
          <a:lstStyle/>
          <a:p>
            <a:r>
              <a:rPr lang="en-US" sz="1400" dirty="0">
                <a:solidFill>
                  <a:schemeClr val="bg1"/>
                </a:solidFill>
              </a:rPr>
              <a:t>+408%</a:t>
            </a:r>
          </a:p>
        </p:txBody>
      </p:sp>
      <p:sp>
        <p:nvSpPr>
          <p:cNvPr id="10" name="TextBox 9">
            <a:extLst>
              <a:ext uri="{FF2B5EF4-FFF2-40B4-BE49-F238E27FC236}">
                <a16:creationId xmlns:a16="http://schemas.microsoft.com/office/drawing/2014/main" id="{055802EE-1864-3346-8FE4-3654C6ED7B13}"/>
              </a:ext>
            </a:extLst>
          </p:cNvPr>
          <p:cNvSpPr txBox="1"/>
          <p:nvPr/>
        </p:nvSpPr>
        <p:spPr>
          <a:xfrm>
            <a:off x="5565175" y="4100967"/>
            <a:ext cx="585417" cy="307777"/>
          </a:xfrm>
          <a:prstGeom prst="rect">
            <a:avLst/>
          </a:prstGeom>
          <a:solidFill>
            <a:schemeClr val="accent1"/>
          </a:solidFill>
        </p:spPr>
        <p:txBody>
          <a:bodyPr wrap="none" rtlCol="0">
            <a:spAutoFit/>
          </a:bodyPr>
          <a:lstStyle/>
          <a:p>
            <a:r>
              <a:rPr lang="en-US" sz="1400" dirty="0">
                <a:solidFill>
                  <a:schemeClr val="bg1"/>
                </a:solidFill>
              </a:rPr>
              <a:t>+60%</a:t>
            </a:r>
          </a:p>
        </p:txBody>
      </p:sp>
      <p:sp>
        <p:nvSpPr>
          <p:cNvPr id="11" name="TextBox 10">
            <a:extLst>
              <a:ext uri="{FF2B5EF4-FFF2-40B4-BE49-F238E27FC236}">
                <a16:creationId xmlns:a16="http://schemas.microsoft.com/office/drawing/2014/main" id="{08624ED3-B844-D24B-891B-FBC501984C46}"/>
              </a:ext>
            </a:extLst>
          </p:cNvPr>
          <p:cNvSpPr txBox="1"/>
          <p:nvPr/>
        </p:nvSpPr>
        <p:spPr>
          <a:xfrm>
            <a:off x="6503517" y="4351889"/>
            <a:ext cx="585417" cy="307777"/>
          </a:xfrm>
          <a:prstGeom prst="rect">
            <a:avLst/>
          </a:prstGeom>
          <a:solidFill>
            <a:schemeClr val="accent1"/>
          </a:solidFill>
        </p:spPr>
        <p:txBody>
          <a:bodyPr wrap="none" rtlCol="0">
            <a:spAutoFit/>
          </a:bodyPr>
          <a:lstStyle/>
          <a:p>
            <a:r>
              <a:rPr lang="en-US" sz="1400" dirty="0">
                <a:solidFill>
                  <a:schemeClr val="bg1"/>
                </a:solidFill>
              </a:rPr>
              <a:t>+28%</a:t>
            </a:r>
          </a:p>
        </p:txBody>
      </p:sp>
      <p:sp>
        <p:nvSpPr>
          <p:cNvPr id="12" name="TextBox 11">
            <a:extLst>
              <a:ext uri="{FF2B5EF4-FFF2-40B4-BE49-F238E27FC236}">
                <a16:creationId xmlns:a16="http://schemas.microsoft.com/office/drawing/2014/main" id="{283D7F3E-8BB5-4D42-858E-B8AE6FCDCED6}"/>
              </a:ext>
            </a:extLst>
          </p:cNvPr>
          <p:cNvSpPr txBox="1"/>
          <p:nvPr/>
        </p:nvSpPr>
        <p:spPr>
          <a:xfrm>
            <a:off x="7413904" y="4395694"/>
            <a:ext cx="676788" cy="307777"/>
          </a:xfrm>
          <a:prstGeom prst="rect">
            <a:avLst/>
          </a:prstGeom>
          <a:solidFill>
            <a:schemeClr val="accent3"/>
          </a:solidFill>
        </p:spPr>
        <p:txBody>
          <a:bodyPr wrap="none" rtlCol="0">
            <a:spAutoFit/>
          </a:bodyPr>
          <a:lstStyle/>
          <a:p>
            <a:r>
              <a:rPr lang="en-US" sz="1400" dirty="0">
                <a:solidFill>
                  <a:schemeClr val="bg1"/>
                </a:solidFill>
              </a:rPr>
              <a:t>+255%</a:t>
            </a:r>
          </a:p>
        </p:txBody>
      </p:sp>
      <p:sp>
        <p:nvSpPr>
          <p:cNvPr id="13" name="TextBox 12">
            <a:extLst>
              <a:ext uri="{FF2B5EF4-FFF2-40B4-BE49-F238E27FC236}">
                <a16:creationId xmlns:a16="http://schemas.microsoft.com/office/drawing/2014/main" id="{5B27CF3E-EDBD-254C-9EC9-05B3D339F887}"/>
              </a:ext>
            </a:extLst>
          </p:cNvPr>
          <p:cNvSpPr txBox="1"/>
          <p:nvPr/>
        </p:nvSpPr>
        <p:spPr>
          <a:xfrm>
            <a:off x="8303576" y="4596325"/>
            <a:ext cx="676788" cy="307777"/>
          </a:xfrm>
          <a:prstGeom prst="rect">
            <a:avLst/>
          </a:prstGeom>
          <a:solidFill>
            <a:schemeClr val="accent3"/>
          </a:solidFill>
        </p:spPr>
        <p:txBody>
          <a:bodyPr wrap="none" rtlCol="0">
            <a:spAutoFit/>
          </a:bodyPr>
          <a:lstStyle/>
          <a:p>
            <a:r>
              <a:rPr lang="en-US" sz="1400" dirty="0">
                <a:solidFill>
                  <a:schemeClr val="bg1"/>
                </a:solidFill>
              </a:rPr>
              <a:t>+942%</a:t>
            </a:r>
          </a:p>
        </p:txBody>
      </p:sp>
      <p:sp>
        <p:nvSpPr>
          <p:cNvPr id="14" name="TextBox 13">
            <a:extLst>
              <a:ext uri="{FF2B5EF4-FFF2-40B4-BE49-F238E27FC236}">
                <a16:creationId xmlns:a16="http://schemas.microsoft.com/office/drawing/2014/main" id="{B6C4D2A3-3E9B-3745-A80F-F0DAB10D3F3A}"/>
              </a:ext>
            </a:extLst>
          </p:cNvPr>
          <p:cNvSpPr txBox="1"/>
          <p:nvPr/>
        </p:nvSpPr>
        <p:spPr>
          <a:xfrm>
            <a:off x="9268012" y="4977829"/>
            <a:ext cx="676788" cy="307777"/>
          </a:xfrm>
          <a:prstGeom prst="rect">
            <a:avLst/>
          </a:prstGeom>
          <a:solidFill>
            <a:schemeClr val="accent3"/>
          </a:solidFill>
        </p:spPr>
        <p:txBody>
          <a:bodyPr wrap="none" rtlCol="0">
            <a:spAutoFit/>
          </a:bodyPr>
          <a:lstStyle/>
          <a:p>
            <a:r>
              <a:rPr lang="en-US" sz="1400" dirty="0">
                <a:solidFill>
                  <a:schemeClr val="bg1"/>
                </a:solidFill>
              </a:rPr>
              <a:t>+537%</a:t>
            </a:r>
          </a:p>
        </p:txBody>
      </p:sp>
      <p:sp>
        <p:nvSpPr>
          <p:cNvPr id="15" name="TextBox 14">
            <a:extLst>
              <a:ext uri="{FF2B5EF4-FFF2-40B4-BE49-F238E27FC236}">
                <a16:creationId xmlns:a16="http://schemas.microsoft.com/office/drawing/2014/main" id="{BF53020E-1714-0742-A799-B28EA2157574}"/>
              </a:ext>
            </a:extLst>
          </p:cNvPr>
          <p:cNvSpPr txBox="1"/>
          <p:nvPr/>
        </p:nvSpPr>
        <p:spPr>
          <a:xfrm>
            <a:off x="11249088" y="5073524"/>
            <a:ext cx="494046" cy="307777"/>
          </a:xfrm>
          <a:prstGeom prst="rect">
            <a:avLst/>
          </a:prstGeom>
          <a:solidFill>
            <a:schemeClr val="accent1"/>
          </a:solidFill>
        </p:spPr>
        <p:txBody>
          <a:bodyPr wrap="none" rtlCol="0">
            <a:spAutoFit/>
          </a:bodyPr>
          <a:lstStyle/>
          <a:p>
            <a:r>
              <a:rPr lang="en-US" sz="1400" dirty="0">
                <a:solidFill>
                  <a:schemeClr val="bg1"/>
                </a:solidFill>
              </a:rPr>
              <a:t>+3%</a:t>
            </a:r>
          </a:p>
        </p:txBody>
      </p:sp>
      <p:sp>
        <p:nvSpPr>
          <p:cNvPr id="16" name="TextBox 15">
            <a:extLst>
              <a:ext uri="{FF2B5EF4-FFF2-40B4-BE49-F238E27FC236}">
                <a16:creationId xmlns:a16="http://schemas.microsoft.com/office/drawing/2014/main" id="{C0B06C9C-FEE2-CC49-A39A-A92FAC90BC84}"/>
              </a:ext>
            </a:extLst>
          </p:cNvPr>
          <p:cNvSpPr txBox="1"/>
          <p:nvPr/>
        </p:nvSpPr>
        <p:spPr>
          <a:xfrm>
            <a:off x="10178009" y="5049832"/>
            <a:ext cx="676788" cy="307777"/>
          </a:xfrm>
          <a:prstGeom prst="rect">
            <a:avLst/>
          </a:prstGeom>
          <a:solidFill>
            <a:schemeClr val="accent3"/>
          </a:solidFill>
        </p:spPr>
        <p:txBody>
          <a:bodyPr wrap="none" rtlCol="0">
            <a:spAutoFit/>
          </a:bodyPr>
          <a:lstStyle/>
          <a:p>
            <a:r>
              <a:rPr lang="en-US" sz="1400" dirty="0">
                <a:solidFill>
                  <a:schemeClr val="bg1"/>
                </a:solidFill>
              </a:rPr>
              <a:t>+560%</a:t>
            </a:r>
          </a:p>
        </p:txBody>
      </p:sp>
      <p:sp>
        <p:nvSpPr>
          <p:cNvPr id="17" name="TextBox 16">
            <a:extLst>
              <a:ext uri="{FF2B5EF4-FFF2-40B4-BE49-F238E27FC236}">
                <a16:creationId xmlns:a16="http://schemas.microsoft.com/office/drawing/2014/main" id="{BEE4B6A8-D478-3645-AF56-C92180C2ACFA}"/>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NTTO</a:t>
            </a:r>
          </a:p>
        </p:txBody>
      </p:sp>
    </p:spTree>
    <p:extLst>
      <p:ext uri="{BB962C8B-B14F-4D97-AF65-F5344CB8AC3E}">
        <p14:creationId xmlns:p14="http://schemas.microsoft.com/office/powerpoint/2010/main" val="121101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4F5C-4D56-2C42-A6FE-3C1526018B43}"/>
              </a:ext>
            </a:extLst>
          </p:cNvPr>
          <p:cNvSpPr>
            <a:spLocks noGrp="1"/>
          </p:cNvSpPr>
          <p:nvPr>
            <p:ph type="body" sz="quarter" idx="10"/>
          </p:nvPr>
        </p:nvSpPr>
        <p:spPr/>
        <p:txBody>
          <a:bodyPr/>
          <a:lstStyle/>
          <a:p>
            <a:r>
              <a:rPr lang="en-US" dirty="0"/>
              <a:t>Perceptions of U.S. States on Safety Protocols</a:t>
            </a:r>
          </a:p>
        </p:txBody>
      </p:sp>
      <p:sp>
        <p:nvSpPr>
          <p:cNvPr id="3" name="TextBox 2">
            <a:extLst>
              <a:ext uri="{FF2B5EF4-FFF2-40B4-BE49-F238E27FC236}">
                <a16:creationId xmlns:a16="http://schemas.microsoft.com/office/drawing/2014/main" id="{00BEC39E-6DD5-BA47-8CE6-F78E13593D2E}"/>
              </a:ext>
            </a:extLst>
          </p:cNvPr>
          <p:cNvSpPr txBox="1"/>
          <p:nvPr/>
        </p:nvSpPr>
        <p:spPr>
          <a:xfrm>
            <a:off x="0" y="6472858"/>
            <a:ext cx="6492483"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an idea of which parts of the United States would be more likely to have safety protocols </a:t>
            </a:r>
            <a:br>
              <a:rPr lang="en-US" sz="1000" dirty="0">
                <a:latin typeface="News Gothic MT" panose="020B0503020103020203" pitchFamily="34" charset="0"/>
              </a:rPr>
            </a:br>
            <a:r>
              <a:rPr lang="en-US" sz="1000" dirty="0">
                <a:latin typeface="News Gothic MT" panose="020B0503020103020203" pitchFamily="34" charset="0"/>
              </a:rPr>
              <a:t>and which would be least likely to have safety protocols?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9D32059F-6DB8-5849-A9E1-C99728ACDFF1}"/>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2D17DAB-1E70-5341-9560-4E7667489D48}"/>
              </a:ext>
            </a:extLst>
          </p:cNvPr>
          <p:cNvSpPr txBox="1"/>
          <p:nvPr/>
        </p:nvSpPr>
        <p:spPr>
          <a:xfrm>
            <a:off x="1037716" y="1827825"/>
            <a:ext cx="10386905" cy="4616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Only </a:t>
            </a:r>
            <a:r>
              <a:rPr kumimoji="0" lang="en-US" sz="1200" b="1" i="0" u="none" strike="noStrike" kern="1200" cap="none" spc="0" normalizeH="0" baseline="0" noProof="0" dirty="0">
                <a:ln>
                  <a:noFill/>
                </a:ln>
                <a:effectLst/>
                <a:uLnTx/>
                <a:uFillTx/>
                <a:latin typeface="News Gothic MT" panose="020B0503020103020203" pitchFamily="34" charset="0"/>
                <a:ea typeface="+mn-ea"/>
                <a:cs typeface="+mn-cs"/>
              </a:rPr>
              <a:t>26% </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of French travelers say they think they would know where there are likely to be more or less safety protocols in the U.S., but across our competitive set, </a:t>
            </a:r>
            <a:r>
              <a:rPr lang="en-US" sz="1200" dirty="0">
                <a:latin typeface="News Gothic MT" panose="020B0503020103020203" pitchFamily="34" charset="0"/>
              </a:rPr>
              <a:t>the French have the most confidence in New York to have safety protocols, followed by California. </a:t>
            </a: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C12376FE-39E2-994E-AC77-5445589D8500}"/>
              </a:ext>
            </a:extLst>
          </p:cNvPr>
          <p:cNvGraphicFramePr/>
          <p:nvPr/>
        </p:nvGraphicFramePr>
        <p:xfrm>
          <a:off x="1616529" y="2645229"/>
          <a:ext cx="9095014" cy="3493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226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19F2DF-D296-CE4C-A04A-564503B0F620}"/>
              </a:ext>
            </a:extLst>
          </p:cNvPr>
          <p:cNvSpPr>
            <a:spLocks noGrp="1"/>
          </p:cNvSpPr>
          <p:nvPr>
            <p:ph type="body" sz="quarter" idx="10"/>
          </p:nvPr>
        </p:nvSpPr>
        <p:spPr>
          <a:xfrm>
            <a:off x="679316" y="274997"/>
            <a:ext cx="3580083" cy="1799548"/>
          </a:xfrm>
        </p:spPr>
        <p:txBody>
          <a:bodyPr/>
          <a:lstStyle/>
          <a:p>
            <a:r>
              <a:rPr lang="en-US" dirty="0"/>
              <a:t>Barriers </a:t>
            </a:r>
            <a:br>
              <a:rPr lang="en-US" dirty="0"/>
            </a:br>
            <a:r>
              <a:rPr lang="en-US" dirty="0"/>
              <a:t>to Visitation</a:t>
            </a:r>
          </a:p>
        </p:txBody>
      </p:sp>
      <p:graphicFrame>
        <p:nvGraphicFramePr>
          <p:cNvPr id="3" name="Chart 2">
            <a:extLst>
              <a:ext uri="{FF2B5EF4-FFF2-40B4-BE49-F238E27FC236}">
                <a16:creationId xmlns:a16="http://schemas.microsoft.com/office/drawing/2014/main" id="{80231C85-2A22-8745-BE30-193AC4013F15}"/>
              </a:ext>
            </a:extLst>
          </p:cNvPr>
          <p:cNvGraphicFramePr/>
          <p:nvPr>
            <p:extLst>
              <p:ext uri="{D42A27DB-BD31-4B8C-83A1-F6EECF244321}">
                <p14:modId xmlns:p14="http://schemas.microsoft.com/office/powerpoint/2010/main" val="1338133829"/>
              </p:ext>
            </p:extLst>
          </p:nvPr>
        </p:nvGraphicFramePr>
        <p:xfrm>
          <a:off x="3104150" y="973455"/>
          <a:ext cx="8631989"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7953A229-BDB6-6447-88EF-F4335EB7A811}"/>
              </a:ext>
            </a:extLst>
          </p:cNvPr>
          <p:cNvGraphicFramePr>
            <a:graphicFrameLocks noGrp="1"/>
          </p:cNvGraphicFramePr>
          <p:nvPr>
            <p:extLst>
              <p:ext uri="{D42A27DB-BD31-4B8C-83A1-F6EECF244321}">
                <p14:modId xmlns:p14="http://schemas.microsoft.com/office/powerpoint/2010/main" val="878439064"/>
              </p:ext>
            </p:extLst>
          </p:nvPr>
        </p:nvGraphicFramePr>
        <p:xfrm>
          <a:off x="11124531" y="2074545"/>
          <a:ext cx="838200" cy="4145780"/>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232832778"/>
                    </a:ext>
                  </a:extLst>
                </a:gridCol>
              </a:tblGrid>
              <a:tr h="207289">
                <a:tc>
                  <a:txBody>
                    <a:bodyPr/>
                    <a:lstStyle/>
                    <a:p>
                      <a:pPr algn="ctr" fontAlgn="b"/>
                      <a:r>
                        <a:rPr lang="en-US" sz="1100" u="none" strike="noStrike" dirty="0">
                          <a:effectLst/>
                          <a:latin typeface="News Gothic MT" panose="020B0503020103020203" pitchFamily="34" charset="0"/>
                        </a:rPr>
                        <a:t>107</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498443740"/>
                  </a:ext>
                </a:extLst>
              </a:tr>
              <a:tr h="207289">
                <a:tc>
                  <a:txBody>
                    <a:bodyPr/>
                    <a:lstStyle/>
                    <a:p>
                      <a:pPr algn="ctr" fontAlgn="b"/>
                      <a:r>
                        <a:rPr lang="en-US" sz="1100" u="none" strike="noStrike" dirty="0">
                          <a:effectLst/>
                          <a:latin typeface="News Gothic MT" panose="020B0503020103020203" pitchFamily="34" charset="0"/>
                        </a:rPr>
                        <a:t>103</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342126953"/>
                  </a:ext>
                </a:extLst>
              </a:tr>
              <a:tr h="207289">
                <a:tc>
                  <a:txBody>
                    <a:bodyPr/>
                    <a:lstStyle/>
                    <a:p>
                      <a:pPr algn="ctr" fontAlgn="b"/>
                      <a:r>
                        <a:rPr lang="en-US" sz="1100" u="none" strike="noStrike" dirty="0">
                          <a:effectLst/>
                          <a:latin typeface="News Gothic MT" panose="020B0503020103020203" pitchFamily="34" charset="0"/>
                        </a:rPr>
                        <a:t>105</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158011629"/>
                  </a:ext>
                </a:extLst>
              </a:tr>
              <a:tr h="207289">
                <a:tc>
                  <a:txBody>
                    <a:bodyPr/>
                    <a:lstStyle/>
                    <a:p>
                      <a:pPr algn="ctr" fontAlgn="b"/>
                      <a:r>
                        <a:rPr lang="en-US" sz="1100" u="none" strike="noStrike">
                          <a:effectLst/>
                          <a:latin typeface="News Gothic MT" panose="020B0503020103020203" pitchFamily="34" charset="0"/>
                        </a:rPr>
                        <a:t>103</a:t>
                      </a:r>
                      <a:endParaRPr lang="en-US" sz="1100" b="0" i="0" u="none" strike="noStrike">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535284164"/>
                  </a:ext>
                </a:extLst>
              </a:tr>
              <a:tr h="207289">
                <a:tc>
                  <a:txBody>
                    <a:bodyPr/>
                    <a:lstStyle/>
                    <a:p>
                      <a:pPr algn="ctr" fontAlgn="b"/>
                      <a:r>
                        <a:rPr lang="en-US" sz="1100" u="none" strike="noStrike" dirty="0">
                          <a:effectLst/>
                          <a:latin typeface="News Gothic MT" panose="020B0503020103020203" pitchFamily="34" charset="0"/>
                        </a:rPr>
                        <a:t>106</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243790046"/>
                  </a:ext>
                </a:extLst>
              </a:tr>
              <a:tr h="207289">
                <a:tc>
                  <a:txBody>
                    <a:bodyPr/>
                    <a:lstStyle/>
                    <a:p>
                      <a:pPr algn="ctr" fontAlgn="b"/>
                      <a:r>
                        <a:rPr lang="en-US" sz="1100" u="none" strike="noStrike" dirty="0">
                          <a:effectLst/>
                          <a:latin typeface="News Gothic MT" panose="020B0503020103020203" pitchFamily="34" charset="0"/>
                        </a:rPr>
                        <a:t>105</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718115216"/>
                  </a:ext>
                </a:extLst>
              </a:tr>
              <a:tr h="207289">
                <a:tc>
                  <a:txBody>
                    <a:bodyPr/>
                    <a:lstStyle/>
                    <a:p>
                      <a:pPr algn="ctr" fontAlgn="b"/>
                      <a:r>
                        <a:rPr lang="en-US" sz="1100" u="none" strike="noStrike" dirty="0">
                          <a:effectLst/>
                          <a:latin typeface="News Gothic MT" panose="020B0503020103020203" pitchFamily="34" charset="0"/>
                        </a:rPr>
                        <a:t>100</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919884646"/>
                  </a:ext>
                </a:extLst>
              </a:tr>
              <a:tr h="207289">
                <a:tc>
                  <a:txBody>
                    <a:bodyPr/>
                    <a:lstStyle/>
                    <a:p>
                      <a:pPr algn="ctr" fontAlgn="b"/>
                      <a:r>
                        <a:rPr lang="en-US" sz="1100" u="none" strike="noStrike" dirty="0">
                          <a:effectLst/>
                          <a:latin typeface="News Gothic MT" panose="020B0503020103020203" pitchFamily="34" charset="0"/>
                        </a:rPr>
                        <a:t>101</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4243211164"/>
                  </a:ext>
                </a:extLst>
              </a:tr>
              <a:tr h="207289">
                <a:tc>
                  <a:txBody>
                    <a:bodyPr/>
                    <a:lstStyle/>
                    <a:p>
                      <a:pPr algn="ctr" fontAlgn="b"/>
                      <a:r>
                        <a:rPr lang="en-US" sz="1100" u="none" strike="noStrike" dirty="0">
                          <a:effectLst/>
                          <a:latin typeface="News Gothic MT" panose="020B0503020103020203" pitchFamily="34" charset="0"/>
                        </a:rPr>
                        <a:t>99</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240467174"/>
                  </a:ext>
                </a:extLst>
              </a:tr>
              <a:tr h="207289">
                <a:tc>
                  <a:txBody>
                    <a:bodyPr/>
                    <a:lstStyle/>
                    <a:p>
                      <a:pPr algn="ctr" fontAlgn="b"/>
                      <a:r>
                        <a:rPr lang="en-US" sz="1100" u="none" strike="noStrike">
                          <a:effectLst/>
                          <a:latin typeface="News Gothic MT" panose="020B0503020103020203" pitchFamily="34" charset="0"/>
                        </a:rPr>
                        <a:t>98</a:t>
                      </a:r>
                      <a:endParaRPr lang="en-US" sz="1100" b="0" i="0" u="none" strike="noStrike">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28497609"/>
                  </a:ext>
                </a:extLst>
              </a:tr>
              <a:tr h="207289">
                <a:tc>
                  <a:txBody>
                    <a:bodyPr/>
                    <a:lstStyle/>
                    <a:p>
                      <a:pPr algn="ctr" fontAlgn="b"/>
                      <a:r>
                        <a:rPr lang="en-US" sz="1100" u="none" strike="noStrike">
                          <a:effectLst/>
                          <a:latin typeface="News Gothic MT" panose="020B0503020103020203" pitchFamily="34" charset="0"/>
                        </a:rPr>
                        <a:t>101</a:t>
                      </a:r>
                      <a:endParaRPr lang="en-US" sz="1100" b="0" i="0" u="none" strike="noStrike">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830456952"/>
                  </a:ext>
                </a:extLst>
              </a:tr>
              <a:tr h="207289">
                <a:tc>
                  <a:txBody>
                    <a:bodyPr/>
                    <a:lstStyle/>
                    <a:p>
                      <a:pPr algn="ctr" fontAlgn="b"/>
                      <a:r>
                        <a:rPr lang="en-US" sz="1100" u="none" strike="noStrike">
                          <a:effectLst/>
                          <a:latin typeface="News Gothic MT" panose="020B0503020103020203" pitchFamily="34" charset="0"/>
                        </a:rPr>
                        <a:t>97</a:t>
                      </a:r>
                      <a:endParaRPr lang="en-US" sz="1100" b="0" i="0" u="none" strike="noStrike">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07940359"/>
                  </a:ext>
                </a:extLst>
              </a:tr>
              <a:tr h="207289">
                <a:tc>
                  <a:txBody>
                    <a:bodyPr/>
                    <a:lstStyle/>
                    <a:p>
                      <a:pPr algn="ctr" fontAlgn="b"/>
                      <a:r>
                        <a:rPr lang="en-US" sz="1100" u="none" strike="noStrike" dirty="0">
                          <a:effectLst/>
                          <a:latin typeface="News Gothic MT" panose="020B0503020103020203" pitchFamily="34" charset="0"/>
                        </a:rPr>
                        <a:t>97</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493652327"/>
                  </a:ext>
                </a:extLst>
              </a:tr>
              <a:tr h="207289">
                <a:tc>
                  <a:txBody>
                    <a:bodyPr/>
                    <a:lstStyle/>
                    <a:p>
                      <a:pPr algn="ctr" fontAlgn="b"/>
                      <a:r>
                        <a:rPr lang="en-US" sz="1100" u="none" strike="noStrike" dirty="0">
                          <a:effectLst/>
                          <a:latin typeface="News Gothic MT" panose="020B0503020103020203" pitchFamily="34" charset="0"/>
                        </a:rPr>
                        <a:t>100</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364079395"/>
                  </a:ext>
                </a:extLst>
              </a:tr>
              <a:tr h="207289">
                <a:tc>
                  <a:txBody>
                    <a:bodyPr/>
                    <a:lstStyle/>
                    <a:p>
                      <a:pPr algn="ctr" fontAlgn="b"/>
                      <a:r>
                        <a:rPr lang="en-US" sz="1100" u="none" strike="noStrike" dirty="0">
                          <a:effectLst/>
                          <a:latin typeface="News Gothic MT" panose="020B0503020103020203" pitchFamily="34" charset="0"/>
                        </a:rPr>
                        <a:t>98</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94411322"/>
                  </a:ext>
                </a:extLst>
              </a:tr>
              <a:tr h="207289">
                <a:tc>
                  <a:txBody>
                    <a:bodyPr/>
                    <a:lstStyle/>
                    <a:p>
                      <a:pPr algn="ctr" fontAlgn="b"/>
                      <a:r>
                        <a:rPr lang="en-US" sz="1100" u="none" strike="noStrike" dirty="0">
                          <a:effectLst/>
                          <a:latin typeface="News Gothic MT" panose="020B0503020103020203" pitchFamily="34" charset="0"/>
                        </a:rPr>
                        <a:t>100</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753095380"/>
                  </a:ext>
                </a:extLst>
              </a:tr>
              <a:tr h="207289">
                <a:tc>
                  <a:txBody>
                    <a:bodyPr/>
                    <a:lstStyle/>
                    <a:p>
                      <a:pPr algn="ctr" fontAlgn="b"/>
                      <a:r>
                        <a:rPr lang="en-US" sz="1100" u="none" strike="noStrike" dirty="0">
                          <a:effectLst/>
                          <a:latin typeface="News Gothic MT" panose="020B0503020103020203" pitchFamily="34" charset="0"/>
                        </a:rPr>
                        <a:t>98</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372095676"/>
                  </a:ext>
                </a:extLst>
              </a:tr>
              <a:tr h="207289">
                <a:tc>
                  <a:txBody>
                    <a:bodyPr/>
                    <a:lstStyle/>
                    <a:p>
                      <a:pPr algn="ctr" fontAlgn="b"/>
                      <a:r>
                        <a:rPr lang="en-US" sz="1100" u="none" strike="noStrike" dirty="0">
                          <a:effectLst/>
                          <a:latin typeface="News Gothic MT" panose="020B0503020103020203" pitchFamily="34" charset="0"/>
                        </a:rPr>
                        <a:t>99</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575248775"/>
                  </a:ext>
                </a:extLst>
              </a:tr>
              <a:tr h="207289">
                <a:tc>
                  <a:txBody>
                    <a:bodyPr/>
                    <a:lstStyle/>
                    <a:p>
                      <a:pPr algn="ctr" fontAlgn="b"/>
                      <a:r>
                        <a:rPr lang="en-US" sz="1100" u="none" strike="noStrike" dirty="0">
                          <a:effectLst/>
                          <a:latin typeface="News Gothic MT" panose="020B0503020103020203" pitchFamily="34" charset="0"/>
                        </a:rPr>
                        <a:t>98</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505998794"/>
                  </a:ext>
                </a:extLst>
              </a:tr>
              <a:tr h="207289">
                <a:tc>
                  <a:txBody>
                    <a:bodyPr/>
                    <a:lstStyle/>
                    <a:p>
                      <a:pPr algn="ctr" fontAlgn="b"/>
                      <a:r>
                        <a:rPr lang="en-US" sz="1100" u="none" strike="noStrike" dirty="0">
                          <a:effectLst/>
                          <a:latin typeface="News Gothic MT" panose="020B0503020103020203" pitchFamily="34" charset="0"/>
                        </a:rPr>
                        <a:t>97</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860168478"/>
                  </a:ext>
                </a:extLst>
              </a:tr>
            </a:tbl>
          </a:graphicData>
        </a:graphic>
      </p:graphicFrame>
      <p:sp>
        <p:nvSpPr>
          <p:cNvPr id="5" name="TextBox 4">
            <a:extLst>
              <a:ext uri="{FF2B5EF4-FFF2-40B4-BE49-F238E27FC236}">
                <a16:creationId xmlns:a16="http://schemas.microsoft.com/office/drawing/2014/main" id="{D6E2542D-05D6-F741-9EAD-22FD4740522A}"/>
              </a:ext>
            </a:extLst>
          </p:cNvPr>
          <p:cNvSpPr txBox="1"/>
          <p:nvPr/>
        </p:nvSpPr>
        <p:spPr>
          <a:xfrm>
            <a:off x="11000052" y="1527064"/>
            <a:ext cx="108715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Competitive </a:t>
            </a:r>
            <a:b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br>
            <a:r>
              <a:rPr kumimoji="0" lang="en-US" sz="1200" b="0" i="0" u="sng"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Index</a:t>
            </a:r>
          </a:p>
        </p:txBody>
      </p:sp>
      <p:sp>
        <p:nvSpPr>
          <p:cNvPr id="7" name="TextBox 6">
            <a:extLst>
              <a:ext uri="{FF2B5EF4-FFF2-40B4-BE49-F238E27FC236}">
                <a16:creationId xmlns:a16="http://schemas.microsoft.com/office/drawing/2014/main" id="{91CCB5D4-ACA7-AA48-90EB-BED923CCD997}"/>
              </a:ext>
            </a:extLst>
          </p:cNvPr>
          <p:cNvSpPr txBox="1"/>
          <p:nvPr/>
        </p:nvSpPr>
        <p:spPr>
          <a:xfrm>
            <a:off x="1040043" y="3038270"/>
            <a:ext cx="2405684" cy="1384995"/>
          </a:xfrm>
          <a:prstGeom prst="rect">
            <a:avLst/>
          </a:prstGeom>
          <a:noFill/>
        </p:spPr>
        <p:txBody>
          <a:bodyPr wrap="square" rtlCol="0">
            <a:spAutoFit/>
          </a:bodyPr>
          <a:lstStyle/>
          <a:p>
            <a:pPr marL="285750" indent="-285750">
              <a:buFont typeface="Wingdings" pitchFamily="2" charset="2"/>
              <a:buChar char="§"/>
            </a:pPr>
            <a:r>
              <a:rPr lang="en-US" sz="1200" dirty="0">
                <a:latin typeface="News Gothic MT" panose="020B0503020103020203" pitchFamily="34" charset="0"/>
              </a:rPr>
              <a:t>Barriers at the top are the items most likely to be cited as a reason for not considering travel to California, among those who are not likely to visit. </a:t>
            </a:r>
          </a:p>
          <a:p>
            <a:pPr marL="285750" indent="-285750">
              <a:buFont typeface="Wingdings" pitchFamily="2" charset="2"/>
              <a:buChar char="§"/>
            </a:pPr>
            <a:endParaRPr lang="en-US" sz="1200" dirty="0">
              <a:latin typeface="News Gothic MT" panose="020B0503020103020203" pitchFamily="34" charset="0"/>
            </a:endParaRPr>
          </a:p>
        </p:txBody>
      </p:sp>
      <p:sp>
        <p:nvSpPr>
          <p:cNvPr id="9" name="TextBox 8">
            <a:extLst>
              <a:ext uri="{FF2B5EF4-FFF2-40B4-BE49-F238E27FC236}">
                <a16:creationId xmlns:a16="http://schemas.microsoft.com/office/drawing/2014/main" id="{095C92EE-B1FE-BB4C-9118-B15A427CA3FF}"/>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10" name="TextBox 9">
            <a:extLst>
              <a:ext uri="{FF2B5EF4-FFF2-40B4-BE49-F238E27FC236}">
                <a16:creationId xmlns:a16="http://schemas.microsoft.com/office/drawing/2014/main" id="{56BFECA1-D66B-7D4C-BF33-C6A66CA2E4F3}"/>
              </a:ext>
            </a:extLst>
          </p:cNvPr>
          <p:cNvSpPr txBox="1"/>
          <p:nvPr/>
        </p:nvSpPr>
        <p:spPr>
          <a:xfrm>
            <a:off x="0" y="6626747"/>
            <a:ext cx="8133958" cy="400110"/>
          </a:xfrm>
          <a:prstGeom prst="rect">
            <a:avLst/>
          </a:prstGeom>
          <a:noFill/>
        </p:spPr>
        <p:txBody>
          <a:bodyPr wrap="none" rtlCol="0">
            <a:spAutoFit/>
          </a:bodyPr>
          <a:lstStyle/>
          <a:p>
            <a:pPr>
              <a:defRPr/>
            </a:pPr>
            <a:r>
              <a:rPr lang="en-US" sz="1000" dirty="0">
                <a:latin typeface="News Gothic MT" panose="020B0503020103020203" pitchFamily="34" charset="0"/>
              </a:rPr>
              <a:t>Q: Earlier you mentioned that you are </a:t>
            </a:r>
            <a:r>
              <a:rPr lang="en-US" sz="1000" b="1" u="sng" dirty="0">
                <a:latin typeface="News Gothic MT" panose="020B0503020103020203" pitchFamily="34" charset="0"/>
              </a:rPr>
              <a:t>not</a:t>
            </a:r>
            <a:r>
              <a:rPr lang="en-US" sz="1000" dirty="0">
                <a:latin typeface="News Gothic MT" panose="020B0503020103020203" pitchFamily="34" charset="0"/>
              </a:rPr>
              <a:t> likely to visit DESTINATION. To what degree are each of these an influence for not visiting?</a:t>
            </a:r>
          </a:p>
          <a:p>
            <a:pPr lvl="0">
              <a:defRPr/>
            </a:pPr>
            <a:endParaRPr kumimoji="0" lang="en-US" sz="1000" b="0" i="0" u="none" strike="noStrike" kern="1200" cap="none" spc="0" normalizeH="0" baseline="0" noProof="0" dirty="0">
              <a:ln>
                <a:noFill/>
              </a:ln>
              <a:effectLst/>
              <a:uLnTx/>
              <a:uFillTx/>
              <a:latin typeface="News Gothic MT" panose="020B0503020103020203" pitchFamily="34" charset="0"/>
            </a:endParaRPr>
          </a:p>
        </p:txBody>
      </p:sp>
    </p:spTree>
    <p:extLst>
      <p:ext uri="{BB962C8B-B14F-4D97-AF65-F5344CB8AC3E}">
        <p14:creationId xmlns:p14="http://schemas.microsoft.com/office/powerpoint/2010/main" val="136950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19F2DF-D296-CE4C-A04A-564503B0F620}"/>
              </a:ext>
            </a:extLst>
          </p:cNvPr>
          <p:cNvSpPr>
            <a:spLocks noGrp="1"/>
          </p:cNvSpPr>
          <p:nvPr>
            <p:ph type="body" sz="quarter" idx="10"/>
          </p:nvPr>
        </p:nvSpPr>
        <p:spPr>
          <a:xfrm>
            <a:off x="1040043" y="489942"/>
            <a:ext cx="9857942" cy="1799548"/>
          </a:xfrm>
        </p:spPr>
        <p:txBody>
          <a:bodyPr/>
          <a:lstStyle/>
          <a:p>
            <a:r>
              <a:rPr lang="en-US" dirty="0"/>
              <a:t>Barriers to Visitation (Trend)</a:t>
            </a:r>
          </a:p>
        </p:txBody>
      </p:sp>
      <p:sp>
        <p:nvSpPr>
          <p:cNvPr id="7" name="TextBox 6">
            <a:extLst>
              <a:ext uri="{FF2B5EF4-FFF2-40B4-BE49-F238E27FC236}">
                <a16:creationId xmlns:a16="http://schemas.microsoft.com/office/drawing/2014/main" id="{91CCB5D4-ACA7-AA48-90EB-BED923CCD997}"/>
              </a:ext>
            </a:extLst>
          </p:cNvPr>
          <p:cNvSpPr txBox="1"/>
          <p:nvPr/>
        </p:nvSpPr>
        <p:spPr>
          <a:xfrm>
            <a:off x="856600" y="2260187"/>
            <a:ext cx="2405684" cy="1569660"/>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Among French travelers, the barriers caused less concern this wave.</a:t>
            </a:r>
          </a:p>
          <a:p>
            <a:pPr marL="285750" indent="-285750">
              <a:buFont typeface="Wingdings" pitchFamily="2" charset="2"/>
              <a:buChar char="§"/>
              <a:defRPr/>
            </a:pPr>
            <a:r>
              <a:rPr lang="en-US" sz="1200" dirty="0">
                <a:latin typeface="News Gothic MT" panose="020B0503020103020203" pitchFamily="34" charset="0"/>
              </a:rPr>
              <a:t>Travel restrictions and safety concerns due to coronavirus remain the strongest concerns, followed by expensive.</a:t>
            </a:r>
          </a:p>
        </p:txBody>
      </p:sp>
      <p:graphicFrame>
        <p:nvGraphicFramePr>
          <p:cNvPr id="9" name="Table 8">
            <a:extLst>
              <a:ext uri="{FF2B5EF4-FFF2-40B4-BE49-F238E27FC236}">
                <a16:creationId xmlns:a16="http://schemas.microsoft.com/office/drawing/2014/main" id="{6BE0E594-CA76-4CA7-B76D-4A718577BE4F}"/>
              </a:ext>
            </a:extLst>
          </p:cNvPr>
          <p:cNvGraphicFramePr>
            <a:graphicFrameLocks noGrp="1"/>
          </p:cNvGraphicFramePr>
          <p:nvPr>
            <p:extLst>
              <p:ext uri="{D42A27DB-BD31-4B8C-83A1-F6EECF244321}">
                <p14:modId xmlns:p14="http://schemas.microsoft.com/office/powerpoint/2010/main" val="1640869403"/>
              </p:ext>
            </p:extLst>
          </p:nvPr>
        </p:nvGraphicFramePr>
        <p:xfrm>
          <a:off x="3940129" y="2054467"/>
          <a:ext cx="7395271" cy="3867150"/>
        </p:xfrm>
        <a:graphic>
          <a:graphicData uri="http://schemas.openxmlformats.org/drawingml/2006/table">
            <a:tbl>
              <a:tblPr/>
              <a:tblGrid>
                <a:gridCol w="4297680">
                  <a:extLst>
                    <a:ext uri="{9D8B030D-6E8A-4147-A177-3AD203B41FA5}">
                      <a16:colId xmlns:a16="http://schemas.microsoft.com/office/drawing/2014/main" val="17589843"/>
                    </a:ext>
                  </a:extLst>
                </a:gridCol>
                <a:gridCol w="1020090">
                  <a:extLst>
                    <a:ext uri="{9D8B030D-6E8A-4147-A177-3AD203B41FA5}">
                      <a16:colId xmlns:a16="http://schemas.microsoft.com/office/drawing/2014/main" val="88853940"/>
                    </a:ext>
                  </a:extLst>
                </a:gridCol>
                <a:gridCol w="1020090">
                  <a:extLst>
                    <a:ext uri="{9D8B030D-6E8A-4147-A177-3AD203B41FA5}">
                      <a16:colId xmlns:a16="http://schemas.microsoft.com/office/drawing/2014/main" val="3752168412"/>
                    </a:ext>
                  </a:extLst>
                </a:gridCol>
                <a:gridCol w="1057411">
                  <a:extLst>
                    <a:ext uri="{9D8B030D-6E8A-4147-A177-3AD203B41FA5}">
                      <a16:colId xmlns:a16="http://schemas.microsoft.com/office/drawing/2014/main" val="318622656"/>
                    </a:ext>
                  </a:extLst>
                </a:gridCol>
              </a:tblGrid>
              <a:tr h="184150">
                <a:tc>
                  <a:txBody>
                    <a:bodyPr/>
                    <a:lstStyle/>
                    <a:p>
                      <a:pPr algn="l" rtl="0" fontAlgn="b"/>
                      <a:r>
                        <a:rPr lang="en-US" sz="1000" u="none" strike="noStrike" dirty="0">
                          <a:solidFill>
                            <a:schemeClr val="bg1"/>
                          </a:solidFill>
                          <a:effectLst/>
                          <a:latin typeface="News Gothic MT" panose="020B0503020103020203" pitchFamily="34" charset="0"/>
                        </a:rPr>
                        <a:t>FRANCE</a:t>
                      </a:r>
                      <a:endParaRPr lang="en-US" sz="1000" b="1" i="0" u="none" strike="noStrike" dirty="0">
                        <a:solidFill>
                          <a:schemeClr val="bg1"/>
                        </a:solidFill>
                        <a:effectLst/>
                        <a:latin typeface="News Gothic MT" panose="020B0503020103020203" pitchFamily="34" charset="0"/>
                      </a:endParaRPr>
                    </a:p>
                  </a:txBody>
                  <a:tcPr marL="7815" marR="7815" marT="7815" marB="0" anchor="b">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rtl="0" fontAlgn="b"/>
                      <a:r>
                        <a:rPr lang="en-US" sz="1000" u="none" strike="noStrike" dirty="0">
                          <a:solidFill>
                            <a:schemeClr val="bg1"/>
                          </a:solidFill>
                          <a:effectLst/>
                          <a:latin typeface="News Gothic MT" panose="020B0503020103020203" pitchFamily="34" charset="0"/>
                        </a:rPr>
                        <a:t>Wave 2</a:t>
                      </a:r>
                      <a:endParaRPr lang="en-US" sz="1000" b="1" i="0" u="none" strike="noStrike" dirty="0">
                        <a:solidFill>
                          <a:schemeClr val="bg1"/>
                        </a:solidFill>
                        <a:effectLst/>
                        <a:latin typeface="News Gothic MT" panose="020B0503020103020203" pitchFamily="34" charset="0"/>
                      </a:endParaRPr>
                    </a:p>
                  </a:txBody>
                  <a:tcPr marL="7815" marR="7815" marT="781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rtl="0" fontAlgn="b"/>
                      <a:r>
                        <a:rPr lang="en-US" sz="1000" u="none" strike="noStrike" dirty="0">
                          <a:solidFill>
                            <a:schemeClr val="bg1"/>
                          </a:solidFill>
                          <a:effectLst/>
                          <a:latin typeface="News Gothic MT" panose="020B0503020103020203" pitchFamily="34" charset="0"/>
                        </a:rPr>
                        <a:t>Wave 3</a:t>
                      </a:r>
                      <a:endParaRPr lang="en-US" sz="1000" b="1" i="0" u="none" strike="noStrike" dirty="0">
                        <a:solidFill>
                          <a:schemeClr val="bg1"/>
                        </a:solidFill>
                        <a:effectLst/>
                        <a:latin typeface="News Gothic MT" panose="020B0503020103020203" pitchFamily="34" charset="0"/>
                      </a:endParaRPr>
                    </a:p>
                  </a:txBody>
                  <a:tcPr marL="7815" marR="7815" marT="7815"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tc>
                  <a:txBody>
                    <a:bodyPr/>
                    <a:lstStyle/>
                    <a:p>
                      <a:pPr algn="ctr" rtl="0" fontAlgn="b"/>
                      <a:r>
                        <a:rPr lang="en-US" sz="1000" u="none" strike="noStrike" dirty="0">
                          <a:solidFill>
                            <a:schemeClr val="bg1"/>
                          </a:solidFill>
                          <a:effectLst/>
                          <a:latin typeface="News Gothic MT" panose="020B0503020103020203" pitchFamily="34" charset="0"/>
                        </a:rPr>
                        <a:t>Difference</a:t>
                      </a:r>
                      <a:endParaRPr lang="en-US" sz="1000" b="1" i="0" u="none" strike="noStrike" dirty="0">
                        <a:solidFill>
                          <a:schemeClr val="bg1"/>
                        </a:solidFill>
                        <a:effectLst/>
                        <a:latin typeface="News Gothic MT" panose="020B0503020103020203" pitchFamily="34" charset="0"/>
                      </a:endParaRPr>
                    </a:p>
                  </a:txBody>
                  <a:tcPr marL="7815" marR="7815" marT="7815" marB="0" anchor="b">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150570949"/>
                  </a:ext>
                </a:extLst>
              </a:tr>
              <a:tr h="184150">
                <a:tc>
                  <a:txBody>
                    <a:bodyPr/>
                    <a:lstStyle/>
                    <a:p>
                      <a:pPr algn="l" rtl="0" fontAlgn="ctr"/>
                      <a:r>
                        <a:rPr lang="en-US" sz="1000" u="none" strike="noStrike" dirty="0">
                          <a:effectLst/>
                          <a:latin typeface="News Gothic MT" panose="020B0503020103020203" pitchFamily="34" charset="0"/>
                        </a:rPr>
                        <a:t>Hard to get to</a:t>
                      </a:r>
                      <a:endParaRPr lang="en-US" sz="1000" b="0" i="0" u="none" strike="noStrike" dirty="0">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2.32</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2.36</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0.04</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639919"/>
                  </a:ext>
                </a:extLst>
              </a:tr>
              <a:tr h="184150">
                <a:tc>
                  <a:txBody>
                    <a:bodyPr/>
                    <a:lstStyle/>
                    <a:p>
                      <a:pPr algn="l" rtl="0" fontAlgn="ctr"/>
                      <a:r>
                        <a:rPr lang="en-US" sz="1000" u="none" strike="noStrike" dirty="0">
                          <a:effectLst/>
                          <a:latin typeface="News Gothic MT" panose="020B0503020103020203" pitchFamily="34" charset="0"/>
                        </a:rPr>
                        <a:t>Travel restrictions related to coronavirus</a:t>
                      </a:r>
                      <a:endParaRPr lang="en-US" sz="1000" b="0" i="0" u="none" strike="noStrike" dirty="0">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3.09</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2.98</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-0.11</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223670648"/>
                  </a:ext>
                </a:extLst>
              </a:tr>
              <a:tr h="184150">
                <a:tc>
                  <a:txBody>
                    <a:bodyPr/>
                    <a:lstStyle/>
                    <a:p>
                      <a:pPr algn="l" rtl="0" fontAlgn="ctr"/>
                      <a:r>
                        <a:rPr lang="en-US" sz="1000" u="none" strike="noStrike" dirty="0">
                          <a:effectLst/>
                          <a:latin typeface="News Gothic MT" panose="020B0503020103020203" pitchFamily="34" charset="0"/>
                        </a:rPr>
                        <a:t>Crowded</a:t>
                      </a:r>
                      <a:endParaRPr lang="en-US" sz="1000" b="0" i="0" u="none" strike="noStrike" dirty="0">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2.37</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2.25</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-0.12</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61961699"/>
                  </a:ext>
                </a:extLst>
              </a:tr>
              <a:tr h="184150">
                <a:tc>
                  <a:txBody>
                    <a:bodyPr/>
                    <a:lstStyle/>
                    <a:p>
                      <a:pPr algn="l" rtl="0" fontAlgn="ctr"/>
                      <a:r>
                        <a:rPr lang="en-US" sz="1000" u="none" strike="noStrike" dirty="0">
                          <a:effectLst/>
                          <a:latin typeface="News Gothic MT" panose="020B0503020103020203" pitchFamily="34" charset="0"/>
                        </a:rPr>
                        <a:t>Unfavorable exchange rate</a:t>
                      </a:r>
                      <a:endParaRPr lang="en-US" sz="1000" b="0" i="0" u="none" strike="noStrike" dirty="0">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2.20</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2.06</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-0.14</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30760028"/>
                  </a:ext>
                </a:extLst>
              </a:tr>
              <a:tr h="184150">
                <a:tc>
                  <a:txBody>
                    <a:bodyPr/>
                    <a:lstStyle/>
                    <a:p>
                      <a:pPr algn="l" rtl="0" fontAlgn="ctr"/>
                      <a:r>
                        <a:rPr lang="en-US" sz="1000" u="none" strike="noStrike" dirty="0">
                          <a:effectLst/>
                          <a:latin typeface="News Gothic MT" panose="020B0503020103020203" pitchFamily="34" charset="0"/>
                        </a:rPr>
                        <a:t>Safety concerns related to coronavirus pandemic</a:t>
                      </a:r>
                      <a:endParaRPr lang="en-US" sz="1000" b="0" i="0" u="none" strike="noStrike" dirty="0">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2.88</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2.73</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-0.15</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75297729"/>
                  </a:ext>
                </a:extLst>
              </a:tr>
              <a:tr h="184150">
                <a:tc>
                  <a:txBody>
                    <a:bodyPr/>
                    <a:lstStyle/>
                    <a:p>
                      <a:pPr algn="l" rtl="0" fontAlgn="ctr"/>
                      <a:r>
                        <a:rPr lang="en-US" sz="1000" u="none" strike="noStrike">
                          <a:effectLst/>
                          <a:latin typeface="News Gothic MT" panose="020B0503020103020203" pitchFamily="34" charset="0"/>
                        </a:rPr>
                        <a:t>Anti-Asian sentiment</a:t>
                      </a:r>
                      <a:endParaRPr lang="en-US" sz="1000" b="0" i="0" u="none" strike="noStrike">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1.89</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1.74</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-0.15</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336818205"/>
                  </a:ext>
                </a:extLst>
              </a:tr>
              <a:tr h="184150">
                <a:tc>
                  <a:txBody>
                    <a:bodyPr/>
                    <a:lstStyle/>
                    <a:p>
                      <a:pPr algn="l" rtl="0" fontAlgn="ctr"/>
                      <a:r>
                        <a:rPr lang="en-US" sz="1000" u="none" strike="noStrike">
                          <a:effectLst/>
                          <a:latin typeface="News Gothic MT" panose="020B0503020103020203" pitchFamily="34" charset="0"/>
                        </a:rPr>
                        <a:t>Traffic</a:t>
                      </a:r>
                      <a:endParaRPr lang="en-US" sz="1000" b="0" i="0" u="none" strike="noStrike">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2.20</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2.03</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-0.17</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22496039"/>
                  </a:ext>
                </a:extLst>
              </a:tr>
              <a:tr h="184150">
                <a:tc>
                  <a:txBody>
                    <a:bodyPr/>
                    <a:lstStyle/>
                    <a:p>
                      <a:pPr algn="l" rtl="0" fontAlgn="ctr"/>
                      <a:r>
                        <a:rPr lang="en-US" sz="1000" u="none" strike="noStrike">
                          <a:effectLst/>
                          <a:latin typeface="News Gothic MT" panose="020B0503020103020203" pitchFamily="34" charset="0"/>
                        </a:rPr>
                        <a:t>Losing its character due to over-tourism</a:t>
                      </a:r>
                      <a:endParaRPr lang="en-US" sz="1000" b="0" i="0" u="none" strike="noStrike">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2.35</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2.17</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-0.18</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40609696"/>
                  </a:ext>
                </a:extLst>
              </a:tr>
              <a:tr h="184150">
                <a:tc>
                  <a:txBody>
                    <a:bodyPr/>
                    <a:lstStyle/>
                    <a:p>
                      <a:pPr algn="l" rtl="0" fontAlgn="ctr"/>
                      <a:r>
                        <a:rPr lang="en-US" sz="1000" u="none" strike="noStrike">
                          <a:effectLst/>
                          <a:latin typeface="News Gothic MT" panose="020B0503020103020203" pitchFamily="34" charset="0"/>
                        </a:rPr>
                        <a:t>Overdeveloped</a:t>
                      </a:r>
                      <a:endParaRPr lang="en-US" sz="1000" b="0" i="0" u="none" strike="noStrike">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2.22</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2.04</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-0.18</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339239"/>
                  </a:ext>
                </a:extLst>
              </a:tr>
              <a:tr h="184150">
                <a:tc>
                  <a:txBody>
                    <a:bodyPr/>
                    <a:lstStyle/>
                    <a:p>
                      <a:pPr algn="l" rtl="0" fontAlgn="ctr"/>
                      <a:r>
                        <a:rPr lang="en-US" sz="1000" u="none" strike="noStrike">
                          <a:effectLst/>
                          <a:latin typeface="News Gothic MT" panose="020B0503020103020203" pitchFamily="34" charset="0"/>
                        </a:rPr>
                        <a:t>Limited flights</a:t>
                      </a:r>
                      <a:endParaRPr lang="en-US" sz="1000" b="0" i="0" u="none" strike="noStrike">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2.33</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2.14</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-0.19</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639416613"/>
                  </a:ext>
                </a:extLst>
              </a:tr>
              <a:tr h="184150">
                <a:tc>
                  <a:txBody>
                    <a:bodyPr/>
                    <a:lstStyle/>
                    <a:p>
                      <a:pPr algn="l" rtl="0" fontAlgn="ctr"/>
                      <a:r>
                        <a:rPr lang="en-US" sz="1000" u="none" strike="noStrike">
                          <a:effectLst/>
                          <a:latin typeface="News Gothic MT" panose="020B0503020103020203" pitchFamily="34" charset="0"/>
                        </a:rPr>
                        <a:t>Political climate</a:t>
                      </a:r>
                      <a:endParaRPr lang="en-US" sz="1000" b="0" i="0" u="none" strike="noStrike">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2.24</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2.02</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-0.22</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97417768"/>
                  </a:ext>
                </a:extLst>
              </a:tr>
              <a:tr h="184150">
                <a:tc>
                  <a:txBody>
                    <a:bodyPr/>
                    <a:lstStyle/>
                    <a:p>
                      <a:pPr algn="l" rtl="0" fontAlgn="ctr"/>
                      <a:r>
                        <a:rPr lang="en-US" sz="1000" u="none" strike="noStrike">
                          <a:effectLst/>
                          <a:latin typeface="News Gothic MT" panose="020B0503020103020203" pitchFamily="34" charset="0"/>
                        </a:rPr>
                        <a:t>Natural disasters (such as hurricanes, flooding, wildfires, earthquakes)</a:t>
                      </a:r>
                      <a:endParaRPr lang="en-US" sz="1000" b="0" i="0" u="none" strike="noStrike">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2.55</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2.32</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-0.23</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331718741"/>
                  </a:ext>
                </a:extLst>
              </a:tr>
              <a:tr h="184150">
                <a:tc>
                  <a:txBody>
                    <a:bodyPr/>
                    <a:lstStyle/>
                    <a:p>
                      <a:pPr algn="l" rtl="0" fontAlgn="ctr"/>
                      <a:r>
                        <a:rPr lang="en-US" sz="1000" u="none" strike="noStrike">
                          <a:effectLst/>
                          <a:latin typeface="News Gothic MT" panose="020B0503020103020203" pitchFamily="34" charset="0"/>
                        </a:rPr>
                        <a:t>Racial prejudice and hate</a:t>
                      </a:r>
                      <a:endParaRPr lang="en-US" sz="1000" b="0" i="0" u="none" strike="noStrike">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2.29</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2.06</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-0.23</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94855409"/>
                  </a:ext>
                </a:extLst>
              </a:tr>
              <a:tr h="184150">
                <a:tc>
                  <a:txBody>
                    <a:bodyPr/>
                    <a:lstStyle/>
                    <a:p>
                      <a:pPr algn="l" rtl="0" fontAlgn="ctr"/>
                      <a:r>
                        <a:rPr lang="en-US" sz="1000" u="none" strike="noStrike">
                          <a:effectLst/>
                          <a:latin typeface="News Gothic MT" panose="020B0503020103020203" pitchFamily="34" charset="0"/>
                        </a:rPr>
                        <a:t>Unwelcoming</a:t>
                      </a:r>
                      <a:endParaRPr lang="en-US" sz="1000" b="0" i="0" u="none" strike="noStrike">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2.25</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2.02</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-0.23</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526778679"/>
                  </a:ext>
                </a:extLst>
              </a:tr>
              <a:tr h="184150">
                <a:tc>
                  <a:txBody>
                    <a:bodyPr/>
                    <a:lstStyle/>
                    <a:p>
                      <a:pPr algn="l" rtl="0" fontAlgn="ctr"/>
                      <a:r>
                        <a:rPr lang="en-US" sz="1000" u="none" strike="noStrike">
                          <a:effectLst/>
                          <a:latin typeface="News Gothic MT" panose="020B0503020103020203" pitchFamily="34" charset="0"/>
                        </a:rPr>
                        <a:t>Homelessness</a:t>
                      </a:r>
                      <a:endParaRPr lang="en-US" sz="1000" b="0" i="0" u="none" strike="noStrike">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2.19</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1.88</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-0.31</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794036084"/>
                  </a:ext>
                </a:extLst>
              </a:tr>
              <a:tr h="184150">
                <a:tc>
                  <a:txBody>
                    <a:bodyPr/>
                    <a:lstStyle/>
                    <a:p>
                      <a:pPr algn="l" rtl="0" fontAlgn="ctr"/>
                      <a:r>
                        <a:rPr lang="en-US" sz="1000" u="none" strike="noStrike">
                          <a:effectLst/>
                          <a:latin typeface="News Gothic MT" panose="020B0503020103020203" pitchFamily="34" charset="0"/>
                        </a:rPr>
                        <a:t>Gun violence</a:t>
                      </a:r>
                      <a:endParaRPr lang="en-US" sz="1000" b="0" i="0" u="none" strike="noStrike">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2.71</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2.39</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-0.32</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946326594"/>
                  </a:ext>
                </a:extLst>
              </a:tr>
              <a:tr h="184150">
                <a:tc>
                  <a:txBody>
                    <a:bodyPr/>
                    <a:lstStyle/>
                    <a:p>
                      <a:pPr algn="l" rtl="0" fontAlgn="ctr"/>
                      <a:r>
                        <a:rPr lang="en-US" sz="1000" u="none" strike="noStrike">
                          <a:effectLst/>
                          <a:latin typeface="News Gothic MT" panose="020B0503020103020203" pitchFamily="34" charset="0"/>
                        </a:rPr>
                        <a:t>Too touristy</a:t>
                      </a:r>
                      <a:endParaRPr lang="en-US" sz="1000" b="0" i="0" u="none" strike="noStrike">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2.45</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2.11</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-0.34</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600820969"/>
                  </a:ext>
                </a:extLst>
              </a:tr>
              <a:tr h="184150">
                <a:tc>
                  <a:txBody>
                    <a:bodyPr/>
                    <a:lstStyle/>
                    <a:p>
                      <a:pPr algn="l" rtl="0" fontAlgn="ctr"/>
                      <a:r>
                        <a:rPr lang="en-US" sz="1000" u="none" strike="noStrike">
                          <a:effectLst/>
                          <a:latin typeface="News Gothic MT" panose="020B0503020103020203" pitchFamily="34" charset="0"/>
                        </a:rPr>
                        <a:t>Crime</a:t>
                      </a:r>
                      <a:endParaRPr lang="en-US" sz="1000" b="0" i="0" u="none" strike="noStrike">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2.65</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2.30</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-0.35</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45605024"/>
                  </a:ext>
                </a:extLst>
              </a:tr>
              <a:tr h="184150">
                <a:tc>
                  <a:txBody>
                    <a:bodyPr/>
                    <a:lstStyle/>
                    <a:p>
                      <a:pPr algn="l" rtl="0" fontAlgn="ctr"/>
                      <a:r>
                        <a:rPr lang="en-US" sz="1000" u="none" strike="noStrike">
                          <a:effectLst/>
                          <a:latin typeface="News Gothic MT" panose="020B0503020103020203" pitchFamily="34" charset="0"/>
                        </a:rPr>
                        <a:t>Dangerous</a:t>
                      </a:r>
                      <a:endParaRPr lang="en-US" sz="1000" b="0" i="0" u="none" strike="noStrike">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2.57</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2.18</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-0.39</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3504195481"/>
                  </a:ext>
                </a:extLst>
              </a:tr>
              <a:tr h="184150">
                <a:tc>
                  <a:txBody>
                    <a:bodyPr/>
                    <a:lstStyle/>
                    <a:p>
                      <a:pPr algn="l" rtl="0" fontAlgn="ctr"/>
                      <a:r>
                        <a:rPr lang="en-US" sz="1000" u="none" strike="noStrike">
                          <a:effectLst/>
                          <a:latin typeface="News Gothic MT" panose="020B0503020103020203" pitchFamily="34" charset="0"/>
                        </a:rPr>
                        <a:t>Expensive</a:t>
                      </a:r>
                      <a:endParaRPr lang="en-US" sz="1000" b="0" i="0" u="none" strike="noStrike">
                        <a:solidFill>
                          <a:srgbClr val="808180"/>
                        </a:solidFill>
                        <a:effectLst/>
                        <a:latin typeface="News Gothic MT" panose="020B0503020103020203" pitchFamily="34" charset="0"/>
                      </a:endParaRPr>
                    </a:p>
                  </a:txBody>
                  <a:tcPr marL="9525" marR="9525" marT="9525" marB="0" anchor="ctr">
                    <a:lnL w="6350" cap="flat" cmpd="sng" algn="ctr">
                      <a:solidFill>
                        <a:srgbClr val="4472C4"/>
                      </a:solidFill>
                      <a:prstDash val="solid"/>
                      <a:round/>
                      <a:headEnd type="none" w="med" len="med"/>
                      <a:tailEnd type="none" w="med" len="med"/>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3.14</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a:effectLst/>
                          <a:latin typeface="News Gothic MT" panose="020B0503020103020203" pitchFamily="34" charset="0"/>
                        </a:rPr>
                        <a:t>2.56</a:t>
                      </a:r>
                      <a:endParaRPr lang="en-US" sz="1000" b="0" i="0" u="none" strike="noStrike">
                        <a:solidFill>
                          <a:srgbClr val="808180"/>
                        </a:solidFill>
                        <a:effectLst/>
                        <a:latin typeface="News Gothic MT" panose="020B0503020103020203" pitchFamily="34" charset="0"/>
                      </a:endParaRPr>
                    </a:p>
                  </a:txBody>
                  <a:tcPr marL="9525" marR="9525" marT="9525" marB="0" anchor="ctr">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ctr" rtl="0" fontAlgn="ctr"/>
                      <a:r>
                        <a:rPr lang="en-US" sz="1000" u="none" strike="noStrike" dirty="0">
                          <a:effectLst/>
                          <a:latin typeface="News Gothic MT" panose="020B0503020103020203" pitchFamily="34" charset="0"/>
                        </a:rPr>
                        <a:t>-0.58</a:t>
                      </a:r>
                      <a:endParaRPr lang="en-US" sz="1000" b="0" i="0" u="none" strike="noStrike" dirty="0">
                        <a:solidFill>
                          <a:srgbClr val="808180"/>
                        </a:solidFill>
                        <a:effectLst/>
                        <a:latin typeface="News Gothic MT" panose="020B0503020103020203" pitchFamily="34" charset="0"/>
                      </a:endParaRPr>
                    </a:p>
                  </a:txBody>
                  <a:tcPr marL="9525" marR="9525" marT="9525" marB="0" anchor="ctr">
                    <a:lnL>
                      <a:noFill/>
                    </a:lnL>
                    <a:lnR w="6350" cap="flat" cmpd="sng" algn="ctr">
                      <a:solidFill>
                        <a:srgbClr val="4472C4"/>
                      </a:solidFill>
                      <a:prstDash val="solid"/>
                      <a:round/>
                      <a:headEnd type="none" w="med" len="med"/>
                      <a:tailEnd type="none" w="med" len="med"/>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870611572"/>
                  </a:ext>
                </a:extLst>
              </a:tr>
            </a:tbl>
          </a:graphicData>
        </a:graphic>
      </p:graphicFrame>
      <p:sp>
        <p:nvSpPr>
          <p:cNvPr id="6" name="TextBox 5">
            <a:extLst>
              <a:ext uri="{FF2B5EF4-FFF2-40B4-BE49-F238E27FC236}">
                <a16:creationId xmlns:a16="http://schemas.microsoft.com/office/drawing/2014/main" id="{48417D01-5AAC-F84D-AC5C-2B152CA586B9}"/>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(Sept 2021)</a:t>
            </a:r>
          </a:p>
        </p:txBody>
      </p:sp>
      <p:sp>
        <p:nvSpPr>
          <p:cNvPr id="10" name="TextBox 9">
            <a:extLst>
              <a:ext uri="{FF2B5EF4-FFF2-40B4-BE49-F238E27FC236}">
                <a16:creationId xmlns:a16="http://schemas.microsoft.com/office/drawing/2014/main" id="{01080F7B-C2D3-414F-B1F9-880A33C907BD}"/>
              </a:ext>
            </a:extLst>
          </p:cNvPr>
          <p:cNvSpPr txBox="1"/>
          <p:nvPr/>
        </p:nvSpPr>
        <p:spPr>
          <a:xfrm>
            <a:off x="0" y="6626747"/>
            <a:ext cx="8133958" cy="400110"/>
          </a:xfrm>
          <a:prstGeom prst="rect">
            <a:avLst/>
          </a:prstGeom>
          <a:noFill/>
        </p:spPr>
        <p:txBody>
          <a:bodyPr wrap="none" rtlCol="0">
            <a:spAutoFit/>
          </a:bodyPr>
          <a:lstStyle/>
          <a:p>
            <a:pPr>
              <a:defRPr/>
            </a:pPr>
            <a:r>
              <a:rPr lang="en-US" sz="1000" dirty="0">
                <a:latin typeface="News Gothic MT" panose="020B0503020103020203" pitchFamily="34" charset="0"/>
              </a:rPr>
              <a:t>Q: Earlier you mentioned that you are </a:t>
            </a:r>
            <a:r>
              <a:rPr lang="en-US" sz="1000" b="1" u="sng" dirty="0">
                <a:latin typeface="News Gothic MT" panose="020B0503020103020203" pitchFamily="34" charset="0"/>
              </a:rPr>
              <a:t>not</a:t>
            </a:r>
            <a:r>
              <a:rPr lang="en-US" sz="1000" dirty="0">
                <a:latin typeface="News Gothic MT" panose="020B0503020103020203" pitchFamily="34" charset="0"/>
              </a:rPr>
              <a:t> likely to visit DESTINATION. To what degree are each of these an influence for not visiting?</a:t>
            </a:r>
          </a:p>
          <a:p>
            <a:pPr lvl="0">
              <a:defRPr/>
            </a:pPr>
            <a:endParaRPr kumimoji="0" lang="en-US" sz="1000" b="0" i="0" u="none" strike="noStrike" kern="1200" cap="none" spc="0" normalizeH="0" baseline="0" noProof="0" dirty="0">
              <a:ln>
                <a:noFill/>
              </a:ln>
              <a:effectLst/>
              <a:uLnTx/>
              <a:uFillTx/>
              <a:latin typeface="News Gothic MT" panose="020B0503020103020203" pitchFamily="34" charset="0"/>
            </a:endParaRPr>
          </a:p>
        </p:txBody>
      </p:sp>
    </p:spTree>
    <p:extLst>
      <p:ext uri="{BB962C8B-B14F-4D97-AF65-F5344CB8AC3E}">
        <p14:creationId xmlns:p14="http://schemas.microsoft.com/office/powerpoint/2010/main" val="412473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F9B7-66A7-C043-A7C8-DDE54F733827}"/>
              </a:ext>
            </a:extLst>
          </p:cNvPr>
          <p:cNvSpPr>
            <a:spLocks noGrp="1"/>
          </p:cNvSpPr>
          <p:nvPr>
            <p:ph type="title"/>
          </p:nvPr>
        </p:nvSpPr>
        <p:spPr/>
        <p:txBody>
          <a:bodyPr/>
          <a:lstStyle/>
          <a:p>
            <a:r>
              <a:rPr lang="en-US" dirty="0"/>
              <a:t>Germany</a:t>
            </a:r>
          </a:p>
        </p:txBody>
      </p:sp>
    </p:spTree>
    <p:extLst>
      <p:ext uri="{BB962C8B-B14F-4D97-AF65-F5344CB8AC3E}">
        <p14:creationId xmlns:p14="http://schemas.microsoft.com/office/powerpoint/2010/main" val="96777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Domestic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Domestically, California is primarily competing with NY for German visitors, and to a lesser extent, Florida.</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nvGraphicFramePr>
        <p:xfrm>
          <a:off x="3453223" y="5456453"/>
          <a:ext cx="3840480" cy="675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66915333"/>
                    </a:ext>
                  </a:extLst>
                </a:gridCol>
                <a:gridCol w="1920240">
                  <a:extLst>
                    <a:ext uri="{9D8B030D-6E8A-4147-A177-3AD203B41FA5}">
                      <a16:colId xmlns:a16="http://schemas.microsoft.com/office/drawing/2014/main" val="4083246039"/>
                    </a:ext>
                  </a:extLst>
                </a:gridCol>
              </a:tblGrid>
              <a:tr h="0">
                <a:tc rowSpan="2">
                  <a:txBody>
                    <a:bodyPr/>
                    <a:lstStyle/>
                    <a:p>
                      <a:pPr algn="r"/>
                      <a:r>
                        <a:rPr lang="en-US" sz="1600" b="0" dirty="0">
                          <a:solidFill>
                            <a:schemeClr val="tx1"/>
                          </a:solidFill>
                          <a:latin typeface="News Gothic MT" panose="020B0503020103020203" pitchFamily="34" charset="0"/>
                        </a:rPr>
                        <a:t>Point and </a:t>
                      </a:r>
                      <a:br>
                        <a:rPr lang="en-US" sz="1600" b="0" dirty="0">
                          <a:solidFill>
                            <a:schemeClr val="tx1"/>
                          </a:solidFill>
                          <a:latin typeface="News Gothic MT" panose="020B0503020103020203" pitchFamily="34" charset="0"/>
                        </a:rPr>
                      </a:br>
                      <a:r>
                        <a:rPr lang="en-US" sz="1600" b="0" dirty="0">
                          <a:solidFill>
                            <a:schemeClr val="tx1"/>
                          </a:solidFill>
                          <a:latin typeface="News Gothic MT" panose="020B0503020103020203" pitchFamily="34" charset="0"/>
                        </a:rPr>
                        <a:t>% difference*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+0.6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560099194"/>
                  </a:ext>
                </a:extLst>
              </a:tr>
            </a:tbl>
          </a:graphicData>
        </a:graphic>
      </p:graphicFrame>
      <p:sp>
        <p:nvSpPr>
          <p:cNvPr id="17" name="TextBox 16">
            <a:extLst>
              <a:ext uri="{FF2B5EF4-FFF2-40B4-BE49-F238E27FC236}">
                <a16:creationId xmlns:a16="http://schemas.microsoft.com/office/drawing/2014/main" id="{C08C37F6-57E4-9740-819C-9F81ADFBBBED}"/>
              </a:ext>
            </a:extLst>
          </p:cNvPr>
          <p:cNvSpPr txBox="1"/>
          <p:nvPr/>
        </p:nvSpPr>
        <p:spPr>
          <a:xfrm>
            <a:off x="5736672" y="6132093"/>
            <a:ext cx="123303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News Gothic MT" panose="020B0503020103020203" pitchFamily="34" charset="0"/>
                <a:ea typeface="+mn-ea"/>
                <a:cs typeface="+mn-cs"/>
              </a:rPr>
              <a:t>(</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vs. FL, HI, NY)</a:t>
            </a:r>
          </a:p>
        </p:txBody>
      </p:sp>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Chart 4">
            <a:extLst>
              <a:ext uri="{FF2B5EF4-FFF2-40B4-BE49-F238E27FC236}">
                <a16:creationId xmlns:a16="http://schemas.microsoft.com/office/drawing/2014/main" id="{A78860D2-2358-0B4E-B330-AC966B2EA6AE}"/>
              </a:ext>
            </a:extLst>
          </p:cNvPr>
          <p:cNvGraphicFramePr/>
          <p:nvPr/>
        </p:nvGraphicFramePr>
        <p:xfrm>
          <a:off x="2297501" y="2111837"/>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a:extLst>
              <a:ext uri="{FF2B5EF4-FFF2-40B4-BE49-F238E27FC236}">
                <a16:creationId xmlns:a16="http://schemas.microsoft.com/office/drawing/2014/main" id="{B454C512-D946-2C48-898E-8B0624048DE2}"/>
              </a:ext>
            </a:extLst>
          </p:cNvPr>
          <p:cNvCxnSpPr>
            <a:cxnSpLocks/>
          </p:cNvCxnSpPr>
          <p:nvPr/>
        </p:nvCxnSpPr>
        <p:spPr>
          <a:xfrm>
            <a:off x="3155859" y="3737844"/>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12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International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California faces tougher international competition with Germans due to much greater likelihood to stay within Europe. On this side of the Atlantic, Central/South America and Canada are also top competitors to California. </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nvGraphicFramePr>
        <p:xfrm>
          <a:off x="3453223" y="5456453"/>
          <a:ext cx="3840480" cy="675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66915333"/>
                    </a:ext>
                  </a:extLst>
                </a:gridCol>
                <a:gridCol w="1920240">
                  <a:extLst>
                    <a:ext uri="{9D8B030D-6E8A-4147-A177-3AD203B41FA5}">
                      <a16:colId xmlns:a16="http://schemas.microsoft.com/office/drawing/2014/main" val="4083246039"/>
                    </a:ext>
                  </a:extLst>
                </a:gridCol>
              </a:tblGrid>
              <a:tr h="0">
                <a:tc rowSpan="2">
                  <a:txBody>
                    <a:bodyPr/>
                    <a:lstStyle/>
                    <a:p>
                      <a:pPr algn="r"/>
                      <a:r>
                        <a:rPr lang="en-US" sz="1600" b="0" dirty="0">
                          <a:solidFill>
                            <a:schemeClr val="tx1"/>
                          </a:solidFill>
                          <a:latin typeface="News Gothic MT" panose="020B0503020103020203" pitchFamily="34" charset="0"/>
                        </a:rPr>
                        <a:t>Point and </a:t>
                      </a:r>
                      <a:br>
                        <a:rPr lang="en-US" sz="1600" b="0" dirty="0">
                          <a:solidFill>
                            <a:schemeClr val="tx1"/>
                          </a:solidFill>
                          <a:latin typeface="News Gothic MT" panose="020B0503020103020203" pitchFamily="34" charset="0"/>
                        </a:rPr>
                      </a:br>
                      <a:r>
                        <a:rPr lang="en-US" sz="1600" b="0" dirty="0">
                          <a:solidFill>
                            <a:schemeClr val="tx1"/>
                          </a:solidFill>
                          <a:latin typeface="News Gothic MT" panose="020B0503020103020203" pitchFamily="34" charset="0"/>
                        </a:rPr>
                        <a:t>% difference*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-43.1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-58.4%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560099194"/>
                  </a:ext>
                </a:extLst>
              </a:tr>
            </a:tbl>
          </a:graphicData>
        </a:graphic>
      </p:graphicFrame>
      <p:sp>
        <p:nvSpPr>
          <p:cNvPr id="17" name="TextBox 16">
            <a:extLst>
              <a:ext uri="{FF2B5EF4-FFF2-40B4-BE49-F238E27FC236}">
                <a16:creationId xmlns:a16="http://schemas.microsoft.com/office/drawing/2014/main" id="{C08C37F6-57E4-9740-819C-9F81ADFBBBED}"/>
              </a:ext>
            </a:extLst>
          </p:cNvPr>
          <p:cNvSpPr txBox="1"/>
          <p:nvPr/>
        </p:nvSpPr>
        <p:spPr>
          <a:xfrm>
            <a:off x="5814548" y="6132093"/>
            <a:ext cx="107728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News Gothic MT" panose="020B0503020103020203" pitchFamily="34" charset="0"/>
                <a:ea typeface="+mn-ea"/>
                <a:cs typeface="+mn-cs"/>
              </a:rPr>
              <a:t>(</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vs. Europe)</a:t>
            </a:r>
          </a:p>
        </p:txBody>
      </p:sp>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Chart 4">
            <a:extLst>
              <a:ext uri="{FF2B5EF4-FFF2-40B4-BE49-F238E27FC236}">
                <a16:creationId xmlns:a16="http://schemas.microsoft.com/office/drawing/2014/main" id="{A78860D2-2358-0B4E-B330-AC966B2EA6AE}"/>
              </a:ext>
            </a:extLst>
          </p:cNvPr>
          <p:cNvGraphicFramePr/>
          <p:nvPr/>
        </p:nvGraphicFramePr>
        <p:xfrm>
          <a:off x="2297501" y="2111837"/>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a:extLst>
              <a:ext uri="{FF2B5EF4-FFF2-40B4-BE49-F238E27FC236}">
                <a16:creationId xmlns:a16="http://schemas.microsoft.com/office/drawing/2014/main" id="{B454C512-D946-2C48-898E-8B0624048DE2}"/>
              </a:ext>
            </a:extLst>
          </p:cNvPr>
          <p:cNvCxnSpPr>
            <a:cxnSpLocks/>
          </p:cNvCxnSpPr>
          <p:nvPr/>
        </p:nvCxnSpPr>
        <p:spPr>
          <a:xfrm>
            <a:off x="3106874" y="4060966"/>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55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B14E92-6CCD-1E4E-9B94-C9A1594F79D3}"/>
              </a:ext>
            </a:extLst>
          </p:cNvPr>
          <p:cNvSpPr>
            <a:spLocks noGrp="1"/>
          </p:cNvSpPr>
          <p:nvPr>
            <p:ph type="body" sz="quarter" idx="10"/>
          </p:nvPr>
        </p:nvSpPr>
        <p:spPr/>
        <p:txBody>
          <a:bodyPr/>
          <a:lstStyle/>
          <a:p>
            <a:r>
              <a:rPr lang="en-US" dirty="0"/>
              <a:t>Anticipated Trip Timing</a:t>
            </a:r>
          </a:p>
        </p:txBody>
      </p:sp>
      <p:sp>
        <p:nvSpPr>
          <p:cNvPr id="5" name="TextBox 4">
            <a:extLst>
              <a:ext uri="{FF2B5EF4-FFF2-40B4-BE49-F238E27FC236}">
                <a16:creationId xmlns:a16="http://schemas.microsoft.com/office/drawing/2014/main" id="{D848D158-630E-4043-BC1D-2C8EF1B9D66C}"/>
              </a:ext>
            </a:extLst>
          </p:cNvPr>
          <p:cNvSpPr txBox="1"/>
          <p:nvPr/>
        </p:nvSpPr>
        <p:spPr>
          <a:xfrm>
            <a:off x="1037716" y="1389716"/>
            <a:ext cx="9626138" cy="461665"/>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German travelers are looking later in 2022 (3</a:t>
            </a:r>
            <a:r>
              <a:rPr lang="en-US" sz="1200" baseline="30000" dirty="0">
                <a:latin typeface="News Gothic MT" panose="020B0503020103020203" pitchFamily="34" charset="0"/>
              </a:rPr>
              <a:t>rd</a:t>
            </a:r>
            <a:r>
              <a:rPr lang="en-US" sz="1200" dirty="0">
                <a:latin typeface="News Gothic MT" panose="020B0503020103020203" pitchFamily="34" charset="0"/>
              </a:rPr>
              <a:t> quarter) as when they are most likely to visit California.</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6" name="TextBox 5">
            <a:extLst>
              <a:ext uri="{FF2B5EF4-FFF2-40B4-BE49-F238E27FC236}">
                <a16:creationId xmlns:a16="http://schemas.microsoft.com/office/drawing/2014/main" id="{E75D8D3F-8115-0B4D-A062-96B0C1A22F2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11" name="TextBox 10">
            <a:extLst>
              <a:ext uri="{FF2B5EF4-FFF2-40B4-BE49-F238E27FC236}">
                <a16:creationId xmlns:a16="http://schemas.microsoft.com/office/drawing/2014/main" id="{9AA7DCE9-02BD-E54E-B682-2AF955E15CA2}"/>
              </a:ext>
            </a:extLst>
          </p:cNvPr>
          <p:cNvSpPr txBox="1"/>
          <p:nvPr/>
        </p:nvSpPr>
        <p:spPr>
          <a:xfrm>
            <a:off x="0" y="6641081"/>
            <a:ext cx="515237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 When are you likely to visit California (among those who will visit in next 2 years)</a:t>
            </a:r>
          </a:p>
        </p:txBody>
      </p:sp>
      <p:graphicFrame>
        <p:nvGraphicFramePr>
          <p:cNvPr id="12" name="Chart 11">
            <a:extLst>
              <a:ext uri="{FF2B5EF4-FFF2-40B4-BE49-F238E27FC236}">
                <a16:creationId xmlns:a16="http://schemas.microsoft.com/office/drawing/2014/main" id="{287D2141-BB89-BB48-896F-10B999A8FA48}"/>
              </a:ext>
            </a:extLst>
          </p:cNvPr>
          <p:cNvGraphicFramePr/>
          <p:nvPr/>
        </p:nvGraphicFramePr>
        <p:xfrm>
          <a:off x="533862" y="2057400"/>
          <a:ext cx="11075752" cy="408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271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CF147-F2EB-D244-B493-76029466FA80}"/>
              </a:ext>
            </a:extLst>
          </p:cNvPr>
          <p:cNvSpPr>
            <a:spLocks noGrp="1"/>
          </p:cNvSpPr>
          <p:nvPr>
            <p:ph type="body" sz="quarter" idx="10"/>
          </p:nvPr>
        </p:nvSpPr>
        <p:spPr/>
        <p:txBody>
          <a:bodyPr/>
          <a:lstStyle/>
          <a:p>
            <a:r>
              <a:rPr lang="en-US" dirty="0"/>
              <a:t>Interest in Gateways</a:t>
            </a:r>
          </a:p>
        </p:txBody>
      </p:sp>
      <p:sp>
        <p:nvSpPr>
          <p:cNvPr id="3" name="TextBox 2">
            <a:extLst>
              <a:ext uri="{FF2B5EF4-FFF2-40B4-BE49-F238E27FC236}">
                <a16:creationId xmlns:a16="http://schemas.microsoft.com/office/drawing/2014/main" id="{9C5F45A1-67EA-C742-95F6-94A4F9D80EAF}"/>
              </a:ext>
            </a:extLst>
          </p:cNvPr>
          <p:cNvSpPr txBox="1"/>
          <p:nvPr/>
        </p:nvSpPr>
        <p:spPr>
          <a:xfrm>
            <a:off x="0" y="6472858"/>
            <a:ext cx="4437433"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How likely would your visit to California include the following cities?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95B26298-A224-6845-BCB0-C9D6ABBFC389}"/>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Chart 4">
            <a:extLst>
              <a:ext uri="{FF2B5EF4-FFF2-40B4-BE49-F238E27FC236}">
                <a16:creationId xmlns:a16="http://schemas.microsoft.com/office/drawing/2014/main" id="{D07B87B1-B63C-3743-81A8-454D4F51A808}"/>
              </a:ext>
            </a:extLst>
          </p:cNvPr>
          <p:cNvGraphicFramePr/>
          <p:nvPr/>
        </p:nvGraphicFramePr>
        <p:xfrm>
          <a:off x="1862666" y="2289490"/>
          <a:ext cx="8466667" cy="38488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A099668-61E0-9340-8AFA-AAB276A89862}"/>
              </a:ext>
            </a:extLst>
          </p:cNvPr>
          <p:cNvSpPr txBox="1"/>
          <p:nvPr/>
        </p:nvSpPr>
        <p:spPr>
          <a:xfrm>
            <a:off x="1037716" y="1347332"/>
            <a:ext cx="10386905"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Germans show strong interest in Gateway cities as a part of their California trip, particularly Los Angeles and San Francisco.</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198026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CC3EE6-026F-5043-AECB-78FBBA97AD4A}"/>
              </a:ext>
            </a:extLst>
          </p:cNvPr>
          <p:cNvSpPr>
            <a:spLocks noGrp="1"/>
          </p:cNvSpPr>
          <p:nvPr>
            <p:ph type="body" sz="quarter" idx="10"/>
          </p:nvPr>
        </p:nvSpPr>
        <p:spPr/>
        <p:txBody>
          <a:bodyPr/>
          <a:lstStyle/>
          <a:p>
            <a:r>
              <a:rPr lang="en-US" dirty="0"/>
              <a:t>Trip Purpose</a:t>
            </a:r>
          </a:p>
        </p:txBody>
      </p:sp>
      <p:sp>
        <p:nvSpPr>
          <p:cNvPr id="3" name="TextBox 2">
            <a:extLst>
              <a:ext uri="{FF2B5EF4-FFF2-40B4-BE49-F238E27FC236}">
                <a16:creationId xmlns:a16="http://schemas.microsoft.com/office/drawing/2014/main" id="{B02DACB1-E946-E049-B7A5-ABC80D43251E}"/>
              </a:ext>
            </a:extLst>
          </p:cNvPr>
          <p:cNvSpPr txBox="1"/>
          <p:nvPr/>
        </p:nvSpPr>
        <p:spPr>
          <a:xfrm>
            <a:off x="0" y="6472858"/>
            <a:ext cx="3570208"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What would be the purposes of the trip to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18EFD033-3DE4-BF46-B01E-C92D1CF55B2E}"/>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84EAA95A-2F3B-034A-997B-FFFEAB50FBFB}"/>
              </a:ext>
            </a:extLst>
          </p:cNvPr>
          <p:cNvSpPr txBox="1"/>
          <p:nvPr/>
        </p:nvSpPr>
        <p:spPr>
          <a:xfrm>
            <a:off x="1037716" y="1347332"/>
            <a:ext cx="10386905"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Most German travelers will be coming for leisure.</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E6220610-095B-F041-8360-49C596539CEC}"/>
              </a:ext>
            </a:extLst>
          </p:cNvPr>
          <p:cNvGraphicFramePr/>
          <p:nvPr/>
        </p:nvGraphicFramePr>
        <p:xfrm>
          <a:off x="2032000" y="2057400"/>
          <a:ext cx="8128000" cy="408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016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424AD4-6301-9D40-9453-EEF3B5883BC2}"/>
              </a:ext>
            </a:extLst>
          </p:cNvPr>
          <p:cNvSpPr>
            <a:spLocks noGrp="1"/>
          </p:cNvSpPr>
          <p:nvPr>
            <p:ph type="body" sz="quarter" idx="10"/>
          </p:nvPr>
        </p:nvSpPr>
        <p:spPr/>
        <p:txBody>
          <a:bodyPr/>
          <a:lstStyle/>
          <a:p>
            <a:r>
              <a:rPr lang="en-US" dirty="0"/>
              <a:t>Booking Methods</a:t>
            </a:r>
          </a:p>
        </p:txBody>
      </p:sp>
      <p:sp>
        <p:nvSpPr>
          <p:cNvPr id="3" name="TextBox 2">
            <a:extLst>
              <a:ext uri="{FF2B5EF4-FFF2-40B4-BE49-F238E27FC236}">
                <a16:creationId xmlns:a16="http://schemas.microsoft.com/office/drawing/2014/main" id="{42D430B7-82BF-1F4C-A5FC-7FFCDDBD74FD}"/>
              </a:ext>
            </a:extLst>
          </p:cNvPr>
          <p:cNvSpPr txBox="1"/>
          <p:nvPr/>
        </p:nvSpPr>
        <p:spPr>
          <a:xfrm>
            <a:off x="0" y="6472858"/>
            <a:ext cx="663034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a:t>
            </a:r>
            <a:r>
              <a:rPr lang="en-US" sz="1000" dirty="0">
                <a:latin typeface="Arial" panose="020B0604020202020204" pitchFamily="34" charset="0"/>
                <a:ea typeface="Times New Roman" panose="02020603050405020304" pitchFamily="18" charset="0"/>
              </a:rPr>
              <a:t>Which of the following are you likely to use make your travel arrangements for your upcoming trip to California</a:t>
            </a:r>
            <a:r>
              <a:rPr lang="en-US" sz="1000" dirty="0">
                <a:latin typeface="News Gothic MT" panose="020B0503020103020203" pitchFamily="34" charset="0"/>
              </a:rPr>
              <a:t>?</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70B767AF-122F-5641-ABD8-3890CE0931E6}"/>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A7A3BFBE-B556-904F-9E30-78D1304ADE5A}"/>
              </a:ext>
            </a:extLst>
          </p:cNvPr>
          <p:cNvSpPr txBox="1"/>
          <p:nvPr/>
        </p:nvSpPr>
        <p:spPr>
          <a:xfrm>
            <a:off x="1037716" y="1347332"/>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Top booking methods for Germans are via online travel agencies or directly with the hotel or airline, followed by using a travel agency or travel advisor.</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74B6FF51-BAE0-F44B-86A9-BB6BF996F859}"/>
              </a:ext>
            </a:extLst>
          </p:cNvPr>
          <p:cNvGraphicFramePr/>
          <p:nvPr/>
        </p:nvGraphicFramePr>
        <p:xfrm>
          <a:off x="2032000" y="2057400"/>
          <a:ext cx="8128000" cy="40809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198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C43E2A-BA81-1448-8767-02F2FA499D8D}"/>
              </a:ext>
            </a:extLst>
          </p:cNvPr>
          <p:cNvSpPr>
            <a:spLocks noGrp="1"/>
          </p:cNvSpPr>
          <p:nvPr>
            <p:ph type="body" sz="quarter" idx="10"/>
          </p:nvPr>
        </p:nvSpPr>
        <p:spPr/>
        <p:txBody>
          <a:bodyPr/>
          <a:lstStyle/>
          <a:p>
            <a:pPr>
              <a:lnSpc>
                <a:spcPct val="100000"/>
              </a:lnSpc>
            </a:pPr>
            <a:r>
              <a:rPr lang="en-US" sz="3600" dirty="0"/>
              <a:t>Current Likelihood to Visit </a:t>
            </a:r>
            <a:br>
              <a:rPr lang="en-US" sz="3600" dirty="0"/>
            </a:br>
            <a:r>
              <a:rPr lang="en-US" sz="3600" dirty="0"/>
              <a:t>vs. Pre-Pandemic Levels</a:t>
            </a:r>
          </a:p>
          <a:p>
            <a:pPr>
              <a:lnSpc>
                <a:spcPct val="100000"/>
              </a:lnSpc>
            </a:pPr>
            <a:endParaRPr lang="en-US" sz="3600" dirty="0"/>
          </a:p>
        </p:txBody>
      </p:sp>
      <p:graphicFrame>
        <p:nvGraphicFramePr>
          <p:cNvPr id="4" name="Table 5">
            <a:extLst>
              <a:ext uri="{FF2B5EF4-FFF2-40B4-BE49-F238E27FC236}">
                <a16:creationId xmlns:a16="http://schemas.microsoft.com/office/drawing/2014/main" id="{49575676-8CEF-7041-9CA0-C57576168D26}"/>
              </a:ext>
            </a:extLst>
          </p:cNvPr>
          <p:cNvGraphicFramePr>
            <a:graphicFrameLocks noGrp="1"/>
          </p:cNvGraphicFramePr>
          <p:nvPr>
            <p:extLst>
              <p:ext uri="{D42A27DB-BD31-4B8C-83A1-F6EECF244321}">
                <p14:modId xmlns:p14="http://schemas.microsoft.com/office/powerpoint/2010/main" val="2429751321"/>
              </p:ext>
            </p:extLst>
          </p:nvPr>
        </p:nvGraphicFramePr>
        <p:xfrm>
          <a:off x="298084" y="5380157"/>
          <a:ext cx="11616236" cy="741680"/>
        </p:xfrm>
        <a:graphic>
          <a:graphicData uri="http://schemas.openxmlformats.org/drawingml/2006/table">
            <a:tbl>
              <a:tblPr firstRow="1" bandRow="1">
                <a:tableStyleId>{5C22544A-7EE6-4342-B048-85BDC9FD1C3A}</a:tableStyleId>
              </a:tblPr>
              <a:tblGrid>
                <a:gridCol w="1795184">
                  <a:extLst>
                    <a:ext uri="{9D8B030D-6E8A-4147-A177-3AD203B41FA5}">
                      <a16:colId xmlns:a16="http://schemas.microsoft.com/office/drawing/2014/main" val="2066915333"/>
                    </a:ext>
                  </a:extLst>
                </a:gridCol>
                <a:gridCol w="1091228">
                  <a:extLst>
                    <a:ext uri="{9D8B030D-6E8A-4147-A177-3AD203B41FA5}">
                      <a16:colId xmlns:a16="http://schemas.microsoft.com/office/drawing/2014/main" val="4083246039"/>
                    </a:ext>
                  </a:extLst>
                </a:gridCol>
                <a:gridCol w="1091228">
                  <a:extLst>
                    <a:ext uri="{9D8B030D-6E8A-4147-A177-3AD203B41FA5}">
                      <a16:colId xmlns:a16="http://schemas.microsoft.com/office/drawing/2014/main" val="542333515"/>
                    </a:ext>
                  </a:extLst>
                </a:gridCol>
                <a:gridCol w="1091228">
                  <a:extLst>
                    <a:ext uri="{9D8B030D-6E8A-4147-A177-3AD203B41FA5}">
                      <a16:colId xmlns:a16="http://schemas.microsoft.com/office/drawing/2014/main" val="2471462776"/>
                    </a:ext>
                  </a:extLst>
                </a:gridCol>
                <a:gridCol w="1091228">
                  <a:extLst>
                    <a:ext uri="{9D8B030D-6E8A-4147-A177-3AD203B41FA5}">
                      <a16:colId xmlns:a16="http://schemas.microsoft.com/office/drawing/2014/main" val="1352815405"/>
                    </a:ext>
                  </a:extLst>
                </a:gridCol>
                <a:gridCol w="1091228">
                  <a:extLst>
                    <a:ext uri="{9D8B030D-6E8A-4147-A177-3AD203B41FA5}">
                      <a16:colId xmlns:a16="http://schemas.microsoft.com/office/drawing/2014/main" val="1694868409"/>
                    </a:ext>
                  </a:extLst>
                </a:gridCol>
                <a:gridCol w="1091228">
                  <a:extLst>
                    <a:ext uri="{9D8B030D-6E8A-4147-A177-3AD203B41FA5}">
                      <a16:colId xmlns:a16="http://schemas.microsoft.com/office/drawing/2014/main" val="84544781"/>
                    </a:ext>
                  </a:extLst>
                </a:gridCol>
                <a:gridCol w="1091228">
                  <a:extLst>
                    <a:ext uri="{9D8B030D-6E8A-4147-A177-3AD203B41FA5}">
                      <a16:colId xmlns:a16="http://schemas.microsoft.com/office/drawing/2014/main" val="2808990852"/>
                    </a:ext>
                  </a:extLst>
                </a:gridCol>
                <a:gridCol w="1091228">
                  <a:extLst>
                    <a:ext uri="{9D8B030D-6E8A-4147-A177-3AD203B41FA5}">
                      <a16:colId xmlns:a16="http://schemas.microsoft.com/office/drawing/2014/main" val="2120142080"/>
                    </a:ext>
                  </a:extLst>
                </a:gridCol>
                <a:gridCol w="1091228">
                  <a:extLst>
                    <a:ext uri="{9D8B030D-6E8A-4147-A177-3AD203B41FA5}">
                      <a16:colId xmlns:a16="http://schemas.microsoft.com/office/drawing/2014/main" val="1926447031"/>
                    </a:ext>
                  </a:extLst>
                </a:gridCol>
              </a:tblGrid>
              <a:tr h="370840">
                <a:tc rowSpan="2">
                  <a:txBody>
                    <a:bodyPr/>
                    <a:lstStyle/>
                    <a:p>
                      <a:r>
                        <a:rPr lang="en-US" sz="1600" b="0" dirty="0">
                          <a:solidFill>
                            <a:schemeClr val="tx1"/>
                          </a:solidFill>
                          <a:latin typeface="News Gothic MT" panose="020B0503020103020203" pitchFamily="34" charset="0"/>
                        </a:rPr>
                        <a:t>Point difference and % change: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marL="0" algn="ctr" defTabSz="914400" rtl="0" eaLnBrk="1" fontAlgn="b" latinLnBrk="0" hangingPunct="1"/>
                      <a:r>
                        <a:rPr lang="en-US" sz="1400" b="0" kern="1200" dirty="0">
                          <a:solidFill>
                            <a:srgbClr val="00B050"/>
                          </a:solidFill>
                          <a:latin typeface="News Gothic MT" panose="020B0503020103020203" pitchFamily="34" charset="0"/>
                          <a:ea typeface="+mn-ea"/>
                          <a:cs typeface="+mn-cs"/>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rgbClr val="00B050"/>
                          </a:solidFill>
                          <a:latin typeface="News Gothic MT" panose="020B0503020103020203" pitchFamily="34" charset="0"/>
                          <a:ea typeface="+mn-ea"/>
                          <a:cs typeface="+mn-cs"/>
                        </a:rPr>
                        <a:t>+10.3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rgbClr val="FF0000"/>
                          </a:solidFill>
                          <a:latin typeface="News Gothic MT" panose="020B0503020103020203" pitchFamily="34" charset="0"/>
                          <a:ea typeface="+mn-ea"/>
                          <a:cs typeface="+mn-cs"/>
                        </a:rPr>
                        <a:t>-15.9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accent1">
                              <a:lumMod val="75000"/>
                            </a:schemeClr>
                          </a:solidFill>
                          <a:latin typeface="News Gothic MT" panose="020B0503020103020203" pitchFamily="34" charset="0"/>
                          <a:ea typeface="+mn-ea"/>
                          <a:cs typeface="+mn-cs"/>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rgbClr val="00B050"/>
                          </a:solidFill>
                          <a:latin typeface="News Gothic MT" panose="020B0503020103020203" pitchFamily="34" charset="0"/>
                          <a:ea typeface="+mn-ea"/>
                          <a:cs typeface="+mn-cs"/>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rgbClr val="FF0000"/>
                          </a:solidFill>
                          <a:latin typeface="News Gothic MT" panose="020B0503020103020203" pitchFamily="34" charset="0"/>
                          <a:ea typeface="+mn-ea"/>
                          <a:cs typeface="+mn-cs"/>
                        </a:rPr>
                        <a:t>-16.7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rgbClr val="00B050"/>
                          </a:solidFill>
                          <a:latin typeface="News Gothic MT" panose="020B0503020103020203" pitchFamily="34" charset="0"/>
                          <a:ea typeface="+mn-ea"/>
                          <a:cs typeface="+mn-cs"/>
                        </a:rPr>
                        <a:t>+9.9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rgbClr val="FF0000"/>
                          </a:solidFill>
                          <a:latin typeface="News Gothic MT" panose="020B0503020103020203" pitchFamily="34" charset="0"/>
                          <a:ea typeface="+mn-ea"/>
                          <a:cs typeface="+mn-cs"/>
                        </a:rPr>
                        <a:t>-11.1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tc>
                  <a:txBody>
                    <a:bodyPr/>
                    <a:lstStyle/>
                    <a:p>
                      <a:pPr marL="0" algn="ctr" defTabSz="914400" rtl="0" eaLnBrk="1" fontAlgn="b" latinLnBrk="0" hangingPunct="1"/>
                      <a:r>
                        <a:rPr lang="en-US" sz="1400" b="0" kern="1200" dirty="0">
                          <a:solidFill>
                            <a:srgbClr val="00B050"/>
                          </a:solidFill>
                          <a:latin typeface="News Gothic MT" panose="020B0503020103020203" pitchFamily="34" charset="0"/>
                          <a:ea typeface="+mn-ea"/>
                          <a:cs typeface="+mn-cs"/>
                        </a:rPr>
                        <a:t>+2.7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marL="0" algn="ctr" defTabSz="914400" rtl="0" eaLnBrk="1" fontAlgn="b" latinLnBrk="0" hangingPunct="1"/>
                      <a:r>
                        <a:rPr lang="en-US" sz="1400" b="0" kern="1200" dirty="0">
                          <a:solidFill>
                            <a:srgbClr val="00B050"/>
                          </a:solidFill>
                          <a:latin typeface="News Gothic MT" panose="020B0503020103020203" pitchFamily="34" charset="0"/>
                          <a:ea typeface="+mn-ea"/>
                          <a:cs typeface="+mn-cs"/>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marL="0" algn="ctr" defTabSz="914400" rtl="0" eaLnBrk="1" fontAlgn="b" latinLnBrk="0" hangingPunct="1"/>
                      <a:r>
                        <a:rPr lang="en-US" sz="1400" b="0" kern="1200" dirty="0">
                          <a:solidFill>
                            <a:srgbClr val="00B050"/>
                          </a:solidFill>
                          <a:latin typeface="News Gothic MT" panose="020B0503020103020203" pitchFamily="34" charset="0"/>
                          <a:ea typeface="+mn-ea"/>
                          <a:cs typeface="+mn-cs"/>
                        </a:rPr>
                        <a:t>+46.4%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marL="0" algn="ctr" defTabSz="914400" rtl="0" eaLnBrk="1" fontAlgn="b" latinLnBrk="0" hangingPunct="1"/>
                      <a:r>
                        <a:rPr lang="en-US" sz="1400" b="0" kern="1200" dirty="0">
                          <a:solidFill>
                            <a:srgbClr val="FF0000"/>
                          </a:solidFill>
                          <a:latin typeface="News Gothic MT" panose="020B0503020103020203" pitchFamily="34" charset="0"/>
                          <a:ea typeface="+mn-ea"/>
                          <a:cs typeface="+mn-cs"/>
                        </a:rPr>
                        <a:t>-28.4%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marL="0" algn="ctr" defTabSz="914400" rtl="0" eaLnBrk="1" fontAlgn="b" latinLnBrk="0" hangingPunct="1"/>
                      <a:r>
                        <a:rPr lang="en-US" sz="1400" b="0" kern="1200" dirty="0">
                          <a:solidFill>
                            <a:schemeClr val="accent1">
                              <a:lumMod val="75000"/>
                            </a:schemeClr>
                          </a:solidFill>
                          <a:latin typeface="News Gothic MT" panose="020B0503020103020203" pitchFamily="34" charset="0"/>
                          <a:ea typeface="+mn-ea"/>
                          <a:cs typeface="+mn-cs"/>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marL="0" algn="ctr" defTabSz="914400" rtl="0" eaLnBrk="1" fontAlgn="b" latinLnBrk="0" hangingPunct="1"/>
                      <a:r>
                        <a:rPr lang="en-US" sz="1400" b="0" kern="1200" dirty="0">
                          <a:solidFill>
                            <a:srgbClr val="00B050"/>
                          </a:solidFill>
                          <a:latin typeface="News Gothic MT" panose="020B0503020103020203" pitchFamily="34" charset="0"/>
                          <a:ea typeface="+mn-ea"/>
                          <a:cs typeface="+mn-cs"/>
                        </a:rPr>
                        <a:t>+22.2%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marL="0" algn="ctr" defTabSz="914400" rtl="0" eaLnBrk="1" fontAlgn="b" latinLnBrk="0" hangingPunct="1"/>
                      <a:r>
                        <a:rPr lang="en-US" sz="1400" b="0" kern="1200" dirty="0">
                          <a:solidFill>
                            <a:srgbClr val="FF0000"/>
                          </a:solidFill>
                          <a:latin typeface="News Gothic MT" panose="020B0503020103020203" pitchFamily="34" charset="0"/>
                          <a:ea typeface="+mn-ea"/>
                          <a:cs typeface="+mn-cs"/>
                        </a:rPr>
                        <a:t>-44.4%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marL="0" algn="ctr" defTabSz="914400" rtl="0" eaLnBrk="1" fontAlgn="b" latinLnBrk="0" hangingPunct="1"/>
                      <a:r>
                        <a:rPr lang="en-US" sz="1400" b="0" kern="1200" dirty="0">
                          <a:solidFill>
                            <a:srgbClr val="00B050"/>
                          </a:solidFill>
                          <a:latin typeface="News Gothic MT" panose="020B0503020103020203" pitchFamily="34" charset="0"/>
                          <a:ea typeface="+mn-ea"/>
                          <a:cs typeface="+mn-cs"/>
                        </a:rPr>
                        <a:t>+21.1%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marL="0" algn="ctr" defTabSz="914400" rtl="0" eaLnBrk="1" fontAlgn="b" latinLnBrk="0" hangingPunct="1"/>
                      <a:r>
                        <a:rPr lang="en-US" sz="1400" b="0" kern="1200" dirty="0">
                          <a:solidFill>
                            <a:srgbClr val="FF0000"/>
                          </a:solidFill>
                          <a:latin typeface="News Gothic MT" panose="020B0503020103020203" pitchFamily="34" charset="0"/>
                          <a:ea typeface="+mn-ea"/>
                          <a:cs typeface="+mn-cs"/>
                        </a:rPr>
                        <a:t>-26.5%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tc>
                  <a:txBody>
                    <a:bodyPr/>
                    <a:lstStyle/>
                    <a:p>
                      <a:pPr marL="0" algn="ctr" defTabSz="914400" rtl="0" eaLnBrk="1" fontAlgn="b" latinLnBrk="0" hangingPunct="1"/>
                      <a:r>
                        <a:rPr lang="en-US" sz="1400" b="0" kern="1200" dirty="0">
                          <a:solidFill>
                            <a:srgbClr val="00B050"/>
                          </a:solidFill>
                          <a:latin typeface="News Gothic MT" panose="020B0503020103020203" pitchFamily="34" charset="0"/>
                          <a:ea typeface="+mn-ea"/>
                          <a:cs typeface="+mn-cs"/>
                        </a:rPr>
                        <a:t>+12.2%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560099194"/>
                  </a:ext>
                </a:extLst>
              </a:tr>
            </a:tbl>
          </a:graphicData>
        </a:graphic>
      </p:graphicFrame>
      <p:sp>
        <p:nvSpPr>
          <p:cNvPr id="5" name="TextBox 4">
            <a:extLst>
              <a:ext uri="{FF2B5EF4-FFF2-40B4-BE49-F238E27FC236}">
                <a16:creationId xmlns:a16="http://schemas.microsoft.com/office/drawing/2014/main" id="{85EE2BB9-4F30-3B45-B685-5693A6DB9F3F}"/>
              </a:ext>
            </a:extLst>
          </p:cNvPr>
          <p:cNvSpPr txBox="1"/>
          <p:nvPr/>
        </p:nvSpPr>
        <p:spPr>
          <a:xfrm>
            <a:off x="6767245" y="6611694"/>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(Jan 2022)</a:t>
            </a:r>
          </a:p>
        </p:txBody>
      </p:sp>
      <p:graphicFrame>
        <p:nvGraphicFramePr>
          <p:cNvPr id="6" name="Chart 5">
            <a:extLst>
              <a:ext uri="{FF2B5EF4-FFF2-40B4-BE49-F238E27FC236}">
                <a16:creationId xmlns:a16="http://schemas.microsoft.com/office/drawing/2014/main" id="{94F939D4-B77B-5540-8D26-FF1CF448A070}"/>
              </a:ext>
            </a:extLst>
          </p:cNvPr>
          <p:cNvGraphicFramePr/>
          <p:nvPr>
            <p:extLst>
              <p:ext uri="{D42A27DB-BD31-4B8C-83A1-F6EECF244321}">
                <p14:modId xmlns:p14="http://schemas.microsoft.com/office/powerpoint/2010/main" val="2908730489"/>
              </p:ext>
            </p:extLst>
          </p:nvPr>
        </p:nvGraphicFramePr>
        <p:xfrm>
          <a:off x="2031999" y="2537852"/>
          <a:ext cx="9977863" cy="284230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B32C55E-A0E2-684C-A6E3-368EF9BBC349}"/>
              </a:ext>
            </a:extLst>
          </p:cNvPr>
          <p:cNvSpPr txBox="1"/>
          <p:nvPr/>
        </p:nvSpPr>
        <p:spPr>
          <a:xfrm>
            <a:off x="1037716" y="1706855"/>
            <a:ext cx="11025206" cy="830997"/>
          </a:xfrm>
          <a:prstGeom prst="rect">
            <a:avLst/>
          </a:prstGeom>
          <a:noFill/>
        </p:spPr>
        <p:txBody>
          <a:bodyPr wrap="square" rtlCol="0">
            <a:spAutoFit/>
          </a:bodyPr>
          <a:lstStyle/>
          <a:p>
            <a:pPr marL="285750" lvl="0" indent="-285750">
              <a:buFont typeface="Wingdings" pitchFamily="2" charset="2"/>
              <a:buChar char="§"/>
              <a:defRPr/>
            </a:pPr>
            <a:r>
              <a:rPr lang="en-US" sz="1200" dirty="0">
                <a:latin typeface="News Gothic MT" panose="020B0503020103020203" pitchFamily="34" charset="0"/>
              </a:rPr>
              <a:t>Visit California’s International Tracking has found that likelihood to visit California is above pre-pandemic levels for Canada, Mexico, UK, Germany and Australia. Respondents in France were a little less enthusiastic than their German neighbors, but France was experiencing a more severe surge from Omicron at the time of the January survey. Respondents in Asian markets are more hesitant to return to say they will return to California at the same pre-pandemic levels. </a:t>
            </a:r>
          </a:p>
        </p:txBody>
      </p:sp>
      <p:sp>
        <p:nvSpPr>
          <p:cNvPr id="8" name="TextBox 7">
            <a:extLst>
              <a:ext uri="{FF2B5EF4-FFF2-40B4-BE49-F238E27FC236}">
                <a16:creationId xmlns:a16="http://schemas.microsoft.com/office/drawing/2014/main" id="{26CDDCD0-EF80-7749-AEC4-F835523A1939}"/>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Pre-Pandemic Baseline from 2019; </a:t>
            </a:r>
            <a:b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b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242155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r>
              <a:rPr lang="en-US" sz="3600" dirty="0"/>
              <a:t>Activities</a:t>
            </a:r>
          </a:p>
        </p:txBody>
      </p:sp>
      <p:sp>
        <p:nvSpPr>
          <p:cNvPr id="3" name="TextBox 2">
            <a:extLst>
              <a:ext uri="{FF2B5EF4-FFF2-40B4-BE49-F238E27FC236}">
                <a16:creationId xmlns:a16="http://schemas.microsoft.com/office/drawing/2014/main" id="{B4DA6FBE-A21F-E84D-B68B-37D9F19B33FE}"/>
              </a:ext>
            </a:extLst>
          </p:cNvPr>
          <p:cNvSpPr txBox="1"/>
          <p:nvPr/>
        </p:nvSpPr>
        <p:spPr>
          <a:xfrm>
            <a:off x="0" y="6472858"/>
            <a:ext cx="5237331" cy="553998"/>
          </a:xfrm>
          <a:prstGeom prst="rect">
            <a:avLst/>
          </a:prstGeom>
          <a:noFill/>
        </p:spPr>
        <p:txBody>
          <a:bodyPr wrap="none" rtlCol="0">
            <a:spAutoFit/>
          </a:bodyPr>
          <a:lstStyle/>
          <a:p>
            <a:pPr>
              <a:defRPr/>
            </a:pPr>
            <a:endParaRPr lang="en-US" sz="1000" dirty="0">
              <a:latin typeface="News Gothic MT" panose="020B0503020103020203" pitchFamily="34" charset="0"/>
            </a:endParaRPr>
          </a:p>
          <a:p>
            <a:pPr>
              <a:defRPr/>
            </a:pPr>
            <a:r>
              <a:rPr lang="en-US" sz="1000" dirty="0">
                <a:latin typeface="News Gothic MT" panose="020B0503020103020203" pitchFamily="34" charset="0"/>
              </a:rPr>
              <a:t>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7" name="Table 6">
            <a:extLst>
              <a:ext uri="{FF2B5EF4-FFF2-40B4-BE49-F238E27FC236}">
                <a16:creationId xmlns:a16="http://schemas.microsoft.com/office/drawing/2014/main" id="{876EA904-0A84-4540-8317-F2D46B30646E}"/>
              </a:ext>
            </a:extLst>
          </p:cNvPr>
          <p:cNvGraphicFramePr>
            <a:graphicFrameLocks noGrp="1"/>
          </p:cNvGraphicFramePr>
          <p:nvPr/>
        </p:nvGraphicFramePr>
        <p:xfrm>
          <a:off x="99393" y="1616545"/>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Germany</a:t>
                      </a:r>
                      <a:endParaRPr lang="en-US" sz="11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Index Across All Countries</a:t>
                      </a:r>
                      <a:endParaRPr lang="en-US" sz="11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1" i="0" u="none" strike="noStrike" dirty="0">
                          <a:solidFill>
                            <a:schemeClr val="accent5"/>
                          </a:solidFill>
                          <a:effectLst/>
                          <a:latin typeface="Calibri" panose="020F0502020204030204" pitchFamily="34" charset="0"/>
                        </a:rPr>
                        <a:t>Going to the beach</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64%</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128</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0" i="0" u="none" strike="noStrike">
                          <a:solidFill>
                            <a:schemeClr val="tx2"/>
                          </a:solidFill>
                          <a:effectLst/>
                          <a:latin typeface="Calibri" panose="020F0502020204030204" pitchFamily="34" charset="0"/>
                        </a:rPr>
                        <a:t>Viewing and enjoying natural scenery such as beaches, oceans, mountains,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114</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0" i="0" u="none" strike="noStrike">
                          <a:solidFill>
                            <a:schemeClr val="tx2"/>
                          </a:solidFill>
                          <a:effectLst/>
                          <a:latin typeface="Calibri" panose="020F0502020204030204" pitchFamily="34" charset="0"/>
                        </a:rPr>
                        <a:t>Visiting state or national parks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108</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0" i="0" u="none" strike="noStrike">
                          <a:solidFill>
                            <a:schemeClr val="tx2"/>
                          </a:solidFill>
                          <a:effectLst/>
                          <a:latin typeface="Calibri" panose="020F0502020204030204" pitchFamily="34" charset="0"/>
                        </a:rPr>
                        <a:t>Visiting historical sites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101</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0" i="0" u="none" strike="noStrike">
                          <a:solidFill>
                            <a:schemeClr val="tx2"/>
                          </a:solidFill>
                          <a:effectLst/>
                          <a:latin typeface="Calibri" panose="020F0502020204030204" pitchFamily="34" charset="0"/>
                        </a:rPr>
                        <a:t>Exploring a city/urban area</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79</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0" i="0" u="none" strike="noStrike">
                          <a:solidFill>
                            <a:schemeClr val="tx2"/>
                          </a:solidFill>
                          <a:effectLst/>
                          <a:latin typeface="Calibri" panose="020F0502020204030204" pitchFamily="34" charset="0"/>
                        </a:rPr>
                        <a:t>Exploring small towns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114</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unique local restaurant(s)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88</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a:solidFill>
                            <a:schemeClr val="tx2"/>
                          </a:solidFill>
                          <a:effectLst/>
                          <a:latin typeface="Calibri" panose="020F0502020204030204" pitchFamily="34" charset="0"/>
                        </a:rPr>
                        <a:t>Visiting a theme or amusement park</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82</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0" i="0" u="none" strike="noStrike">
                          <a:solidFill>
                            <a:schemeClr val="tx2"/>
                          </a:solidFill>
                          <a:effectLst/>
                          <a:latin typeface="Calibri" panose="020F0502020204030204" pitchFamily="34" charset="0"/>
                        </a:rPr>
                        <a:t>Driving on scenic byways or roads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33%</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111</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1" i="0" u="none" strike="noStrike" dirty="0">
                          <a:solidFill>
                            <a:schemeClr val="accent5"/>
                          </a:solidFill>
                          <a:effectLst/>
                          <a:latin typeface="Calibri" panose="020F0502020204030204" pitchFamily="34" charset="0"/>
                        </a:rPr>
                        <a:t>Hiking</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32%</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161</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 mall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32%</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76</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0" i="0" u="none" strike="noStrike">
                          <a:solidFill>
                            <a:schemeClr val="tx2"/>
                          </a:solidFill>
                          <a:effectLst/>
                          <a:latin typeface="Calibri" panose="020F0502020204030204" pitchFamily="34" charset="0"/>
                        </a:rPr>
                        <a:t>Visiting famous movie/TV locations, studio tours, celebrity home tours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32%</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97</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0" i="0" u="none" strike="noStrike">
                          <a:solidFill>
                            <a:schemeClr val="tx2"/>
                          </a:solidFill>
                          <a:effectLst/>
                          <a:latin typeface="Calibri" panose="020F0502020204030204" pitchFamily="34" charset="0"/>
                        </a:rPr>
                        <a:t>Visiting a zoo or aquarium</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111</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0" i="0" u="none" strike="noStrike">
                          <a:solidFill>
                            <a:schemeClr val="tx2"/>
                          </a:solidFill>
                          <a:effectLst/>
                          <a:latin typeface="Calibri" panose="020F0502020204030204" pitchFamily="34" charset="0"/>
                        </a:rPr>
                        <a:t>Night life</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106</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 unique local shop or shopping district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28%</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84</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0" i="0" u="none" strike="noStrike">
                          <a:solidFill>
                            <a:schemeClr val="tx2"/>
                          </a:solidFill>
                          <a:effectLst/>
                          <a:latin typeface="Calibri" panose="020F0502020204030204" pitchFamily="34" charset="0"/>
                        </a:rPr>
                        <a:t>Shopping at an outlet mall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0" i="0" u="none" strike="noStrike">
                          <a:solidFill>
                            <a:schemeClr val="tx2"/>
                          </a:solidFill>
                          <a:effectLst/>
                          <a:latin typeface="Calibri" panose="020F0502020204030204" pitchFamily="34" charset="0"/>
                        </a:rPr>
                        <a:t>Visiting museums, science centers or exploratoriums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72</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0" i="0" u="none" strike="noStrike">
                          <a:solidFill>
                            <a:schemeClr val="tx2"/>
                          </a:solidFill>
                          <a:effectLst/>
                          <a:latin typeface="Calibri" panose="020F0502020204030204" pitchFamily="34" charset="0"/>
                        </a:rPr>
                        <a:t>Visiting a winery or wine regions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20%</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84</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1" i="0" u="none" strike="noStrike" dirty="0">
                          <a:solidFill>
                            <a:schemeClr val="accent5"/>
                          </a:solidFill>
                          <a:effectLst/>
                          <a:latin typeface="Calibri" panose="020F0502020204030204" pitchFamily="34" charset="0"/>
                        </a:rPr>
                        <a:t>Exploring farm tours or farm trails</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19%</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146</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0" i="0" u="none" strike="noStrike">
                          <a:solidFill>
                            <a:schemeClr val="tx2"/>
                          </a:solidFill>
                          <a:effectLst/>
                          <a:latin typeface="Calibri" panose="020F0502020204030204" pitchFamily="34" charset="0"/>
                        </a:rPr>
                        <a:t>Water sports activities such as surfing, paddleboarding, boating,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18%</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115</a:t>
                      </a:r>
                    </a:p>
                  </a:txBody>
                  <a:tcPr marL="9525" marR="9525" marT="9525" marB="0" anchor="ctr"/>
                </a:tc>
                <a:extLst>
                  <a:ext uri="{0D108BD9-81ED-4DB2-BD59-A6C34878D82A}">
                    <a16:rowId xmlns:a16="http://schemas.microsoft.com/office/drawing/2014/main" val="2849612571"/>
                  </a:ext>
                </a:extLst>
              </a:tr>
            </a:tbl>
          </a:graphicData>
        </a:graphic>
      </p:graphicFrame>
      <p:graphicFrame>
        <p:nvGraphicFramePr>
          <p:cNvPr id="8" name="Table 7">
            <a:extLst>
              <a:ext uri="{FF2B5EF4-FFF2-40B4-BE49-F238E27FC236}">
                <a16:creationId xmlns:a16="http://schemas.microsoft.com/office/drawing/2014/main" id="{8B09D2B1-BB5C-49EB-95C0-5BE8677E61C1}"/>
              </a:ext>
            </a:extLst>
          </p:cNvPr>
          <p:cNvGraphicFramePr>
            <a:graphicFrameLocks noGrp="1"/>
          </p:cNvGraphicFramePr>
          <p:nvPr/>
        </p:nvGraphicFramePr>
        <p:xfrm>
          <a:off x="6145635" y="1616544"/>
          <a:ext cx="5943601" cy="4571995"/>
        </p:xfrm>
        <a:graphic>
          <a:graphicData uri="http://schemas.openxmlformats.org/drawingml/2006/table">
            <a:tbl>
              <a:tblPr>
                <a:tableStyleId>{3C2FFA5D-87B4-456A-9821-1D502468CF0F}</a:tableStyleId>
              </a:tblPr>
              <a:tblGrid>
                <a:gridCol w="4484179">
                  <a:extLst>
                    <a:ext uri="{9D8B030D-6E8A-4147-A177-3AD203B41FA5}">
                      <a16:colId xmlns:a16="http://schemas.microsoft.com/office/drawing/2014/main" val="1238502695"/>
                    </a:ext>
                  </a:extLst>
                </a:gridCol>
                <a:gridCol w="564938">
                  <a:extLst>
                    <a:ext uri="{9D8B030D-6E8A-4147-A177-3AD203B41FA5}">
                      <a16:colId xmlns:a16="http://schemas.microsoft.com/office/drawing/2014/main" val="1883931862"/>
                    </a:ext>
                  </a:extLst>
                </a:gridCol>
                <a:gridCol w="894484">
                  <a:extLst>
                    <a:ext uri="{9D8B030D-6E8A-4147-A177-3AD203B41FA5}">
                      <a16:colId xmlns:a16="http://schemas.microsoft.com/office/drawing/2014/main" val="2847468832"/>
                    </a:ext>
                  </a:extLst>
                </a:gridCol>
              </a:tblGrid>
              <a:tr h="415635">
                <a:tc>
                  <a:txBody>
                    <a:bodyPr/>
                    <a:lstStyle/>
                    <a:p>
                      <a:pPr algn="l" fontAlgn="ctr"/>
                      <a:endParaRPr lang="en-US" sz="1100" b="0" i="0" u="none" strike="noStrike">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dirty="0">
                          <a:solidFill>
                            <a:schemeClr val="tx2"/>
                          </a:solidFill>
                          <a:effectLst/>
                        </a:rPr>
                        <a:t>Germany</a:t>
                      </a:r>
                      <a:endParaRPr lang="en-US" sz="11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ctr"/>
                      <a:r>
                        <a:rPr lang="en-US" sz="1100" u="none" strike="noStrike">
                          <a:solidFill>
                            <a:schemeClr val="tx2"/>
                          </a:solidFill>
                          <a:effectLst/>
                        </a:rPr>
                        <a:t>Index Across All Countries</a:t>
                      </a:r>
                      <a:endParaRPr lang="en-US" sz="1100" b="0" i="0" u="none" strike="noStrike">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313774"/>
                  </a:ext>
                </a:extLst>
              </a:tr>
              <a:tr h="207818">
                <a:tc>
                  <a:txBody>
                    <a:bodyPr/>
                    <a:lstStyle/>
                    <a:p>
                      <a:pPr algn="l" fontAlgn="ctr"/>
                      <a:r>
                        <a:rPr lang="en-US" sz="1100" b="0" i="0" u="none" strike="noStrike" dirty="0">
                          <a:solidFill>
                            <a:schemeClr val="tx2"/>
                          </a:solidFill>
                          <a:effectLst/>
                          <a:latin typeface="Calibri" panose="020F0502020204030204" pitchFamily="34" charset="0"/>
                        </a:rPr>
                        <a:t>Attending a culinary festival or event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103</a:t>
                      </a:r>
                    </a:p>
                  </a:txBody>
                  <a:tcPr marL="9525" marR="9525" marT="9525" marB="0" anchor="ctr"/>
                </a:tc>
                <a:extLst>
                  <a:ext uri="{0D108BD9-81ED-4DB2-BD59-A6C34878D82A}">
                    <a16:rowId xmlns:a16="http://schemas.microsoft.com/office/drawing/2014/main" val="4207730782"/>
                  </a:ext>
                </a:extLst>
              </a:tr>
              <a:tr h="207818">
                <a:tc>
                  <a:txBody>
                    <a:bodyPr/>
                    <a:lstStyle/>
                    <a:p>
                      <a:pPr algn="l" fontAlgn="ctr"/>
                      <a:r>
                        <a:rPr lang="en-US" sz="1100" b="0" i="0" u="none" strike="noStrike">
                          <a:solidFill>
                            <a:schemeClr val="tx2"/>
                          </a:solidFill>
                          <a:effectLst/>
                          <a:latin typeface="Calibri" panose="020F0502020204030204" pitchFamily="34" charset="0"/>
                        </a:rPr>
                        <a:t>Visiting a high-end resort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4144525548"/>
                  </a:ext>
                </a:extLst>
              </a:tr>
              <a:tr h="207818">
                <a:tc>
                  <a:txBody>
                    <a:bodyPr/>
                    <a:lstStyle/>
                    <a:p>
                      <a:pPr algn="l" fontAlgn="ctr"/>
                      <a:r>
                        <a:rPr lang="en-US" sz="1100" b="1" i="0" u="none" strike="noStrike" dirty="0">
                          <a:solidFill>
                            <a:schemeClr val="accent5"/>
                          </a:solidFill>
                          <a:effectLst/>
                          <a:latin typeface="Calibri" panose="020F0502020204030204" pitchFamily="34" charset="0"/>
                        </a:rPr>
                        <a:t>Adventure activities such as whitewater rafting, ziplining, parasailing, etc.</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17%</a:t>
                      </a:r>
                    </a:p>
                  </a:txBody>
                  <a:tcPr marL="9525" marR="9525" marT="9525" marB="0" anchor="ctr"/>
                </a:tc>
                <a:tc>
                  <a:txBody>
                    <a:bodyPr/>
                    <a:lstStyle/>
                    <a:p>
                      <a:pPr algn="ctr" fontAlgn="ctr"/>
                      <a:r>
                        <a:rPr lang="en-US" sz="1100" b="1" i="0" u="none" strike="noStrike" dirty="0">
                          <a:solidFill>
                            <a:schemeClr val="accent5"/>
                          </a:solidFill>
                          <a:effectLst/>
                          <a:latin typeface="Calibri" panose="020F0502020204030204" pitchFamily="34" charset="0"/>
                        </a:rPr>
                        <a:t>128</a:t>
                      </a:r>
                    </a:p>
                  </a:txBody>
                  <a:tcPr marL="9525" marR="9525" marT="9525" marB="0" anchor="ctr"/>
                </a:tc>
                <a:extLst>
                  <a:ext uri="{0D108BD9-81ED-4DB2-BD59-A6C34878D82A}">
                    <a16:rowId xmlns:a16="http://schemas.microsoft.com/office/drawing/2014/main" val="4175392495"/>
                  </a:ext>
                </a:extLst>
              </a:tr>
              <a:tr h="207818">
                <a:tc>
                  <a:txBody>
                    <a:bodyPr/>
                    <a:lstStyle/>
                    <a:p>
                      <a:pPr algn="l" fontAlgn="ctr"/>
                      <a:r>
                        <a:rPr lang="en-US" sz="1100" b="0" i="0" u="none" strike="noStrike" dirty="0">
                          <a:solidFill>
                            <a:schemeClr val="tx2"/>
                          </a:solidFill>
                          <a:effectLst/>
                          <a:latin typeface="Calibri" panose="020F0502020204030204" pitchFamily="34" charset="0"/>
                        </a:rPr>
                        <a:t>Attending a live sporting event</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16%</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105</a:t>
                      </a:r>
                    </a:p>
                  </a:txBody>
                  <a:tcPr marL="9525" marR="9525" marT="9525" marB="0" anchor="ctr"/>
                </a:tc>
                <a:extLst>
                  <a:ext uri="{0D108BD9-81ED-4DB2-BD59-A6C34878D82A}">
                    <a16:rowId xmlns:a16="http://schemas.microsoft.com/office/drawing/2014/main" val="4143077569"/>
                  </a:ext>
                </a:extLst>
              </a:tr>
              <a:tr h="207818">
                <a:tc>
                  <a:txBody>
                    <a:bodyPr/>
                    <a:lstStyle/>
                    <a:p>
                      <a:pPr algn="l" fontAlgn="ctr"/>
                      <a:r>
                        <a:rPr lang="en-US" sz="1100" b="0" i="0" u="none" strike="noStrike">
                          <a:solidFill>
                            <a:schemeClr val="tx2"/>
                          </a:solidFill>
                          <a:effectLst/>
                          <a:latin typeface="Calibri" panose="020F0502020204030204" pitchFamily="34" charset="0"/>
                        </a:rPr>
                        <a:t>Attending performing arts events (theater, dance,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1488090808"/>
                  </a:ext>
                </a:extLst>
              </a:tr>
              <a:tr h="207818">
                <a:tc>
                  <a:txBody>
                    <a:bodyPr/>
                    <a:lstStyle/>
                    <a:p>
                      <a:pPr algn="l" fontAlgn="ctr"/>
                      <a:r>
                        <a:rPr lang="en-US" sz="1100" b="0" i="0" u="none" strike="noStrike" dirty="0">
                          <a:solidFill>
                            <a:schemeClr val="tx2"/>
                          </a:solidFill>
                          <a:effectLst/>
                          <a:latin typeface="Calibri" panose="020F0502020204030204" pitchFamily="34" charset="0"/>
                        </a:rPr>
                        <a:t>Visiting art museums or other visual arts venues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58</a:t>
                      </a:r>
                    </a:p>
                  </a:txBody>
                  <a:tcPr marL="9525" marR="9525" marT="9525" marB="0" anchor="ctr"/>
                </a:tc>
                <a:extLst>
                  <a:ext uri="{0D108BD9-81ED-4DB2-BD59-A6C34878D82A}">
                    <a16:rowId xmlns:a16="http://schemas.microsoft.com/office/drawing/2014/main" val="2983360289"/>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live music event, concert or festival</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16%</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88</a:t>
                      </a:r>
                    </a:p>
                  </a:txBody>
                  <a:tcPr marL="9525" marR="9525" marT="9525" marB="0" anchor="ctr"/>
                </a:tc>
                <a:extLst>
                  <a:ext uri="{0D108BD9-81ED-4DB2-BD59-A6C34878D82A}">
                    <a16:rowId xmlns:a16="http://schemas.microsoft.com/office/drawing/2014/main" val="986218760"/>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celebrity/notable chef's restaurant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76</a:t>
                      </a:r>
                    </a:p>
                  </a:txBody>
                  <a:tcPr marL="9525" marR="9525" marT="9525" marB="0" anchor="ctr"/>
                </a:tc>
                <a:extLst>
                  <a:ext uri="{0D108BD9-81ED-4DB2-BD59-A6C34878D82A}">
                    <a16:rowId xmlns:a16="http://schemas.microsoft.com/office/drawing/2014/main" val="2010487744"/>
                  </a:ext>
                </a:extLst>
              </a:tr>
              <a:tr h="207818">
                <a:tc>
                  <a:txBody>
                    <a:bodyPr/>
                    <a:lstStyle/>
                    <a:p>
                      <a:pPr algn="l" fontAlgn="ctr"/>
                      <a:r>
                        <a:rPr lang="en-US" sz="1100" b="0" i="0" u="none" strike="noStrike">
                          <a:solidFill>
                            <a:schemeClr val="tx2"/>
                          </a:solidFill>
                          <a:effectLst/>
                          <a:latin typeface="Calibri" panose="020F0502020204030204" pitchFamily="34" charset="0"/>
                        </a:rPr>
                        <a:t>Heritage/family history tours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76</a:t>
                      </a:r>
                    </a:p>
                  </a:txBody>
                  <a:tcPr marL="9525" marR="9525" marT="9525" marB="0" anchor="ctr"/>
                </a:tc>
                <a:extLst>
                  <a:ext uri="{0D108BD9-81ED-4DB2-BD59-A6C34878D82A}">
                    <a16:rowId xmlns:a16="http://schemas.microsoft.com/office/drawing/2014/main" val="982539796"/>
                  </a:ext>
                </a:extLst>
              </a:tr>
              <a:tr h="207818">
                <a:tc>
                  <a:txBody>
                    <a:bodyPr/>
                    <a:lstStyle/>
                    <a:p>
                      <a:pPr algn="l" fontAlgn="ctr"/>
                      <a:r>
                        <a:rPr lang="en-US" sz="1100" b="0" i="0" u="none" strike="noStrike">
                          <a:solidFill>
                            <a:schemeClr val="tx2"/>
                          </a:solidFill>
                          <a:effectLst/>
                          <a:latin typeface="Calibri" panose="020F0502020204030204" pitchFamily="34" charset="0"/>
                        </a:rPr>
                        <a:t>Luxury shopping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12%</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59</a:t>
                      </a:r>
                    </a:p>
                  </a:txBody>
                  <a:tcPr marL="9525" marR="9525" marT="9525" marB="0" anchor="ctr"/>
                </a:tc>
                <a:extLst>
                  <a:ext uri="{0D108BD9-81ED-4DB2-BD59-A6C34878D82A}">
                    <a16:rowId xmlns:a16="http://schemas.microsoft.com/office/drawing/2014/main" val="1492365400"/>
                  </a:ext>
                </a:extLst>
              </a:tr>
              <a:tr h="207818">
                <a:tc>
                  <a:txBody>
                    <a:bodyPr/>
                    <a:lstStyle/>
                    <a:p>
                      <a:pPr algn="l" fontAlgn="ctr"/>
                      <a:r>
                        <a:rPr lang="en-US" sz="1100" b="0" i="0" u="none" strike="noStrike">
                          <a:solidFill>
                            <a:schemeClr val="tx2"/>
                          </a:solidFill>
                          <a:effectLst/>
                          <a:latin typeface="Calibri" panose="020F0502020204030204" pitchFamily="34" charset="0"/>
                        </a:rPr>
                        <a:t>Road/trail sports activities such as biking, cycling, running,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101</a:t>
                      </a:r>
                    </a:p>
                  </a:txBody>
                  <a:tcPr marL="9525" marR="9525" marT="9525" marB="0" anchor="ctr"/>
                </a:tc>
                <a:extLst>
                  <a:ext uri="{0D108BD9-81ED-4DB2-BD59-A6C34878D82A}">
                    <a16:rowId xmlns:a16="http://schemas.microsoft.com/office/drawing/2014/main" val="2727823448"/>
                  </a:ext>
                </a:extLst>
              </a:tr>
              <a:tr h="207818">
                <a:tc>
                  <a:txBody>
                    <a:bodyPr/>
                    <a:lstStyle/>
                    <a:p>
                      <a:pPr algn="l" fontAlgn="ctr"/>
                      <a:r>
                        <a:rPr lang="en-US" sz="1100" b="0" i="0" u="none" strike="noStrike">
                          <a:solidFill>
                            <a:schemeClr val="tx2"/>
                          </a:solidFill>
                          <a:effectLst/>
                          <a:latin typeface="Calibri" panose="020F0502020204030204" pitchFamily="34" charset="0"/>
                        </a:rPr>
                        <a:t>Going to a farmers’ market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11%</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68</a:t>
                      </a:r>
                    </a:p>
                  </a:txBody>
                  <a:tcPr marL="9525" marR="9525" marT="9525" marB="0" anchor="ctr"/>
                </a:tc>
                <a:extLst>
                  <a:ext uri="{0D108BD9-81ED-4DB2-BD59-A6C34878D82A}">
                    <a16:rowId xmlns:a16="http://schemas.microsoft.com/office/drawing/2014/main" val="1511352338"/>
                  </a:ext>
                </a:extLst>
              </a:tr>
              <a:tr h="207818">
                <a:tc>
                  <a:txBody>
                    <a:bodyPr/>
                    <a:lstStyle/>
                    <a:p>
                      <a:pPr algn="l" fontAlgn="ctr"/>
                      <a:r>
                        <a:rPr lang="en-US" sz="1100" b="0" i="0" u="none" strike="noStrike">
                          <a:solidFill>
                            <a:schemeClr val="tx2"/>
                          </a:solidFill>
                          <a:effectLst/>
                          <a:latin typeface="Calibri" panose="020F0502020204030204" pitchFamily="34" charset="0"/>
                        </a:rPr>
                        <a:t>Gambling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104</a:t>
                      </a:r>
                    </a:p>
                  </a:txBody>
                  <a:tcPr marL="9525" marR="9525" marT="9525" marB="0" anchor="ctr"/>
                </a:tc>
                <a:extLst>
                  <a:ext uri="{0D108BD9-81ED-4DB2-BD59-A6C34878D82A}">
                    <a16:rowId xmlns:a16="http://schemas.microsoft.com/office/drawing/2014/main" val="2409011645"/>
                  </a:ext>
                </a:extLst>
              </a:tr>
              <a:tr h="207818">
                <a:tc>
                  <a:txBody>
                    <a:bodyPr/>
                    <a:lstStyle/>
                    <a:p>
                      <a:pPr algn="l" fontAlgn="ctr"/>
                      <a:r>
                        <a:rPr lang="en-US" sz="1100" b="0" i="0" u="none" strike="noStrike">
                          <a:solidFill>
                            <a:schemeClr val="tx2"/>
                          </a:solidFill>
                          <a:effectLst/>
                          <a:latin typeface="Calibri" panose="020F0502020204030204" pitchFamily="34" charset="0"/>
                        </a:rPr>
                        <a:t>Visiting a spa or wellness center</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9%</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70</a:t>
                      </a:r>
                    </a:p>
                  </a:txBody>
                  <a:tcPr marL="9525" marR="9525" marT="9525" marB="0" anchor="ctr"/>
                </a:tc>
                <a:extLst>
                  <a:ext uri="{0D108BD9-81ED-4DB2-BD59-A6C34878D82A}">
                    <a16:rowId xmlns:a16="http://schemas.microsoft.com/office/drawing/2014/main" val="4042540661"/>
                  </a:ext>
                </a:extLst>
              </a:tr>
              <a:tr h="207818">
                <a:tc>
                  <a:txBody>
                    <a:bodyPr/>
                    <a:lstStyle/>
                    <a:p>
                      <a:pPr algn="l" fontAlgn="ctr"/>
                      <a:r>
                        <a:rPr lang="en-US" sz="1100" b="0" i="0" u="none" strike="noStrike">
                          <a:solidFill>
                            <a:schemeClr val="tx2"/>
                          </a:solidFill>
                          <a:effectLst/>
                          <a:latin typeface="Calibri" panose="020F0502020204030204" pitchFamily="34" charset="0"/>
                        </a:rPr>
                        <a:t>Dining at a Michelin-starred or recommended restaurant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38</a:t>
                      </a:r>
                    </a:p>
                  </a:txBody>
                  <a:tcPr marL="9525" marR="9525" marT="9525" marB="0" anchor="ctr"/>
                </a:tc>
                <a:extLst>
                  <a:ext uri="{0D108BD9-81ED-4DB2-BD59-A6C34878D82A}">
                    <a16:rowId xmlns:a16="http://schemas.microsoft.com/office/drawing/2014/main" val="763929948"/>
                  </a:ext>
                </a:extLst>
              </a:tr>
              <a:tr h="207818">
                <a:tc>
                  <a:txBody>
                    <a:bodyPr/>
                    <a:lstStyle/>
                    <a:p>
                      <a:pPr algn="l" fontAlgn="ctr"/>
                      <a:r>
                        <a:rPr lang="en-US" sz="1100" b="0" i="0" u="none" strike="noStrike">
                          <a:solidFill>
                            <a:schemeClr val="tx2"/>
                          </a:solidFill>
                          <a:effectLst/>
                          <a:latin typeface="Calibri" panose="020F0502020204030204" pitchFamily="34" charset="0"/>
                        </a:rPr>
                        <a:t>Visiting a microbrewery</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46</a:t>
                      </a:r>
                    </a:p>
                  </a:txBody>
                  <a:tcPr marL="9525" marR="9525" marT="9525" marB="0" anchor="ctr"/>
                </a:tc>
                <a:extLst>
                  <a:ext uri="{0D108BD9-81ED-4DB2-BD59-A6C34878D82A}">
                    <a16:rowId xmlns:a16="http://schemas.microsoft.com/office/drawing/2014/main" val="920348917"/>
                  </a:ext>
                </a:extLst>
              </a:tr>
              <a:tr h="207818">
                <a:tc>
                  <a:txBody>
                    <a:bodyPr/>
                    <a:lstStyle/>
                    <a:p>
                      <a:pPr algn="l" fontAlgn="ctr"/>
                      <a:r>
                        <a:rPr lang="en-US" sz="1100" b="0" i="0" u="none" strike="noStrike">
                          <a:solidFill>
                            <a:schemeClr val="tx2"/>
                          </a:solidFill>
                          <a:effectLst/>
                          <a:latin typeface="Calibri" panose="020F0502020204030204" pitchFamily="34" charset="0"/>
                        </a:rPr>
                        <a:t>Golfing</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56</a:t>
                      </a:r>
                    </a:p>
                  </a:txBody>
                  <a:tcPr marL="9525" marR="9525" marT="9525" marB="0" anchor="ctr"/>
                </a:tc>
                <a:extLst>
                  <a:ext uri="{0D108BD9-81ED-4DB2-BD59-A6C34878D82A}">
                    <a16:rowId xmlns:a16="http://schemas.microsoft.com/office/drawing/2014/main" val="2065468743"/>
                  </a:ext>
                </a:extLst>
              </a:tr>
              <a:tr h="207818">
                <a:tc>
                  <a:txBody>
                    <a:bodyPr/>
                    <a:lstStyle/>
                    <a:p>
                      <a:pPr algn="l" fontAlgn="ctr"/>
                      <a:r>
                        <a:rPr lang="en-US" sz="1100" b="0" i="0" u="none" strike="noStrike">
                          <a:solidFill>
                            <a:schemeClr val="tx2"/>
                          </a:solidFill>
                          <a:effectLst/>
                          <a:latin typeface="Calibri" panose="020F0502020204030204" pitchFamily="34" charset="0"/>
                        </a:rPr>
                        <a:t>Participating in marijuana related activities or events</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86</a:t>
                      </a:r>
                    </a:p>
                  </a:txBody>
                  <a:tcPr marL="9525" marR="9525" marT="9525" marB="0" anchor="ctr"/>
                </a:tc>
                <a:extLst>
                  <a:ext uri="{0D108BD9-81ED-4DB2-BD59-A6C34878D82A}">
                    <a16:rowId xmlns:a16="http://schemas.microsoft.com/office/drawing/2014/main" val="1589600136"/>
                  </a:ext>
                </a:extLst>
              </a:tr>
              <a:tr h="207818">
                <a:tc>
                  <a:txBody>
                    <a:bodyPr/>
                    <a:lstStyle/>
                    <a:p>
                      <a:pPr algn="l" fontAlgn="ctr"/>
                      <a:r>
                        <a:rPr lang="en-US" sz="1100" b="0" i="0" u="none" strike="noStrike">
                          <a:solidFill>
                            <a:schemeClr val="tx2"/>
                          </a:solidFill>
                          <a:effectLst/>
                          <a:latin typeface="Calibri" panose="020F0502020204030204" pitchFamily="34" charset="0"/>
                        </a:rPr>
                        <a:t>Attending a class or workshop on personal development</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74</a:t>
                      </a:r>
                    </a:p>
                  </a:txBody>
                  <a:tcPr marL="9525" marR="9525" marT="9525" marB="0" anchor="ctr"/>
                </a:tc>
                <a:extLst>
                  <a:ext uri="{0D108BD9-81ED-4DB2-BD59-A6C34878D82A}">
                    <a16:rowId xmlns:a16="http://schemas.microsoft.com/office/drawing/2014/main" val="1543208668"/>
                  </a:ext>
                </a:extLst>
              </a:tr>
              <a:tr h="207818">
                <a:tc>
                  <a:txBody>
                    <a:bodyPr/>
                    <a:lstStyle/>
                    <a:p>
                      <a:pPr algn="l" fontAlgn="ctr"/>
                      <a:r>
                        <a:rPr lang="en-US" sz="1100" b="0" i="0" u="none" strike="noStrike">
                          <a:solidFill>
                            <a:schemeClr val="tx2"/>
                          </a:solidFill>
                          <a:effectLst/>
                          <a:latin typeface="Calibri" panose="020F0502020204030204" pitchFamily="34" charset="0"/>
                        </a:rPr>
                        <a:t>Snow sports activities such as skiing or snowboarding, etc.</a:t>
                      </a:r>
                    </a:p>
                  </a:txBody>
                  <a:tcPr marL="9525" marR="9525" marT="9525" marB="0" anchor="ctr"/>
                </a:tc>
                <a:tc>
                  <a:txBody>
                    <a:bodyPr/>
                    <a:lstStyle/>
                    <a:p>
                      <a:pPr algn="ctr" fontAlgn="ctr"/>
                      <a:r>
                        <a:rPr lang="en-US" sz="1100" b="0" i="0" u="none" strike="noStrike">
                          <a:solidFill>
                            <a:schemeClr val="tx2"/>
                          </a:solidFill>
                          <a:effectLst/>
                          <a:latin typeface="Calibri" panose="020F0502020204030204" pitchFamily="34" charset="0"/>
                        </a:rPr>
                        <a:t>2%</a:t>
                      </a:r>
                    </a:p>
                  </a:txBody>
                  <a:tcPr marL="9525" marR="9525" marT="9525" marB="0" anchor="ctr"/>
                </a:tc>
                <a:tc>
                  <a:txBody>
                    <a:bodyPr/>
                    <a:lstStyle/>
                    <a:p>
                      <a:pPr algn="ctr" fontAlgn="ctr"/>
                      <a:r>
                        <a:rPr lang="en-US" sz="1100" b="0" i="0" u="none" strike="noStrike" dirty="0">
                          <a:solidFill>
                            <a:schemeClr val="tx2"/>
                          </a:solidFill>
                          <a:effectLst/>
                          <a:latin typeface="Calibri" panose="020F0502020204030204" pitchFamily="34" charset="0"/>
                        </a:rPr>
                        <a:t>43</a:t>
                      </a:r>
                    </a:p>
                  </a:txBody>
                  <a:tcPr marL="9525" marR="9525" marT="9525" marB="0" anchor="ctr"/>
                </a:tc>
                <a:extLst>
                  <a:ext uri="{0D108BD9-81ED-4DB2-BD59-A6C34878D82A}">
                    <a16:rowId xmlns:a16="http://schemas.microsoft.com/office/drawing/2014/main" val="2849612571"/>
                  </a:ext>
                </a:extLst>
              </a:tr>
            </a:tbl>
          </a:graphicData>
        </a:graphic>
      </p:graphicFrame>
      <p:pic>
        <p:nvPicPr>
          <p:cNvPr id="9" name="Picture 8" descr="Diagram&#10;&#10;Description automatically generated">
            <a:extLst>
              <a:ext uri="{FF2B5EF4-FFF2-40B4-BE49-F238E27FC236}">
                <a16:creationId xmlns:a16="http://schemas.microsoft.com/office/drawing/2014/main" id="{BB4191A3-99E7-4BB4-8C57-EE6CC0E5B071}"/>
              </a:ext>
            </a:extLst>
          </p:cNvPr>
          <p:cNvPicPr>
            <a:picLocks noChangeAspect="1"/>
          </p:cNvPicPr>
          <p:nvPr/>
        </p:nvPicPr>
        <p:blipFill>
          <a:blip r:embed="rId2"/>
          <a:stretch>
            <a:fillRect/>
          </a:stretch>
        </p:blipFill>
        <p:spPr>
          <a:xfrm>
            <a:off x="4887819" y="177282"/>
            <a:ext cx="1445977" cy="1371600"/>
          </a:xfrm>
          <a:prstGeom prst="rect">
            <a:avLst/>
          </a:prstGeom>
        </p:spPr>
      </p:pic>
    </p:spTree>
    <p:extLst>
      <p:ext uri="{BB962C8B-B14F-4D97-AF65-F5344CB8AC3E}">
        <p14:creationId xmlns:p14="http://schemas.microsoft.com/office/powerpoint/2010/main" val="404426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3F7E3E-DE2A-D448-BCF4-7170B42887DD}"/>
              </a:ext>
            </a:extLst>
          </p:cNvPr>
          <p:cNvSpPr>
            <a:spLocks noGrp="1"/>
          </p:cNvSpPr>
          <p:nvPr>
            <p:ph type="body" sz="quarter" idx="10"/>
          </p:nvPr>
        </p:nvSpPr>
        <p:spPr/>
        <p:txBody>
          <a:bodyPr/>
          <a:lstStyle/>
          <a:p>
            <a:pPr>
              <a:lnSpc>
                <a:spcPct val="100000"/>
              </a:lnSpc>
              <a:spcBef>
                <a:spcPts val="0"/>
              </a:spcBef>
            </a:pPr>
            <a:r>
              <a:rPr lang="en-US" sz="3600" dirty="0"/>
              <a:t>Activities </a:t>
            </a:r>
          </a:p>
          <a:p>
            <a:pPr>
              <a:lnSpc>
                <a:spcPct val="100000"/>
              </a:lnSpc>
              <a:spcBef>
                <a:spcPts val="0"/>
              </a:spcBef>
            </a:pPr>
            <a:r>
              <a:rPr lang="en-US" sz="3600" dirty="0"/>
              <a:t>(Top Activities Compared to Pre-Pandemic)</a:t>
            </a:r>
          </a:p>
        </p:txBody>
      </p:sp>
      <p:sp>
        <p:nvSpPr>
          <p:cNvPr id="3" name="TextBox 2">
            <a:extLst>
              <a:ext uri="{FF2B5EF4-FFF2-40B4-BE49-F238E27FC236}">
                <a16:creationId xmlns:a16="http://schemas.microsoft.com/office/drawing/2014/main" id="{B4DA6FBE-A21F-E84D-B68B-37D9F19B33FE}"/>
              </a:ext>
            </a:extLst>
          </p:cNvPr>
          <p:cNvSpPr txBox="1"/>
          <p:nvPr/>
        </p:nvSpPr>
        <p:spPr>
          <a:xfrm>
            <a:off x="-1" y="6286247"/>
            <a:ext cx="8192279" cy="707886"/>
          </a:xfrm>
          <a:prstGeom prst="rect">
            <a:avLst/>
          </a:prstGeom>
          <a:noFill/>
        </p:spPr>
        <p:txBody>
          <a:bodyPr wrap="square" rtlCol="0">
            <a:spAutoFit/>
          </a:bodyPr>
          <a:lstStyle/>
          <a:p>
            <a:pPr>
              <a:defRPr/>
            </a:pPr>
            <a:r>
              <a:rPr lang="en-US" sz="1000" dirty="0">
                <a:latin typeface="News Gothic MT" panose="020B0503020103020203" pitchFamily="34" charset="0"/>
              </a:rPr>
              <a:t>2019 Q: Based on what you have heard/seen/read, how strongly do you agree or disagree that </a:t>
            </a:r>
          </a:p>
          <a:p>
            <a:pPr>
              <a:defRPr/>
            </a:pPr>
            <a:r>
              <a:rPr lang="en-US" sz="1000" dirty="0">
                <a:latin typeface="News Gothic MT" panose="020B0503020103020203" pitchFamily="34" charset="0"/>
              </a:rPr>
              <a:t>California is a good place to experience each of the following while on a leisure trip?</a:t>
            </a:r>
          </a:p>
          <a:p>
            <a:pPr>
              <a:defRPr/>
            </a:pPr>
            <a:r>
              <a:rPr lang="en-US" sz="1000" dirty="0">
                <a:latin typeface="News Gothic MT" panose="020B0503020103020203" pitchFamily="34" charset="0"/>
              </a:rPr>
              <a:t>2022 Q: Which of the following activities do you look forward to when you visit California?</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B5A5CF0F-C271-0D4B-9335-CD2170A7C89C}"/>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Table 4">
            <a:extLst>
              <a:ext uri="{FF2B5EF4-FFF2-40B4-BE49-F238E27FC236}">
                <a16:creationId xmlns:a16="http://schemas.microsoft.com/office/drawing/2014/main" id="{2C80C5D1-3319-4F77-8482-31F09B82C831}"/>
              </a:ext>
            </a:extLst>
          </p:cNvPr>
          <p:cNvGraphicFramePr>
            <a:graphicFrameLocks noGrp="1"/>
          </p:cNvGraphicFramePr>
          <p:nvPr/>
        </p:nvGraphicFramePr>
        <p:xfrm>
          <a:off x="161725" y="1796062"/>
          <a:ext cx="9144000" cy="4389123"/>
        </p:xfrm>
        <a:graphic>
          <a:graphicData uri="http://schemas.openxmlformats.org/drawingml/2006/table">
            <a:tbl>
              <a:tblPr>
                <a:tableStyleId>{3C2FFA5D-87B4-456A-9821-1D502468CF0F}</a:tableStyleId>
              </a:tblPr>
              <a:tblGrid>
                <a:gridCol w="5816085">
                  <a:extLst>
                    <a:ext uri="{9D8B030D-6E8A-4147-A177-3AD203B41FA5}">
                      <a16:colId xmlns:a16="http://schemas.microsoft.com/office/drawing/2014/main" val="2488189837"/>
                    </a:ext>
                  </a:extLst>
                </a:gridCol>
                <a:gridCol w="1109305">
                  <a:extLst>
                    <a:ext uri="{9D8B030D-6E8A-4147-A177-3AD203B41FA5}">
                      <a16:colId xmlns:a16="http://schemas.microsoft.com/office/drawing/2014/main" val="895212613"/>
                    </a:ext>
                  </a:extLst>
                </a:gridCol>
                <a:gridCol w="1109305">
                  <a:extLst>
                    <a:ext uri="{9D8B030D-6E8A-4147-A177-3AD203B41FA5}">
                      <a16:colId xmlns:a16="http://schemas.microsoft.com/office/drawing/2014/main" val="40945107"/>
                    </a:ext>
                  </a:extLst>
                </a:gridCol>
                <a:gridCol w="1109305">
                  <a:extLst>
                    <a:ext uri="{9D8B030D-6E8A-4147-A177-3AD203B41FA5}">
                      <a16:colId xmlns:a16="http://schemas.microsoft.com/office/drawing/2014/main" val="999509277"/>
                    </a:ext>
                  </a:extLst>
                </a:gridCol>
              </a:tblGrid>
              <a:tr h="896443">
                <a:tc>
                  <a:txBody>
                    <a:bodyPr/>
                    <a:lstStyle/>
                    <a:p>
                      <a:pPr algn="l" fontAlgn="ct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dirty="0">
                          <a:solidFill>
                            <a:schemeClr val="tx2"/>
                          </a:solidFill>
                          <a:effectLst/>
                          <a:latin typeface="+mn-lt"/>
                        </a:rPr>
                        <a:t>2019</a:t>
                      </a:r>
                      <a:br>
                        <a:rPr lang="en-US" sz="1400" u="none" strike="noStrike" dirty="0">
                          <a:solidFill>
                            <a:schemeClr val="tx2"/>
                          </a:solidFill>
                          <a:effectLst/>
                          <a:latin typeface="+mn-lt"/>
                        </a:rPr>
                      </a:br>
                      <a:r>
                        <a:rPr lang="en-US" sz="1400" u="none" strike="noStrike" dirty="0">
                          <a:solidFill>
                            <a:schemeClr val="tx2"/>
                          </a:solidFill>
                          <a:effectLst/>
                          <a:latin typeface="+mn-lt"/>
                        </a:rPr>
                        <a:t>Global </a:t>
                      </a:r>
                    </a:p>
                    <a:p>
                      <a:pPr algn="ctr" fontAlgn="ctr"/>
                      <a:r>
                        <a:rPr lang="en-US" sz="1400" u="none" strike="noStrike" dirty="0">
                          <a:solidFill>
                            <a:schemeClr val="tx2"/>
                          </a:solidFill>
                          <a:effectLst/>
                          <a:latin typeface="+mn-lt"/>
                        </a:rPr>
                        <a:t>Brand Health</a:t>
                      </a:r>
                    </a:p>
                    <a:p>
                      <a:pPr algn="ctr" fontAlgn="ctr"/>
                      <a:r>
                        <a:rPr lang="en-US" sz="1400" b="0" i="0" u="none" strike="noStrike" dirty="0">
                          <a:solidFill>
                            <a:schemeClr val="tx2"/>
                          </a:solidFill>
                          <a:effectLst/>
                          <a:latin typeface="+mn-lt"/>
                        </a:rPr>
                        <a:t>Rank</a:t>
                      </a:r>
                    </a:p>
                  </a:txBody>
                  <a:tcPr marL="9525" marR="9525" marT="9525" marB="0" anchor="ctr"/>
                </a:tc>
                <a:tc>
                  <a:txBody>
                    <a:bodyPr/>
                    <a:lstStyle/>
                    <a:p>
                      <a:pPr algn="ctr" fontAlgn="ctr"/>
                      <a:r>
                        <a:rPr lang="en-US" sz="1400" u="none" strike="noStrike" dirty="0">
                          <a:solidFill>
                            <a:schemeClr val="tx2"/>
                          </a:solidFill>
                          <a:effectLst/>
                          <a:latin typeface="+mn-lt"/>
                        </a:rPr>
                        <a:t>2022</a:t>
                      </a:r>
                      <a:br>
                        <a:rPr lang="en-US" sz="1400" u="none" strike="noStrike" dirty="0">
                          <a:solidFill>
                            <a:schemeClr val="tx2"/>
                          </a:solidFill>
                          <a:effectLst/>
                          <a:latin typeface="+mn-lt"/>
                        </a:rPr>
                      </a:br>
                      <a:r>
                        <a:rPr lang="en-US" sz="1400" u="none" strike="noStrike" dirty="0">
                          <a:solidFill>
                            <a:schemeClr val="tx2"/>
                          </a:solidFill>
                          <a:effectLst/>
                          <a:latin typeface="+mn-lt"/>
                        </a:rPr>
                        <a:t>International</a:t>
                      </a:r>
                      <a:br>
                        <a:rPr lang="en-US" sz="1400" u="none" strike="noStrike" dirty="0">
                          <a:solidFill>
                            <a:schemeClr val="tx2"/>
                          </a:solidFill>
                          <a:effectLst/>
                          <a:latin typeface="+mn-lt"/>
                        </a:rPr>
                      </a:br>
                      <a:r>
                        <a:rPr lang="en-US" sz="1400" u="none" strike="noStrike" dirty="0">
                          <a:solidFill>
                            <a:schemeClr val="tx2"/>
                          </a:solidFill>
                          <a:effectLst/>
                          <a:latin typeface="+mn-lt"/>
                        </a:rPr>
                        <a:t>Tracker</a:t>
                      </a:r>
                      <a:br>
                        <a:rPr lang="en-US" sz="1400" u="none" strike="noStrike" dirty="0">
                          <a:solidFill>
                            <a:schemeClr val="tx2"/>
                          </a:solidFill>
                          <a:effectLst/>
                          <a:latin typeface="+mn-lt"/>
                        </a:rPr>
                      </a:br>
                      <a:r>
                        <a:rPr lang="en-US" sz="1400" u="none" strike="noStrike" dirty="0">
                          <a:solidFill>
                            <a:schemeClr val="tx2"/>
                          </a:solidFill>
                          <a:effectLst/>
                          <a:latin typeface="+mn-lt"/>
                        </a:rPr>
                        <a:t>Rank</a:t>
                      </a:r>
                      <a:endParaRPr lang="en-US" sz="1400" b="0" i="0" u="none" strike="noStrike" dirty="0">
                        <a:solidFill>
                          <a:schemeClr val="tx2"/>
                        </a:solidFill>
                        <a:effectLst/>
                        <a:latin typeface="+mn-lt"/>
                      </a:endParaRPr>
                    </a:p>
                  </a:txBody>
                  <a:tcPr marL="9525" marR="9525" marT="9525" marB="0" anchor="ctr"/>
                </a:tc>
                <a:tc>
                  <a:txBody>
                    <a:bodyPr/>
                    <a:lstStyle/>
                    <a:p>
                      <a:pPr algn="ctr" fontAlgn="ctr"/>
                      <a:r>
                        <a:rPr lang="en-US" sz="1400" u="none" strike="noStrike">
                          <a:solidFill>
                            <a:schemeClr val="tx2"/>
                          </a:solidFill>
                          <a:effectLst/>
                          <a:latin typeface="+mn-lt"/>
                        </a:rPr>
                        <a:t>Change in Ranking</a:t>
                      </a:r>
                      <a:endParaRPr lang="en-US" sz="1400" b="0" i="0" u="none" strike="noStrike">
                        <a:solidFill>
                          <a:schemeClr val="tx2"/>
                        </a:solidFill>
                        <a:effectLst/>
                        <a:latin typeface="+mn-lt"/>
                      </a:endParaRPr>
                    </a:p>
                  </a:txBody>
                  <a:tcPr marL="9525" marR="9525" marT="9525" marB="0" anchor="ctr"/>
                </a:tc>
                <a:extLst>
                  <a:ext uri="{0D108BD9-81ED-4DB2-BD59-A6C34878D82A}">
                    <a16:rowId xmlns:a16="http://schemas.microsoft.com/office/drawing/2014/main" val="1577895764"/>
                  </a:ext>
                </a:extLst>
              </a:tr>
              <a:tr h="349268">
                <a:tc>
                  <a:txBody>
                    <a:bodyPr/>
                    <a:lstStyle/>
                    <a:p>
                      <a:pPr algn="l" fontAlgn="ctr"/>
                      <a:r>
                        <a:rPr lang="en-US" sz="1400" b="0" i="0" u="none" strike="noStrike" dirty="0">
                          <a:solidFill>
                            <a:schemeClr val="tx2"/>
                          </a:solidFill>
                          <a:effectLst/>
                          <a:latin typeface="Calibri" panose="020F0502020204030204" pitchFamily="34" charset="0"/>
                        </a:rPr>
                        <a:t>Going to the beach</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640291074"/>
                  </a:ext>
                </a:extLst>
              </a:tr>
              <a:tr h="349268">
                <a:tc>
                  <a:txBody>
                    <a:bodyPr/>
                    <a:lstStyle/>
                    <a:p>
                      <a:pPr algn="l" fontAlgn="ctr"/>
                      <a:r>
                        <a:rPr lang="en-US" sz="1400" b="0" i="0" u="none" strike="noStrike">
                          <a:solidFill>
                            <a:schemeClr val="tx2"/>
                          </a:solidFill>
                          <a:effectLst/>
                          <a:latin typeface="Calibri" panose="020F0502020204030204" pitchFamily="34" charset="0"/>
                        </a:rPr>
                        <a:t>Viewing and enjoying natural scenery such as beaches, oceans, mountains, etc.</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2</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2</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539323079"/>
                  </a:ext>
                </a:extLst>
              </a:tr>
              <a:tr h="349268">
                <a:tc>
                  <a:txBody>
                    <a:bodyPr/>
                    <a:lstStyle/>
                    <a:p>
                      <a:pPr algn="l" fontAlgn="ctr"/>
                      <a:r>
                        <a:rPr lang="en-US" sz="1400" b="0" i="0" u="none" strike="noStrike">
                          <a:solidFill>
                            <a:schemeClr val="tx2"/>
                          </a:solidFill>
                          <a:effectLst/>
                          <a:latin typeface="Calibri" panose="020F0502020204030204" pitchFamily="34" charset="0"/>
                        </a:rPr>
                        <a:t>Visiting state or national parks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8</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3</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1111431077"/>
                  </a:ext>
                </a:extLst>
              </a:tr>
              <a:tr h="349268">
                <a:tc>
                  <a:txBody>
                    <a:bodyPr/>
                    <a:lstStyle/>
                    <a:p>
                      <a:pPr algn="l" fontAlgn="ctr"/>
                      <a:r>
                        <a:rPr lang="en-US" sz="1400" b="0" i="0" u="none" strike="noStrike">
                          <a:solidFill>
                            <a:schemeClr val="tx2"/>
                          </a:solidFill>
                          <a:effectLst/>
                          <a:latin typeface="Calibri" panose="020F0502020204030204" pitchFamily="34" charset="0"/>
                        </a:rPr>
                        <a:t>Visiting historical sites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23</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19</a:t>
                      </a:r>
                    </a:p>
                  </a:txBody>
                  <a:tcPr marL="9525" marR="9525" marT="9525" marB="0" anchor="ctr"/>
                </a:tc>
                <a:extLst>
                  <a:ext uri="{0D108BD9-81ED-4DB2-BD59-A6C34878D82A}">
                    <a16:rowId xmlns:a16="http://schemas.microsoft.com/office/drawing/2014/main" val="3905008824"/>
                  </a:ext>
                </a:extLst>
              </a:tr>
              <a:tr h="349268">
                <a:tc>
                  <a:txBody>
                    <a:bodyPr/>
                    <a:lstStyle/>
                    <a:p>
                      <a:pPr algn="l" fontAlgn="ctr"/>
                      <a:r>
                        <a:rPr lang="en-US" sz="1400" b="0" i="0" u="none" strike="noStrike">
                          <a:solidFill>
                            <a:schemeClr val="tx2"/>
                          </a:solidFill>
                          <a:effectLst/>
                          <a:latin typeface="Calibri" panose="020F0502020204030204" pitchFamily="34" charset="0"/>
                        </a:rPr>
                        <a:t>Exploring a city/urban area</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4</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5</a:t>
                      </a:r>
                    </a:p>
                  </a:txBody>
                  <a:tcPr marL="9525" marR="9525" marT="9525" marB="0" anchor="ctr"/>
                </a:tc>
                <a:tc>
                  <a:txBody>
                    <a:bodyPr/>
                    <a:lstStyle/>
                    <a:p>
                      <a:pPr algn="ctr" fontAlgn="ctr"/>
                      <a:r>
                        <a:rPr lang="en-US" sz="1400" b="0" i="0" u="none" strike="noStrike" dirty="0">
                          <a:solidFill>
                            <a:schemeClr val="accent5"/>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89155205"/>
                  </a:ext>
                </a:extLst>
              </a:tr>
              <a:tr h="349268">
                <a:tc>
                  <a:txBody>
                    <a:bodyPr/>
                    <a:lstStyle/>
                    <a:p>
                      <a:pPr algn="l" fontAlgn="ctr"/>
                      <a:r>
                        <a:rPr lang="en-US" sz="1400" b="0" i="0" u="none" strike="noStrike">
                          <a:solidFill>
                            <a:schemeClr val="tx2"/>
                          </a:solidFill>
                          <a:effectLst/>
                          <a:latin typeface="Calibri" panose="020F0502020204030204" pitchFamily="34" charset="0"/>
                        </a:rPr>
                        <a:t>Exploring small towns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24</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18</a:t>
                      </a:r>
                    </a:p>
                  </a:txBody>
                  <a:tcPr marL="9525" marR="9525" marT="9525" marB="0" anchor="ctr"/>
                </a:tc>
                <a:extLst>
                  <a:ext uri="{0D108BD9-81ED-4DB2-BD59-A6C34878D82A}">
                    <a16:rowId xmlns:a16="http://schemas.microsoft.com/office/drawing/2014/main" val="2099918822"/>
                  </a:ext>
                </a:extLst>
              </a:tr>
              <a:tr h="349268">
                <a:tc>
                  <a:txBody>
                    <a:bodyPr/>
                    <a:lstStyle/>
                    <a:p>
                      <a:pPr algn="l" fontAlgn="ctr"/>
                      <a:r>
                        <a:rPr lang="en-US" sz="1400" b="0" i="0" u="none" strike="noStrike">
                          <a:solidFill>
                            <a:schemeClr val="tx2"/>
                          </a:solidFill>
                          <a:effectLst/>
                          <a:latin typeface="Calibri" panose="020F0502020204030204" pitchFamily="34" charset="0"/>
                        </a:rPr>
                        <a:t>Dining at a unique local restaurant(s)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7</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3</a:t>
                      </a:r>
                    </a:p>
                  </a:txBody>
                  <a:tcPr marL="9525" marR="9525" marT="9525" marB="0" anchor="ctr"/>
                </a:tc>
                <a:extLst>
                  <a:ext uri="{0D108BD9-81ED-4DB2-BD59-A6C34878D82A}">
                    <a16:rowId xmlns:a16="http://schemas.microsoft.com/office/drawing/2014/main" val="4155757797"/>
                  </a:ext>
                </a:extLst>
              </a:tr>
              <a:tr h="349268">
                <a:tc>
                  <a:txBody>
                    <a:bodyPr/>
                    <a:lstStyle/>
                    <a:p>
                      <a:pPr algn="l" fontAlgn="ctr"/>
                      <a:r>
                        <a:rPr lang="en-US" sz="1400" b="0" i="0" u="none" strike="noStrike">
                          <a:solidFill>
                            <a:schemeClr val="tx2"/>
                          </a:solidFill>
                          <a:effectLst/>
                          <a:latin typeface="Calibri" panose="020F0502020204030204" pitchFamily="34" charset="0"/>
                        </a:rPr>
                        <a:t>Visiting a theme or amusement park</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6</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8</a:t>
                      </a:r>
                    </a:p>
                  </a:txBody>
                  <a:tcPr marL="9525" marR="9525" marT="9525" marB="0" anchor="ctr"/>
                </a:tc>
                <a:tc>
                  <a:txBody>
                    <a:bodyPr/>
                    <a:lstStyle/>
                    <a:p>
                      <a:pPr algn="ctr" fontAlgn="ctr"/>
                      <a:r>
                        <a:rPr lang="en-US" sz="1400" b="0" i="0" u="none" strike="noStrike" dirty="0">
                          <a:solidFill>
                            <a:schemeClr val="accent5"/>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003718447"/>
                  </a:ext>
                </a:extLst>
              </a:tr>
              <a:tr h="349268">
                <a:tc>
                  <a:txBody>
                    <a:bodyPr/>
                    <a:lstStyle/>
                    <a:p>
                      <a:pPr algn="l" fontAlgn="ctr"/>
                      <a:r>
                        <a:rPr lang="en-US" sz="1400" b="0" i="0" u="none" strike="noStrike">
                          <a:solidFill>
                            <a:schemeClr val="tx2"/>
                          </a:solidFill>
                          <a:effectLst/>
                          <a:latin typeface="Calibri" panose="020F0502020204030204" pitchFamily="34" charset="0"/>
                        </a:rPr>
                        <a:t>Driving on scenic byways or roads</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13</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9</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3234338064"/>
                  </a:ext>
                </a:extLst>
              </a:tr>
              <a:tr h="349268">
                <a:tc>
                  <a:txBody>
                    <a:bodyPr/>
                    <a:lstStyle/>
                    <a:p>
                      <a:pPr algn="l" fontAlgn="ctr"/>
                      <a:r>
                        <a:rPr lang="en-US" sz="1400" b="0" i="0" u="none" strike="noStrike">
                          <a:solidFill>
                            <a:schemeClr val="tx2"/>
                          </a:solidFill>
                          <a:effectLst/>
                          <a:latin typeface="Calibri" panose="020F0502020204030204" pitchFamily="34" charset="0"/>
                        </a:rPr>
                        <a:t>Hiking</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29</a:t>
                      </a:r>
                    </a:p>
                  </a:txBody>
                  <a:tcPr marL="9525" marR="9525" marT="9525" marB="0" anchor="ctr"/>
                </a:tc>
                <a:tc>
                  <a:txBody>
                    <a:bodyPr/>
                    <a:lstStyle/>
                    <a:p>
                      <a:pPr algn="ctr" fontAlgn="ctr"/>
                      <a:r>
                        <a:rPr lang="en-US" sz="1400" b="0" i="0" u="none" strike="noStrike">
                          <a:solidFill>
                            <a:schemeClr val="tx2"/>
                          </a:solidFill>
                          <a:effectLst/>
                          <a:latin typeface="Calibri" panose="020F0502020204030204" pitchFamily="34" charset="0"/>
                        </a:rPr>
                        <a:t>10</a:t>
                      </a:r>
                    </a:p>
                  </a:txBody>
                  <a:tcPr marL="9525" marR="9525" marT="9525" marB="0" anchor="ctr"/>
                </a:tc>
                <a:tc>
                  <a:txBody>
                    <a:bodyPr/>
                    <a:lstStyle/>
                    <a:p>
                      <a:pPr algn="ctr" fontAlgn="ctr"/>
                      <a:r>
                        <a:rPr lang="en-US" sz="1400" b="0" i="0" u="none" strike="noStrike" dirty="0">
                          <a:solidFill>
                            <a:srgbClr val="00B050"/>
                          </a:solidFill>
                          <a:effectLst/>
                          <a:latin typeface="Calibri" panose="020F0502020204030204" pitchFamily="34" charset="0"/>
                        </a:rPr>
                        <a:t>19</a:t>
                      </a:r>
                    </a:p>
                  </a:txBody>
                  <a:tcPr marL="9525" marR="9525" marT="9525" marB="0" anchor="ctr"/>
                </a:tc>
                <a:extLst>
                  <a:ext uri="{0D108BD9-81ED-4DB2-BD59-A6C34878D82A}">
                    <a16:rowId xmlns:a16="http://schemas.microsoft.com/office/drawing/2014/main" val="4069843311"/>
                  </a:ext>
                </a:extLst>
              </a:tr>
            </a:tbl>
          </a:graphicData>
        </a:graphic>
      </p:graphicFrame>
      <p:graphicFrame>
        <p:nvGraphicFramePr>
          <p:cNvPr id="6" name="Table 6">
            <a:extLst>
              <a:ext uri="{FF2B5EF4-FFF2-40B4-BE49-F238E27FC236}">
                <a16:creationId xmlns:a16="http://schemas.microsoft.com/office/drawing/2014/main" id="{D8BA18AB-6167-471B-95E5-0BBED87EDD35}"/>
              </a:ext>
            </a:extLst>
          </p:cNvPr>
          <p:cNvGraphicFramePr>
            <a:graphicFrameLocks noGrp="1"/>
          </p:cNvGraphicFramePr>
          <p:nvPr>
            <p:extLst>
              <p:ext uri="{D42A27DB-BD31-4B8C-83A1-F6EECF244321}">
                <p14:modId xmlns:p14="http://schemas.microsoft.com/office/powerpoint/2010/main" val="174861153"/>
              </p:ext>
            </p:extLst>
          </p:nvPr>
        </p:nvGraphicFramePr>
        <p:xfrm>
          <a:off x="9479622" y="3621055"/>
          <a:ext cx="2468879" cy="2564130"/>
        </p:xfrm>
        <a:graphic>
          <a:graphicData uri="http://schemas.openxmlformats.org/drawingml/2006/table">
            <a:tbl>
              <a:tblPr firstRow="1" bandRow="1">
                <a:tableStyleId>{5C22544A-7EE6-4342-B048-85BDC9FD1C3A}</a:tableStyleId>
              </a:tblPr>
              <a:tblGrid>
                <a:gridCol w="1350629">
                  <a:extLst>
                    <a:ext uri="{9D8B030D-6E8A-4147-A177-3AD203B41FA5}">
                      <a16:colId xmlns:a16="http://schemas.microsoft.com/office/drawing/2014/main" val="827205577"/>
                    </a:ext>
                  </a:extLst>
                </a:gridCol>
                <a:gridCol w="559125">
                  <a:extLst>
                    <a:ext uri="{9D8B030D-6E8A-4147-A177-3AD203B41FA5}">
                      <a16:colId xmlns:a16="http://schemas.microsoft.com/office/drawing/2014/main" val="2886143399"/>
                    </a:ext>
                  </a:extLst>
                </a:gridCol>
                <a:gridCol w="559125">
                  <a:extLst>
                    <a:ext uri="{9D8B030D-6E8A-4147-A177-3AD203B41FA5}">
                      <a16:colId xmlns:a16="http://schemas.microsoft.com/office/drawing/2014/main" val="3808092428"/>
                    </a:ext>
                  </a:extLst>
                </a:gridCol>
              </a:tblGrid>
              <a:tr h="388620">
                <a:tc>
                  <a:txBody>
                    <a:bodyPr/>
                    <a:lstStyle/>
                    <a:p>
                      <a:pPr algn="ctr"/>
                      <a:r>
                        <a:rPr lang="en-US" sz="1100" dirty="0">
                          <a:solidFill>
                            <a:schemeClr val="tx2"/>
                          </a:solidFill>
                        </a:rPr>
                        <a:t>Activities that moved out of the top 10 </a:t>
                      </a:r>
                    </a:p>
                  </a:txBody>
                  <a:tcPr anchor="ctr"/>
                </a:tc>
                <a:tc>
                  <a:txBody>
                    <a:bodyPr/>
                    <a:lstStyle/>
                    <a:p>
                      <a:pPr algn="ctr"/>
                      <a:r>
                        <a:rPr lang="en-US" sz="1100" dirty="0">
                          <a:solidFill>
                            <a:schemeClr val="tx2"/>
                          </a:solidFill>
                        </a:rPr>
                        <a:t>2019 Rank</a:t>
                      </a:r>
                    </a:p>
                  </a:txBody>
                  <a:tcPr anchor="ctr"/>
                </a:tc>
                <a:tc>
                  <a:txBody>
                    <a:bodyPr/>
                    <a:lstStyle/>
                    <a:p>
                      <a:pPr algn="ctr"/>
                      <a:r>
                        <a:rPr lang="en-US" sz="1100" dirty="0">
                          <a:solidFill>
                            <a:schemeClr val="tx2"/>
                          </a:solidFill>
                        </a:rPr>
                        <a:t>2022 Rank</a:t>
                      </a:r>
                    </a:p>
                  </a:txBody>
                  <a:tcPr anchor="ctr"/>
                </a:tc>
                <a:extLst>
                  <a:ext uri="{0D108BD9-81ED-4DB2-BD59-A6C34878D82A}">
                    <a16:rowId xmlns:a16="http://schemas.microsoft.com/office/drawing/2014/main" val="1951506937"/>
                  </a:ext>
                </a:extLst>
              </a:tr>
              <a:tr h="388620">
                <a:tc>
                  <a:txBody>
                    <a:bodyPr/>
                    <a:lstStyle/>
                    <a:p>
                      <a:pPr algn="l" fontAlgn="b"/>
                      <a:r>
                        <a:rPr lang="en-US" sz="1100" b="0" i="0" u="none" strike="noStrike" dirty="0">
                          <a:solidFill>
                            <a:schemeClr val="tx2"/>
                          </a:solidFill>
                          <a:effectLst/>
                          <a:latin typeface="Calibri" panose="020F0502020204030204" pitchFamily="34" charset="0"/>
                        </a:rPr>
                        <a:t>Night life</a:t>
                      </a:r>
                    </a:p>
                  </a:txBody>
                  <a:tcPr marL="9525" marR="9525" marT="9525" marB="0" anchor="ctr"/>
                </a:tc>
                <a:tc>
                  <a:txBody>
                    <a:bodyPr/>
                    <a:lstStyle/>
                    <a:p>
                      <a:pPr algn="ctr"/>
                      <a:r>
                        <a:rPr lang="en-US" sz="1100" dirty="0">
                          <a:solidFill>
                            <a:schemeClr val="tx2"/>
                          </a:solidFill>
                        </a:rPr>
                        <a:t>3</a:t>
                      </a:r>
                    </a:p>
                  </a:txBody>
                  <a:tcPr anchor="ctr"/>
                </a:tc>
                <a:tc>
                  <a:txBody>
                    <a:bodyPr/>
                    <a:lstStyle/>
                    <a:p>
                      <a:pPr algn="ctr"/>
                      <a:r>
                        <a:rPr lang="en-US" sz="1100" dirty="0">
                          <a:solidFill>
                            <a:schemeClr val="tx2"/>
                          </a:solidFill>
                        </a:rPr>
                        <a:t>14</a:t>
                      </a:r>
                    </a:p>
                  </a:txBody>
                  <a:tcPr anchor="ctr"/>
                </a:tc>
                <a:extLst>
                  <a:ext uri="{0D108BD9-81ED-4DB2-BD59-A6C34878D82A}">
                    <a16:rowId xmlns:a16="http://schemas.microsoft.com/office/drawing/2014/main" val="663316845"/>
                  </a:ext>
                </a:extLst>
              </a:tr>
              <a:tr h="388620">
                <a:tc>
                  <a:txBody>
                    <a:bodyPr/>
                    <a:lstStyle/>
                    <a:p>
                      <a:pPr algn="l" fontAlgn="b"/>
                      <a:r>
                        <a:rPr lang="en-US" sz="1100" b="0" i="0" u="none" strike="noStrike" dirty="0">
                          <a:solidFill>
                            <a:schemeClr val="tx2"/>
                          </a:solidFill>
                          <a:effectLst/>
                          <a:latin typeface="Calibri" panose="020F0502020204030204" pitchFamily="34" charset="0"/>
                        </a:rPr>
                        <a:t>Visiting famous movie/TV locations, studio tours, celebrity home tours</a:t>
                      </a:r>
                    </a:p>
                  </a:txBody>
                  <a:tcPr marL="9525" marR="9525" marT="9525" marB="0" anchor="ctr"/>
                </a:tc>
                <a:tc>
                  <a:txBody>
                    <a:bodyPr/>
                    <a:lstStyle/>
                    <a:p>
                      <a:pPr algn="ctr"/>
                      <a:r>
                        <a:rPr lang="en-US" sz="1100" dirty="0">
                          <a:solidFill>
                            <a:schemeClr val="tx2"/>
                          </a:solidFill>
                        </a:rPr>
                        <a:t>5</a:t>
                      </a:r>
                    </a:p>
                  </a:txBody>
                  <a:tcPr anchor="ctr"/>
                </a:tc>
                <a:tc>
                  <a:txBody>
                    <a:bodyPr/>
                    <a:lstStyle/>
                    <a:p>
                      <a:pPr algn="ctr"/>
                      <a:r>
                        <a:rPr lang="en-US" sz="1100" dirty="0">
                          <a:solidFill>
                            <a:schemeClr val="tx2"/>
                          </a:solidFill>
                        </a:rPr>
                        <a:t>12</a:t>
                      </a:r>
                    </a:p>
                  </a:txBody>
                  <a:tcPr anchor="ctr"/>
                </a:tc>
                <a:extLst>
                  <a:ext uri="{0D108BD9-81ED-4DB2-BD59-A6C34878D82A}">
                    <a16:rowId xmlns:a16="http://schemas.microsoft.com/office/drawing/2014/main" val="3912758404"/>
                  </a:ext>
                </a:extLst>
              </a:tr>
              <a:tr h="388620">
                <a:tc>
                  <a:txBody>
                    <a:bodyPr/>
                    <a:lstStyle/>
                    <a:p>
                      <a:pPr algn="l" fontAlgn="b"/>
                      <a:r>
                        <a:rPr lang="en-US" sz="1100" b="0" i="0" u="none" strike="noStrike" dirty="0">
                          <a:solidFill>
                            <a:schemeClr val="tx2"/>
                          </a:solidFill>
                          <a:effectLst/>
                          <a:latin typeface="Calibri" panose="020F0502020204030204" pitchFamily="34" charset="0"/>
                        </a:rPr>
                        <a:t>Shopping at a mall</a:t>
                      </a:r>
                    </a:p>
                  </a:txBody>
                  <a:tcPr marL="9525" marR="9525" marT="9525" marB="0" anchor="ctr"/>
                </a:tc>
                <a:tc>
                  <a:txBody>
                    <a:bodyPr/>
                    <a:lstStyle/>
                    <a:p>
                      <a:pPr algn="ctr"/>
                      <a:r>
                        <a:rPr lang="en-US" sz="1100" dirty="0">
                          <a:solidFill>
                            <a:schemeClr val="tx2"/>
                          </a:solidFill>
                        </a:rPr>
                        <a:t>7</a:t>
                      </a:r>
                    </a:p>
                  </a:txBody>
                  <a:tcPr anchor="ctr"/>
                </a:tc>
                <a:tc>
                  <a:txBody>
                    <a:bodyPr/>
                    <a:lstStyle/>
                    <a:p>
                      <a:pPr algn="ctr"/>
                      <a:r>
                        <a:rPr lang="en-US" sz="1100" dirty="0">
                          <a:solidFill>
                            <a:schemeClr val="tx2"/>
                          </a:solidFill>
                        </a:rPr>
                        <a:t>11</a:t>
                      </a:r>
                    </a:p>
                  </a:txBody>
                  <a:tcPr anchor="ctr"/>
                </a:tc>
                <a:extLst>
                  <a:ext uri="{0D108BD9-81ED-4DB2-BD59-A6C34878D82A}">
                    <a16:rowId xmlns:a16="http://schemas.microsoft.com/office/drawing/2014/main" val="1204985703"/>
                  </a:ext>
                </a:extLst>
              </a:tr>
              <a:tr h="388620">
                <a:tc>
                  <a:txBody>
                    <a:bodyPr/>
                    <a:lstStyle/>
                    <a:p>
                      <a:pPr algn="l" fontAlgn="b"/>
                      <a:r>
                        <a:rPr lang="en-US" sz="1100" b="0" i="0" u="none" strike="noStrike" dirty="0">
                          <a:solidFill>
                            <a:schemeClr val="tx2"/>
                          </a:solidFill>
                          <a:effectLst/>
                          <a:latin typeface="Calibri" panose="020F0502020204030204" pitchFamily="34" charset="0"/>
                        </a:rPr>
                        <a:t>Attending a live music event, concert or festival</a:t>
                      </a:r>
                    </a:p>
                  </a:txBody>
                  <a:tcPr marL="9525" marR="9525" marT="9525" marB="0" anchor="ctr"/>
                </a:tc>
                <a:tc>
                  <a:txBody>
                    <a:bodyPr/>
                    <a:lstStyle/>
                    <a:p>
                      <a:pPr algn="ctr"/>
                      <a:r>
                        <a:rPr lang="en-US" sz="1100" dirty="0">
                          <a:solidFill>
                            <a:schemeClr val="tx2"/>
                          </a:solidFill>
                        </a:rPr>
                        <a:t>9</a:t>
                      </a:r>
                    </a:p>
                  </a:txBody>
                  <a:tcPr anchor="ctr"/>
                </a:tc>
                <a:tc>
                  <a:txBody>
                    <a:bodyPr/>
                    <a:lstStyle/>
                    <a:p>
                      <a:pPr algn="ctr"/>
                      <a:r>
                        <a:rPr lang="en-US" sz="1100" dirty="0">
                          <a:solidFill>
                            <a:schemeClr val="tx2"/>
                          </a:solidFill>
                        </a:rPr>
                        <a:t>27</a:t>
                      </a:r>
                    </a:p>
                  </a:txBody>
                  <a:tcPr anchor="ctr"/>
                </a:tc>
                <a:extLst>
                  <a:ext uri="{0D108BD9-81ED-4DB2-BD59-A6C34878D82A}">
                    <a16:rowId xmlns:a16="http://schemas.microsoft.com/office/drawing/2014/main" val="2883259891"/>
                  </a:ext>
                </a:extLst>
              </a:tr>
            </a:tbl>
          </a:graphicData>
        </a:graphic>
      </p:graphicFrame>
      <p:sp>
        <p:nvSpPr>
          <p:cNvPr id="7" name="TextBox 6">
            <a:extLst>
              <a:ext uri="{FF2B5EF4-FFF2-40B4-BE49-F238E27FC236}">
                <a16:creationId xmlns:a16="http://schemas.microsoft.com/office/drawing/2014/main" id="{95332C47-207B-8741-8F0B-D11B3420E259}"/>
              </a:ext>
            </a:extLst>
          </p:cNvPr>
          <p:cNvSpPr txBox="1"/>
          <p:nvPr/>
        </p:nvSpPr>
        <p:spPr>
          <a:xfrm>
            <a:off x="9259079" y="1834663"/>
            <a:ext cx="2932922"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New in the top 10 activities for Germans were visiting historical sites, exploring small towns, and hiking. Nightlife, famous movie/TV locations, and live music all fell out of the top 10 for German travelers.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322565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7BE554-9FC1-BC4B-9052-81788EA67E31}"/>
              </a:ext>
            </a:extLst>
          </p:cNvPr>
          <p:cNvSpPr>
            <a:spLocks noGrp="1"/>
          </p:cNvSpPr>
          <p:nvPr>
            <p:ph type="body" sz="quarter" idx="10"/>
          </p:nvPr>
        </p:nvSpPr>
        <p:spPr/>
        <p:txBody>
          <a:bodyPr/>
          <a:lstStyle/>
          <a:p>
            <a:pPr>
              <a:lnSpc>
                <a:spcPct val="100000"/>
              </a:lnSpc>
            </a:pPr>
            <a:r>
              <a:rPr lang="en-US" sz="3600" dirty="0"/>
              <a:t>Awareness of U.S. Vaccination Policy and Confidence in Ability to Show Vax Status</a:t>
            </a:r>
          </a:p>
        </p:txBody>
      </p:sp>
      <p:sp>
        <p:nvSpPr>
          <p:cNvPr id="3" name="TextBox 2">
            <a:extLst>
              <a:ext uri="{FF2B5EF4-FFF2-40B4-BE49-F238E27FC236}">
                <a16:creationId xmlns:a16="http://schemas.microsoft.com/office/drawing/2014/main" id="{8A7A1929-CEF7-D247-98FE-D6007D748537}"/>
              </a:ext>
            </a:extLst>
          </p:cNvPr>
          <p:cNvSpPr txBox="1"/>
          <p:nvPr/>
        </p:nvSpPr>
        <p:spPr>
          <a:xfrm>
            <a:off x="0" y="6472858"/>
            <a:ext cx="5484194" cy="400110"/>
          </a:xfrm>
          <a:prstGeom prst="rect">
            <a:avLst/>
          </a:prstGeom>
          <a:noFill/>
        </p:spPr>
        <p:txBody>
          <a:bodyPr wrap="none" rtlCol="0">
            <a:spAutoFit/>
          </a:bodyPr>
          <a:lstStyle/>
          <a:p>
            <a:pPr>
              <a:defRPr/>
            </a:pPr>
            <a:r>
              <a:rPr lang="en-US" sz="1000" dirty="0">
                <a:latin typeface="News Gothic MT" panose="020B0503020103020203" pitchFamily="34" charset="0"/>
              </a:rPr>
              <a:t>Q: Were you aware of this policy in order to travel to the United States? </a:t>
            </a:r>
            <a:br>
              <a:rPr lang="en-US" sz="1000" dirty="0">
                <a:latin typeface="News Gothic MT" panose="020B0503020103020203" pitchFamily="34" charset="0"/>
              </a:rPr>
            </a:br>
            <a:r>
              <a:rPr lang="en-US" sz="1000" dirty="0">
                <a:latin typeface="News Gothic MT" panose="020B0503020103020203" pitchFamily="34" charset="0"/>
              </a:rPr>
              <a:t>Q. How confident are you that you will be able to show proof of your vaccination status? </a:t>
            </a:r>
          </a:p>
        </p:txBody>
      </p:sp>
      <p:sp>
        <p:nvSpPr>
          <p:cNvPr id="4" name="TextBox 3">
            <a:extLst>
              <a:ext uri="{FF2B5EF4-FFF2-40B4-BE49-F238E27FC236}">
                <a16:creationId xmlns:a16="http://schemas.microsoft.com/office/drawing/2014/main" id="{ECA96DAE-3364-4D4D-BE94-40561F040D4D}"/>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E35BF290-835E-EF47-8058-F5F18696F638}"/>
              </a:ext>
            </a:extLst>
          </p:cNvPr>
          <p:cNvSpPr txBox="1"/>
          <p:nvPr/>
        </p:nvSpPr>
        <p:spPr>
          <a:xfrm>
            <a:off x="1037716" y="1827825"/>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Three-quarters of German travelers said they were aware of the U.S. policy for international visitors to show proof of vaccinations, and most said they feel very confident about meeting the requirement.</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94EDC725-BCD0-AC48-8143-64FAB43D74DC}"/>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E0B342B0-D9C4-804B-8C71-818E77E556E9}"/>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976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4DF3E7-1BBB-CA41-A59A-6B12360E1AA0}"/>
              </a:ext>
            </a:extLst>
          </p:cNvPr>
          <p:cNvSpPr>
            <a:spLocks noGrp="1"/>
          </p:cNvSpPr>
          <p:nvPr>
            <p:ph type="body" sz="quarter" idx="10"/>
          </p:nvPr>
        </p:nvSpPr>
        <p:spPr/>
        <p:txBody>
          <a:bodyPr/>
          <a:lstStyle/>
          <a:p>
            <a:pPr lvl="0">
              <a:lnSpc>
                <a:spcPct val="100000"/>
              </a:lnSpc>
            </a:pPr>
            <a:r>
              <a:rPr lang="en-US" sz="3600" dirty="0">
                <a:solidFill>
                  <a:srgbClr val="00558C"/>
                </a:solidFill>
              </a:rPr>
              <a:t>Awareness of Own Country’s Travel Regulations and Impact on Travel Planning</a:t>
            </a:r>
          </a:p>
        </p:txBody>
      </p:sp>
      <p:sp>
        <p:nvSpPr>
          <p:cNvPr id="3" name="TextBox 2">
            <a:extLst>
              <a:ext uri="{FF2B5EF4-FFF2-40B4-BE49-F238E27FC236}">
                <a16:creationId xmlns:a16="http://schemas.microsoft.com/office/drawing/2014/main" id="{E888B9A0-EBB1-9444-AB54-AB0CFEACF900}"/>
              </a:ext>
            </a:extLst>
          </p:cNvPr>
          <p:cNvSpPr txBox="1"/>
          <p:nvPr/>
        </p:nvSpPr>
        <p:spPr>
          <a:xfrm>
            <a:off x="0" y="6472858"/>
            <a:ext cx="7962436" cy="400110"/>
          </a:xfrm>
          <a:prstGeom prst="rect">
            <a:avLst/>
          </a:prstGeom>
          <a:noFill/>
        </p:spPr>
        <p:txBody>
          <a:bodyPr wrap="none" rtlCol="0">
            <a:spAutoFit/>
          </a:bodyPr>
          <a:lstStyle/>
          <a:p>
            <a:pPr>
              <a:defRPr/>
            </a:pPr>
            <a:r>
              <a:rPr lang="en-US" sz="1000" dirty="0">
                <a:latin typeface="News Gothic MT" panose="020B0503020103020203" pitchFamily="34" charset="0"/>
              </a:rPr>
              <a:t>Q: Are you familiar with the current regulations regarding international travel for your country, related to Covid-19?</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Given what you know of those regulations what impact does that have on your likelihood to plan an international trip in 2022?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CCC4E9EB-78E3-A84E-92FC-C0ED5433653F}"/>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562A506-EA56-AF49-96C8-CBF5E4A261C6}"/>
              </a:ext>
            </a:extLst>
          </p:cNvPr>
          <p:cNvSpPr txBox="1"/>
          <p:nvPr/>
        </p:nvSpPr>
        <p:spPr>
          <a:xfrm>
            <a:off x="1037716" y="1827825"/>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About three-quarters of German travelers say there are aware of their own country’s travel regulations. About half (49%) say the current regulations do not impact their likelihood to plan a trip.</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BC87637C-F725-444D-8912-62F3DB59E4F6}"/>
              </a:ext>
            </a:extLst>
          </p:cNvPr>
          <p:cNvGraphicFramePr/>
          <p:nvPr/>
        </p:nvGraphicFramePr>
        <p:xfrm>
          <a:off x="364435" y="2588707"/>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B8EC81ED-3C75-CD44-A704-7D7A814549B7}"/>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547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5026C-6A95-A944-A8E8-0069D3A04E63}"/>
              </a:ext>
            </a:extLst>
          </p:cNvPr>
          <p:cNvSpPr>
            <a:spLocks noGrp="1"/>
          </p:cNvSpPr>
          <p:nvPr>
            <p:ph type="body" sz="quarter" idx="10"/>
          </p:nvPr>
        </p:nvSpPr>
        <p:spPr/>
        <p:txBody>
          <a:bodyPr/>
          <a:lstStyle/>
          <a:p>
            <a:r>
              <a:rPr lang="en-US" sz="3600" dirty="0"/>
              <a:t>Travel Credits and Available Vacation Time</a:t>
            </a:r>
          </a:p>
        </p:txBody>
      </p:sp>
      <p:sp>
        <p:nvSpPr>
          <p:cNvPr id="3" name="TextBox 2">
            <a:extLst>
              <a:ext uri="{FF2B5EF4-FFF2-40B4-BE49-F238E27FC236}">
                <a16:creationId xmlns:a16="http://schemas.microsoft.com/office/drawing/2014/main" id="{C54FAE86-C8E3-E64B-946B-7AD5513955AC}"/>
              </a:ext>
            </a:extLst>
          </p:cNvPr>
          <p:cNvSpPr txBox="1"/>
          <p:nvPr/>
        </p:nvSpPr>
        <p:spPr>
          <a:xfrm>
            <a:off x="0" y="6472858"/>
            <a:ext cx="7478329"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unused travel credits (either for air or hotel) from travel that was cancelled in 2020 due to the pandemic?</a:t>
            </a:r>
            <a:br>
              <a:rPr lang="en-US" sz="1000" dirty="0">
                <a:latin typeface="News Gothic MT" panose="020B0503020103020203" pitchFamily="34" charset="0"/>
              </a:rPr>
            </a:br>
            <a:r>
              <a:rPr lang="en-US" sz="1000" dirty="0">
                <a:latin typeface="News Gothic MT" panose="020B0503020103020203" pitchFamily="34" charset="0"/>
              </a:rPr>
              <a:t>Q. Which of these best describes your balance of vacation time available for travel?</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E6661CD4-848A-644E-872F-9FE550FB8594}"/>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5CDE852A-5B7B-FE40-9F7C-C877C5B26114}"/>
              </a:ext>
            </a:extLst>
          </p:cNvPr>
          <p:cNvSpPr txBox="1"/>
          <p:nvPr/>
        </p:nvSpPr>
        <p:spPr>
          <a:xfrm>
            <a:off x="1037716" y="1347332"/>
            <a:ext cx="10386905" cy="830997"/>
          </a:xfrm>
          <a:prstGeom prst="rect">
            <a:avLst/>
          </a:prstGeom>
          <a:noFill/>
        </p:spPr>
        <p:txBody>
          <a:bodyPr wrap="square" rtlCol="0">
            <a:spAutoFit/>
          </a:bodyPr>
          <a:lstStyle/>
          <a:p>
            <a:pPr marL="285750" lvl="0" indent="-285750">
              <a:buFont typeface="Wingdings" pitchFamily="2" charset="2"/>
              <a:buChar char="§"/>
              <a:defRPr/>
            </a:pPr>
            <a:r>
              <a:rPr lang="en-US" sz="1200" dirty="0">
                <a:latin typeface="News Gothic MT" panose="020B0503020103020203" pitchFamily="34" charset="0"/>
              </a:rPr>
              <a:t>15% of German travelers say they have unused travel credits to use for upcoming travel. </a:t>
            </a:r>
          </a:p>
          <a:p>
            <a:pPr marL="285750" lvl="0" indent="-285750">
              <a:buFont typeface="Wingdings" pitchFamily="2" charset="2"/>
              <a:buChar char="§"/>
              <a:defRPr/>
            </a:pPr>
            <a:r>
              <a:rPr lang="en-US" sz="1200" dirty="0">
                <a:latin typeface="News Gothic MT" panose="020B0503020103020203" pitchFamily="34" charset="0"/>
              </a:rPr>
              <a:t>Most Germans report they have the same amount of vacation days as compared to pre-pandemic.</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A33DDE92-1279-9540-BD7E-251C0D7AFAD3}"/>
              </a:ext>
            </a:extLst>
          </p:cNvPr>
          <p:cNvGraphicFramePr/>
          <p:nvPr/>
        </p:nvGraphicFramePr>
        <p:xfrm>
          <a:off x="364435" y="2539720"/>
          <a:ext cx="4844380" cy="3493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9133767-4801-5F48-BF20-34722D96E028}"/>
              </a:ext>
            </a:extLst>
          </p:cNvPr>
          <p:cNvGraphicFramePr/>
          <p:nvPr/>
        </p:nvGraphicFramePr>
        <p:xfrm>
          <a:off x="5535385" y="2530929"/>
          <a:ext cx="6437085" cy="360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02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756B2-05A0-034C-89C2-A614586570A2}"/>
              </a:ext>
            </a:extLst>
          </p:cNvPr>
          <p:cNvSpPr>
            <a:spLocks noGrp="1"/>
          </p:cNvSpPr>
          <p:nvPr>
            <p:ph type="body" sz="quarter" idx="10"/>
          </p:nvPr>
        </p:nvSpPr>
        <p:spPr/>
        <p:txBody>
          <a:bodyPr/>
          <a:lstStyle/>
          <a:p>
            <a:r>
              <a:rPr lang="en-US" dirty="0"/>
              <a:t>Importance of Safety Protocols and Infection/Vaccination Rates</a:t>
            </a:r>
          </a:p>
        </p:txBody>
      </p:sp>
      <p:sp>
        <p:nvSpPr>
          <p:cNvPr id="4" name="TextBox 3">
            <a:extLst>
              <a:ext uri="{FF2B5EF4-FFF2-40B4-BE49-F238E27FC236}">
                <a16:creationId xmlns:a16="http://schemas.microsoft.com/office/drawing/2014/main" id="{6D79146A-DE61-814F-9575-EE10BFD3E170}"/>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1D395479-81A8-6141-A23E-CCA57ED9F4E6}"/>
              </a:ext>
            </a:extLst>
          </p:cNvPr>
          <p:cNvSpPr txBox="1"/>
          <p:nvPr/>
        </p:nvSpPr>
        <p:spPr>
          <a:xfrm>
            <a:off x="1037716" y="1827825"/>
            <a:ext cx="10386905" cy="830997"/>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Three-quarters of German travelers say they would want to know there are some safety protocols in place when selecting a destination. High infection rates or “surges” in new cases in a destination would cause half of German travelers to avoid that destination.</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E99FD0D0-8D62-7147-A3E6-4B470B6E5045}"/>
              </a:ext>
            </a:extLst>
          </p:cNvPr>
          <p:cNvGraphicFramePr/>
          <p:nvPr/>
        </p:nvGraphicFramePr>
        <p:xfrm>
          <a:off x="330161" y="2530929"/>
          <a:ext cx="5765840" cy="36086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A8F02F0-A21C-7740-B69C-51152DBBE37F}"/>
              </a:ext>
            </a:extLst>
          </p:cNvPr>
          <p:cNvGraphicFramePr/>
          <p:nvPr/>
        </p:nvGraphicFramePr>
        <p:xfrm>
          <a:off x="6208447" y="2530929"/>
          <a:ext cx="5765840" cy="36086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9B2AED1-E0C9-F849-A19B-C30C6CF4F1C4}"/>
              </a:ext>
            </a:extLst>
          </p:cNvPr>
          <p:cNvSpPr txBox="1"/>
          <p:nvPr/>
        </p:nvSpPr>
        <p:spPr>
          <a:xfrm>
            <a:off x="0" y="6472858"/>
            <a:ext cx="8299067" cy="400110"/>
          </a:xfrm>
          <a:prstGeom prst="rect">
            <a:avLst/>
          </a:prstGeom>
          <a:noFill/>
        </p:spPr>
        <p:txBody>
          <a:bodyPr wrap="none" rtlCol="0">
            <a:spAutoFit/>
          </a:bodyPr>
          <a:lstStyle/>
          <a:p>
            <a:pPr>
              <a:defRPr/>
            </a:pPr>
            <a:r>
              <a:rPr lang="en-US" sz="1000" dirty="0">
                <a:latin typeface="News Gothic MT" panose="020B0503020103020203" pitchFamily="34" charset="0"/>
              </a:rPr>
              <a:t>Q: Does the presence or absence of safety protocols matter to you when selecting a destination to visit?</a:t>
            </a:r>
          </a:p>
          <a:p>
            <a:pPr>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Q</a:t>
            </a:r>
            <a:r>
              <a:rPr lang="en-US" sz="1000" dirty="0">
                <a:latin typeface="News Gothic MT" panose="020B0503020103020203" pitchFamily="34" charset="0"/>
              </a:rPr>
              <a:t>. Does the amount of COVID-19 infection or the rate of vaccination in a destination matter to you when selecting a destination to visit? </a:t>
            </a: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Tree>
    <p:extLst>
      <p:ext uri="{BB962C8B-B14F-4D97-AF65-F5344CB8AC3E}">
        <p14:creationId xmlns:p14="http://schemas.microsoft.com/office/powerpoint/2010/main" val="149826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4F5C-4D56-2C42-A6FE-3C1526018B43}"/>
              </a:ext>
            </a:extLst>
          </p:cNvPr>
          <p:cNvSpPr>
            <a:spLocks noGrp="1"/>
          </p:cNvSpPr>
          <p:nvPr>
            <p:ph type="body" sz="quarter" idx="10"/>
          </p:nvPr>
        </p:nvSpPr>
        <p:spPr/>
        <p:txBody>
          <a:bodyPr/>
          <a:lstStyle/>
          <a:p>
            <a:r>
              <a:rPr lang="en-US" dirty="0"/>
              <a:t>Perceptions of U.S. States on Safety Protocols</a:t>
            </a:r>
          </a:p>
        </p:txBody>
      </p:sp>
      <p:sp>
        <p:nvSpPr>
          <p:cNvPr id="3" name="TextBox 2">
            <a:extLst>
              <a:ext uri="{FF2B5EF4-FFF2-40B4-BE49-F238E27FC236}">
                <a16:creationId xmlns:a16="http://schemas.microsoft.com/office/drawing/2014/main" id="{00BEC39E-6DD5-BA47-8CE6-F78E13593D2E}"/>
              </a:ext>
            </a:extLst>
          </p:cNvPr>
          <p:cNvSpPr txBox="1"/>
          <p:nvPr/>
        </p:nvSpPr>
        <p:spPr>
          <a:xfrm>
            <a:off x="0" y="6472858"/>
            <a:ext cx="6492483" cy="553998"/>
          </a:xfrm>
          <a:prstGeom prst="rect">
            <a:avLst/>
          </a:prstGeom>
          <a:noFill/>
        </p:spPr>
        <p:txBody>
          <a:bodyPr wrap="none" rtlCol="0">
            <a:spAutoFit/>
          </a:bodyPr>
          <a:lstStyle/>
          <a:p>
            <a:pPr>
              <a:defRPr/>
            </a:pPr>
            <a:r>
              <a:rPr lang="en-US" sz="1000" dirty="0">
                <a:latin typeface="News Gothic MT" panose="020B0503020103020203" pitchFamily="34" charset="0"/>
              </a:rPr>
              <a:t>Q: Do you have an idea of which parts of the United States would be more likely to have safety protocols </a:t>
            </a:r>
            <a:br>
              <a:rPr lang="en-US" sz="1000" dirty="0">
                <a:latin typeface="News Gothic MT" panose="020B0503020103020203" pitchFamily="34" charset="0"/>
              </a:rPr>
            </a:br>
            <a:r>
              <a:rPr lang="en-US" sz="1000" dirty="0">
                <a:latin typeface="News Gothic MT" panose="020B0503020103020203" pitchFamily="34" charset="0"/>
              </a:rPr>
              <a:t>and which would be least likely to have safety protocols?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4" name="TextBox 3">
            <a:extLst>
              <a:ext uri="{FF2B5EF4-FFF2-40B4-BE49-F238E27FC236}">
                <a16:creationId xmlns:a16="http://schemas.microsoft.com/office/drawing/2014/main" id="{9D32059F-6DB8-5849-A9E1-C99728ACDFF1}"/>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sp>
        <p:nvSpPr>
          <p:cNvPr id="5" name="TextBox 4">
            <a:extLst>
              <a:ext uri="{FF2B5EF4-FFF2-40B4-BE49-F238E27FC236}">
                <a16:creationId xmlns:a16="http://schemas.microsoft.com/office/drawing/2014/main" id="{22D17DAB-1E70-5341-9560-4E7667489D48}"/>
              </a:ext>
            </a:extLst>
          </p:cNvPr>
          <p:cNvSpPr txBox="1"/>
          <p:nvPr/>
        </p:nvSpPr>
        <p:spPr>
          <a:xfrm>
            <a:off x="1037716" y="1827825"/>
            <a:ext cx="1038690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Only </a:t>
            </a:r>
            <a:r>
              <a:rPr kumimoji="0" lang="en-US" sz="1200" b="1" i="0" u="none" strike="noStrike" kern="1200" cap="none" spc="0" normalizeH="0" baseline="0" noProof="0" dirty="0">
                <a:ln>
                  <a:noFill/>
                </a:ln>
                <a:effectLst/>
                <a:uLnTx/>
                <a:uFillTx/>
                <a:latin typeface="News Gothic MT" panose="020B0503020103020203" pitchFamily="34" charset="0"/>
                <a:ea typeface="+mn-ea"/>
                <a:cs typeface="+mn-cs"/>
              </a:rPr>
              <a:t>30% </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of Germans say they think they would know where there are likely to be more or less safety protocols in the U.S., but across our competitive set, Germans have more confidence in California and New York to have safety protocols</a:t>
            </a:r>
            <a:r>
              <a:rPr lang="en-US" sz="1200" dirty="0">
                <a:latin typeface="News Gothic MT" panose="020B0503020103020203" pitchFamily="34" charset="0"/>
              </a:rPr>
              <a:t>.</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graphicFrame>
        <p:nvGraphicFramePr>
          <p:cNvPr id="6" name="Chart 5">
            <a:extLst>
              <a:ext uri="{FF2B5EF4-FFF2-40B4-BE49-F238E27FC236}">
                <a16:creationId xmlns:a16="http://schemas.microsoft.com/office/drawing/2014/main" id="{C12376FE-39E2-994E-AC77-5445589D8500}"/>
              </a:ext>
            </a:extLst>
          </p:cNvPr>
          <p:cNvGraphicFramePr/>
          <p:nvPr/>
        </p:nvGraphicFramePr>
        <p:xfrm>
          <a:off x="1616529" y="2645229"/>
          <a:ext cx="9095014" cy="34931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018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19F2DF-D296-CE4C-A04A-564503B0F620}"/>
              </a:ext>
            </a:extLst>
          </p:cNvPr>
          <p:cNvSpPr>
            <a:spLocks noGrp="1"/>
          </p:cNvSpPr>
          <p:nvPr>
            <p:ph type="body" sz="quarter" idx="10"/>
          </p:nvPr>
        </p:nvSpPr>
        <p:spPr>
          <a:xfrm>
            <a:off x="679316" y="274997"/>
            <a:ext cx="3580083" cy="1799548"/>
          </a:xfrm>
        </p:spPr>
        <p:txBody>
          <a:bodyPr/>
          <a:lstStyle/>
          <a:p>
            <a:r>
              <a:rPr lang="en-US" dirty="0"/>
              <a:t>Barriers </a:t>
            </a:r>
            <a:br>
              <a:rPr lang="en-US" dirty="0"/>
            </a:br>
            <a:r>
              <a:rPr lang="en-US" dirty="0"/>
              <a:t>to Visitation</a:t>
            </a:r>
          </a:p>
        </p:txBody>
      </p:sp>
      <p:graphicFrame>
        <p:nvGraphicFramePr>
          <p:cNvPr id="3" name="Chart 2">
            <a:extLst>
              <a:ext uri="{FF2B5EF4-FFF2-40B4-BE49-F238E27FC236}">
                <a16:creationId xmlns:a16="http://schemas.microsoft.com/office/drawing/2014/main" id="{80231C85-2A22-8745-BE30-193AC4013F15}"/>
              </a:ext>
            </a:extLst>
          </p:cNvPr>
          <p:cNvGraphicFramePr/>
          <p:nvPr>
            <p:extLst>
              <p:ext uri="{D42A27DB-BD31-4B8C-83A1-F6EECF244321}">
                <p14:modId xmlns:p14="http://schemas.microsoft.com/office/powerpoint/2010/main" val="4040456035"/>
              </p:ext>
            </p:extLst>
          </p:nvPr>
        </p:nvGraphicFramePr>
        <p:xfrm>
          <a:off x="3104150" y="973455"/>
          <a:ext cx="8631989" cy="54186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7953A229-BDB6-6447-88EF-F4335EB7A811}"/>
              </a:ext>
            </a:extLst>
          </p:cNvPr>
          <p:cNvGraphicFramePr>
            <a:graphicFrameLocks noGrp="1"/>
          </p:cNvGraphicFramePr>
          <p:nvPr>
            <p:extLst>
              <p:ext uri="{D42A27DB-BD31-4B8C-83A1-F6EECF244321}">
                <p14:modId xmlns:p14="http://schemas.microsoft.com/office/powerpoint/2010/main" val="1805553061"/>
              </p:ext>
            </p:extLst>
          </p:nvPr>
        </p:nvGraphicFramePr>
        <p:xfrm>
          <a:off x="11124531" y="2074545"/>
          <a:ext cx="838200" cy="4145780"/>
        </p:xfrm>
        <a:graphic>
          <a:graphicData uri="http://schemas.openxmlformats.org/drawingml/2006/table">
            <a:tbl>
              <a:tblPr>
                <a:tableStyleId>{5C22544A-7EE6-4342-B048-85BDC9FD1C3A}</a:tableStyleId>
              </a:tblPr>
              <a:tblGrid>
                <a:gridCol w="838200">
                  <a:extLst>
                    <a:ext uri="{9D8B030D-6E8A-4147-A177-3AD203B41FA5}">
                      <a16:colId xmlns:a16="http://schemas.microsoft.com/office/drawing/2014/main" val="2232832778"/>
                    </a:ext>
                  </a:extLst>
                </a:gridCol>
              </a:tblGrid>
              <a:tr h="207289">
                <a:tc>
                  <a:txBody>
                    <a:bodyPr/>
                    <a:lstStyle/>
                    <a:p>
                      <a:pPr algn="ctr" fontAlgn="b"/>
                      <a:r>
                        <a:rPr lang="en-US" sz="1100" u="none" strike="noStrike" dirty="0">
                          <a:effectLst/>
                          <a:latin typeface="News Gothic MT" panose="020B0503020103020203" pitchFamily="34" charset="0"/>
                        </a:rPr>
                        <a:t>107</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498443740"/>
                  </a:ext>
                </a:extLst>
              </a:tr>
              <a:tr h="207289">
                <a:tc>
                  <a:txBody>
                    <a:bodyPr/>
                    <a:lstStyle/>
                    <a:p>
                      <a:pPr algn="ctr" fontAlgn="b"/>
                      <a:r>
                        <a:rPr lang="en-US" sz="1100" u="none" strike="noStrike" dirty="0">
                          <a:effectLst/>
                          <a:latin typeface="News Gothic MT" panose="020B0503020103020203" pitchFamily="34" charset="0"/>
                        </a:rPr>
                        <a:t>106</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342126953"/>
                  </a:ext>
                </a:extLst>
              </a:tr>
              <a:tr h="207289">
                <a:tc>
                  <a:txBody>
                    <a:bodyPr/>
                    <a:lstStyle/>
                    <a:p>
                      <a:pPr algn="ctr" fontAlgn="b"/>
                      <a:r>
                        <a:rPr lang="en-US" sz="1100" u="none" strike="noStrike" dirty="0">
                          <a:effectLst/>
                          <a:latin typeface="News Gothic MT" panose="020B0503020103020203" pitchFamily="34" charset="0"/>
                        </a:rPr>
                        <a:t>105</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158011629"/>
                  </a:ext>
                </a:extLst>
              </a:tr>
              <a:tr h="207289">
                <a:tc>
                  <a:txBody>
                    <a:bodyPr/>
                    <a:lstStyle/>
                    <a:p>
                      <a:pPr algn="ctr" fontAlgn="b"/>
                      <a:r>
                        <a:rPr lang="en-US" sz="1100" u="none" strike="noStrike" dirty="0">
                          <a:effectLst/>
                          <a:latin typeface="News Gothic MT" panose="020B0503020103020203" pitchFamily="34" charset="0"/>
                        </a:rPr>
                        <a:t>106</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535284164"/>
                  </a:ext>
                </a:extLst>
              </a:tr>
              <a:tr h="207289">
                <a:tc>
                  <a:txBody>
                    <a:bodyPr/>
                    <a:lstStyle/>
                    <a:p>
                      <a:pPr algn="ctr" fontAlgn="b"/>
                      <a:r>
                        <a:rPr lang="en-US" sz="1100" u="none" strike="noStrike">
                          <a:effectLst/>
                          <a:latin typeface="News Gothic MT" panose="020B0503020103020203" pitchFamily="34" charset="0"/>
                        </a:rPr>
                        <a:t>104</a:t>
                      </a:r>
                      <a:endParaRPr lang="en-US" sz="1100" b="0" i="0" u="none" strike="noStrike">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243790046"/>
                  </a:ext>
                </a:extLst>
              </a:tr>
              <a:tr h="207289">
                <a:tc>
                  <a:txBody>
                    <a:bodyPr/>
                    <a:lstStyle/>
                    <a:p>
                      <a:pPr algn="ctr" fontAlgn="b"/>
                      <a:r>
                        <a:rPr lang="en-US" sz="1100" u="none" strike="noStrike" dirty="0">
                          <a:effectLst/>
                          <a:latin typeface="News Gothic MT" panose="020B0503020103020203" pitchFamily="34" charset="0"/>
                        </a:rPr>
                        <a:t>108</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718115216"/>
                  </a:ext>
                </a:extLst>
              </a:tr>
              <a:tr h="207289">
                <a:tc>
                  <a:txBody>
                    <a:bodyPr/>
                    <a:lstStyle/>
                    <a:p>
                      <a:pPr algn="ctr" fontAlgn="b"/>
                      <a:r>
                        <a:rPr lang="en-US" sz="1100" u="none" strike="noStrike">
                          <a:effectLst/>
                          <a:latin typeface="News Gothic MT" panose="020B0503020103020203" pitchFamily="34" charset="0"/>
                        </a:rPr>
                        <a:t>104</a:t>
                      </a:r>
                      <a:endParaRPr lang="en-US" sz="1100" b="0" i="0" u="none" strike="noStrike">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919884646"/>
                  </a:ext>
                </a:extLst>
              </a:tr>
              <a:tr h="207289">
                <a:tc>
                  <a:txBody>
                    <a:bodyPr/>
                    <a:lstStyle/>
                    <a:p>
                      <a:pPr algn="ctr" fontAlgn="b"/>
                      <a:r>
                        <a:rPr lang="en-US" sz="1100" u="none" strike="noStrike" dirty="0">
                          <a:effectLst/>
                          <a:latin typeface="News Gothic MT" panose="020B0503020103020203" pitchFamily="34" charset="0"/>
                        </a:rPr>
                        <a:t>103</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4243211164"/>
                  </a:ext>
                </a:extLst>
              </a:tr>
              <a:tr h="207289">
                <a:tc>
                  <a:txBody>
                    <a:bodyPr/>
                    <a:lstStyle/>
                    <a:p>
                      <a:pPr algn="ctr" fontAlgn="b"/>
                      <a:r>
                        <a:rPr lang="en-US" sz="1100" u="none" strike="noStrike">
                          <a:effectLst/>
                          <a:latin typeface="News Gothic MT" panose="020B0503020103020203" pitchFamily="34" charset="0"/>
                        </a:rPr>
                        <a:t>109</a:t>
                      </a:r>
                      <a:endParaRPr lang="en-US" sz="1100" b="0" i="0" u="none" strike="noStrike">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240467174"/>
                  </a:ext>
                </a:extLst>
              </a:tr>
              <a:tr h="207289">
                <a:tc>
                  <a:txBody>
                    <a:bodyPr/>
                    <a:lstStyle/>
                    <a:p>
                      <a:pPr algn="ctr" fontAlgn="b"/>
                      <a:r>
                        <a:rPr lang="en-US" sz="1100" u="none" strike="noStrike">
                          <a:effectLst/>
                          <a:latin typeface="News Gothic MT" panose="020B0503020103020203" pitchFamily="34" charset="0"/>
                        </a:rPr>
                        <a:t>98</a:t>
                      </a:r>
                      <a:endParaRPr lang="en-US" sz="1100" b="0" i="0" u="none" strike="noStrike">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28497609"/>
                  </a:ext>
                </a:extLst>
              </a:tr>
              <a:tr h="207289">
                <a:tc>
                  <a:txBody>
                    <a:bodyPr/>
                    <a:lstStyle/>
                    <a:p>
                      <a:pPr algn="ctr" fontAlgn="b"/>
                      <a:r>
                        <a:rPr lang="en-US" sz="1100" u="none" strike="noStrike" dirty="0">
                          <a:effectLst/>
                          <a:latin typeface="News Gothic MT" panose="020B0503020103020203" pitchFamily="34" charset="0"/>
                        </a:rPr>
                        <a:t>101</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830456952"/>
                  </a:ext>
                </a:extLst>
              </a:tr>
              <a:tr h="207289">
                <a:tc>
                  <a:txBody>
                    <a:bodyPr/>
                    <a:lstStyle/>
                    <a:p>
                      <a:pPr algn="ctr" fontAlgn="b"/>
                      <a:r>
                        <a:rPr lang="en-US" sz="1100" u="none" strike="noStrike" dirty="0">
                          <a:effectLst/>
                          <a:latin typeface="News Gothic MT" panose="020B0503020103020203" pitchFamily="34" charset="0"/>
                        </a:rPr>
                        <a:t>100</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07940359"/>
                  </a:ext>
                </a:extLst>
              </a:tr>
              <a:tr h="207289">
                <a:tc>
                  <a:txBody>
                    <a:bodyPr/>
                    <a:lstStyle/>
                    <a:p>
                      <a:pPr algn="ctr" fontAlgn="b"/>
                      <a:r>
                        <a:rPr lang="en-US" sz="1100" u="none" strike="noStrike" dirty="0">
                          <a:effectLst/>
                          <a:latin typeface="News Gothic MT" panose="020B0503020103020203" pitchFamily="34" charset="0"/>
                        </a:rPr>
                        <a:t>93</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493652327"/>
                  </a:ext>
                </a:extLst>
              </a:tr>
              <a:tr h="207289">
                <a:tc>
                  <a:txBody>
                    <a:bodyPr/>
                    <a:lstStyle/>
                    <a:p>
                      <a:pPr algn="ctr" fontAlgn="b"/>
                      <a:r>
                        <a:rPr lang="en-US" sz="1100" u="none" strike="noStrike">
                          <a:effectLst/>
                          <a:latin typeface="News Gothic MT" panose="020B0503020103020203" pitchFamily="34" charset="0"/>
                        </a:rPr>
                        <a:t>103</a:t>
                      </a:r>
                      <a:endParaRPr lang="en-US" sz="1100" b="0" i="0" u="none" strike="noStrike">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364079395"/>
                  </a:ext>
                </a:extLst>
              </a:tr>
              <a:tr h="207289">
                <a:tc>
                  <a:txBody>
                    <a:bodyPr/>
                    <a:lstStyle/>
                    <a:p>
                      <a:pPr algn="ctr" fontAlgn="b"/>
                      <a:r>
                        <a:rPr lang="en-US" sz="1100" u="none" strike="noStrike" dirty="0">
                          <a:effectLst/>
                          <a:latin typeface="News Gothic MT" panose="020B0503020103020203" pitchFamily="34" charset="0"/>
                        </a:rPr>
                        <a:t>100</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994411322"/>
                  </a:ext>
                </a:extLst>
              </a:tr>
              <a:tr h="207289">
                <a:tc>
                  <a:txBody>
                    <a:bodyPr/>
                    <a:lstStyle/>
                    <a:p>
                      <a:pPr algn="ctr" fontAlgn="b"/>
                      <a:r>
                        <a:rPr lang="en-US" sz="1100" u="none" strike="noStrike" dirty="0">
                          <a:effectLst/>
                          <a:latin typeface="News Gothic MT" panose="020B0503020103020203" pitchFamily="34" charset="0"/>
                        </a:rPr>
                        <a:t>100</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753095380"/>
                  </a:ext>
                </a:extLst>
              </a:tr>
              <a:tr h="207289">
                <a:tc>
                  <a:txBody>
                    <a:bodyPr/>
                    <a:lstStyle/>
                    <a:p>
                      <a:pPr algn="ctr" fontAlgn="b"/>
                      <a:r>
                        <a:rPr lang="en-US" sz="1100" u="none" strike="noStrike" dirty="0">
                          <a:effectLst/>
                          <a:latin typeface="News Gothic MT" panose="020B0503020103020203" pitchFamily="34" charset="0"/>
                        </a:rPr>
                        <a:t>101</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372095676"/>
                  </a:ext>
                </a:extLst>
              </a:tr>
              <a:tr h="207289">
                <a:tc>
                  <a:txBody>
                    <a:bodyPr/>
                    <a:lstStyle/>
                    <a:p>
                      <a:pPr algn="ctr" fontAlgn="b"/>
                      <a:r>
                        <a:rPr lang="en-US" sz="1100" u="none" strike="noStrike" dirty="0">
                          <a:effectLst/>
                          <a:latin typeface="News Gothic MT" panose="020B0503020103020203" pitchFamily="34" charset="0"/>
                        </a:rPr>
                        <a:t>101</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3575248775"/>
                  </a:ext>
                </a:extLst>
              </a:tr>
              <a:tr h="207289">
                <a:tc>
                  <a:txBody>
                    <a:bodyPr/>
                    <a:lstStyle/>
                    <a:p>
                      <a:pPr algn="ctr" fontAlgn="b"/>
                      <a:r>
                        <a:rPr lang="en-US" sz="1100" u="none" strike="noStrike" dirty="0">
                          <a:effectLst/>
                          <a:latin typeface="News Gothic MT" panose="020B0503020103020203" pitchFamily="34" charset="0"/>
                        </a:rPr>
                        <a:t>95</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2505998794"/>
                  </a:ext>
                </a:extLst>
              </a:tr>
              <a:tr h="207289">
                <a:tc>
                  <a:txBody>
                    <a:bodyPr/>
                    <a:lstStyle/>
                    <a:p>
                      <a:pPr algn="ctr" fontAlgn="b"/>
                      <a:r>
                        <a:rPr lang="en-US" sz="1100" u="none" strike="noStrike" dirty="0">
                          <a:effectLst/>
                          <a:latin typeface="News Gothic MT" panose="020B0503020103020203" pitchFamily="34" charset="0"/>
                        </a:rPr>
                        <a:t>99</a:t>
                      </a:r>
                      <a:endParaRPr lang="en-US" sz="1100" b="0" i="0" u="none" strike="noStrike" dirty="0">
                        <a:solidFill>
                          <a:srgbClr val="000000"/>
                        </a:solidFill>
                        <a:effectLst/>
                        <a:latin typeface="News Gothic MT" panose="020B0503020103020203" pitchFamily="34" charset="0"/>
                      </a:endParaRPr>
                    </a:p>
                  </a:txBody>
                  <a:tcPr marL="9525" marR="9525" marT="9525" marB="0" anchor="b">
                    <a:noFill/>
                  </a:tcPr>
                </a:tc>
                <a:extLst>
                  <a:ext uri="{0D108BD9-81ED-4DB2-BD59-A6C34878D82A}">
                    <a16:rowId xmlns:a16="http://schemas.microsoft.com/office/drawing/2014/main" val="1860168478"/>
                  </a:ext>
                </a:extLst>
              </a:tr>
            </a:tbl>
          </a:graphicData>
        </a:graphic>
      </p:graphicFrame>
      <p:sp>
        <p:nvSpPr>
          <p:cNvPr id="5" name="TextBox 4">
            <a:extLst>
              <a:ext uri="{FF2B5EF4-FFF2-40B4-BE49-F238E27FC236}">
                <a16:creationId xmlns:a16="http://schemas.microsoft.com/office/drawing/2014/main" id="{D6E2542D-05D6-F741-9EAD-22FD4740522A}"/>
              </a:ext>
            </a:extLst>
          </p:cNvPr>
          <p:cNvSpPr txBox="1"/>
          <p:nvPr/>
        </p:nvSpPr>
        <p:spPr>
          <a:xfrm>
            <a:off x="11000052" y="1527064"/>
            <a:ext cx="108715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Competitive </a:t>
            </a:r>
            <a:br>
              <a:rPr kumimoji="0" lang="en-US" sz="1200" b="0" i="0" u="none"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br>
            <a:r>
              <a:rPr kumimoji="0" lang="en-US" sz="1200" b="0" i="0" u="sng" strike="noStrike" kern="1200" cap="none" spc="0" normalizeH="0" baseline="0" noProof="0" dirty="0">
                <a:ln>
                  <a:noFill/>
                </a:ln>
                <a:solidFill>
                  <a:srgbClr val="808180"/>
                </a:solidFill>
                <a:effectLst/>
                <a:uLnTx/>
                <a:uFillTx/>
                <a:latin typeface="News Gothic MT" panose="020B0503020103020203" pitchFamily="34" charset="0"/>
                <a:ea typeface="+mn-ea"/>
                <a:cs typeface="+mn-cs"/>
              </a:rPr>
              <a:t>Index</a:t>
            </a:r>
          </a:p>
        </p:txBody>
      </p:sp>
      <p:sp>
        <p:nvSpPr>
          <p:cNvPr id="7" name="TextBox 6">
            <a:extLst>
              <a:ext uri="{FF2B5EF4-FFF2-40B4-BE49-F238E27FC236}">
                <a16:creationId xmlns:a16="http://schemas.microsoft.com/office/drawing/2014/main" id="{91CCB5D4-ACA7-AA48-90EB-BED923CCD997}"/>
              </a:ext>
            </a:extLst>
          </p:cNvPr>
          <p:cNvSpPr txBox="1"/>
          <p:nvPr/>
        </p:nvSpPr>
        <p:spPr>
          <a:xfrm>
            <a:off x="1040043" y="3038270"/>
            <a:ext cx="2405684" cy="1384995"/>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Barriers at the top are the items most likely to be cited as a reason for not considering travel to California, among those who are not likely to visit. </a:t>
            </a:r>
          </a:p>
          <a:p>
            <a:pPr marL="285750" indent="-285750">
              <a:buFont typeface="Wingdings" pitchFamily="2" charset="2"/>
              <a:buChar char="§"/>
              <a:defRPr/>
            </a:pPr>
            <a:endParaRPr lang="en-US" sz="1200" dirty="0">
              <a:latin typeface="News Gothic MT" panose="020B0503020103020203" pitchFamily="34" charset="0"/>
            </a:endParaRPr>
          </a:p>
        </p:txBody>
      </p:sp>
      <p:sp>
        <p:nvSpPr>
          <p:cNvPr id="9" name="TextBox 8">
            <a:extLst>
              <a:ext uri="{FF2B5EF4-FFF2-40B4-BE49-F238E27FC236}">
                <a16:creationId xmlns:a16="http://schemas.microsoft.com/office/drawing/2014/main" id="{095C92EE-B1FE-BB4C-9118-B15A427CA3FF}"/>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a:t>
            </a:r>
            <a:r>
              <a:rPr kumimoji="0" lang="en-US" sz="1000" b="0" i="0" u="none" strike="noStrike" kern="1200" cap="none" spc="0" normalizeH="0" baseline="0" noProof="0" dirty="0" err="1">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SMARInsights</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International Tracking Study (Jan 2022)</a:t>
            </a:r>
          </a:p>
        </p:txBody>
      </p:sp>
      <p:sp>
        <p:nvSpPr>
          <p:cNvPr id="10" name="TextBox 9">
            <a:extLst>
              <a:ext uri="{FF2B5EF4-FFF2-40B4-BE49-F238E27FC236}">
                <a16:creationId xmlns:a16="http://schemas.microsoft.com/office/drawing/2014/main" id="{56BFECA1-D66B-7D4C-BF33-C6A66CA2E4F3}"/>
              </a:ext>
            </a:extLst>
          </p:cNvPr>
          <p:cNvSpPr txBox="1"/>
          <p:nvPr/>
        </p:nvSpPr>
        <p:spPr>
          <a:xfrm>
            <a:off x="0" y="6626747"/>
            <a:ext cx="8133958" cy="400110"/>
          </a:xfrm>
          <a:prstGeom prst="rect">
            <a:avLst/>
          </a:prstGeom>
          <a:noFill/>
        </p:spPr>
        <p:txBody>
          <a:bodyPr wrap="none" rtlCol="0">
            <a:spAutoFit/>
          </a:bodyPr>
          <a:lstStyle/>
          <a:p>
            <a:pPr>
              <a:defRPr/>
            </a:pPr>
            <a:r>
              <a:rPr lang="en-US" sz="1000" dirty="0">
                <a:latin typeface="News Gothic MT" panose="020B0503020103020203" pitchFamily="34" charset="0"/>
              </a:rPr>
              <a:t>Q: Earlier you mentioned that you are </a:t>
            </a:r>
            <a:r>
              <a:rPr lang="en-US" sz="1000" b="1" u="sng" dirty="0">
                <a:latin typeface="News Gothic MT" panose="020B0503020103020203" pitchFamily="34" charset="0"/>
              </a:rPr>
              <a:t>not</a:t>
            </a:r>
            <a:r>
              <a:rPr lang="en-US" sz="1000" dirty="0">
                <a:latin typeface="News Gothic MT" panose="020B0503020103020203" pitchFamily="34" charset="0"/>
              </a:rPr>
              <a:t> likely to visit DESTINATION. To what degree are each of these an influence for not visiting?</a:t>
            </a:r>
          </a:p>
          <a:p>
            <a:pPr lvl="0">
              <a:defRPr/>
            </a:pPr>
            <a:endParaRPr kumimoji="0" lang="en-US" sz="1000" b="0" i="0" u="none" strike="noStrike" kern="1200" cap="none" spc="0" normalizeH="0" baseline="0" noProof="0" dirty="0">
              <a:ln>
                <a:noFill/>
              </a:ln>
              <a:effectLst/>
              <a:uLnTx/>
              <a:uFillTx/>
              <a:latin typeface="News Gothic MT" panose="020B0503020103020203" pitchFamily="34" charset="0"/>
            </a:endParaRPr>
          </a:p>
        </p:txBody>
      </p:sp>
    </p:spTree>
    <p:extLst>
      <p:ext uri="{BB962C8B-B14F-4D97-AF65-F5344CB8AC3E}">
        <p14:creationId xmlns:p14="http://schemas.microsoft.com/office/powerpoint/2010/main" val="426661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F9B7-66A7-C043-A7C8-DDE54F733827}"/>
              </a:ext>
            </a:extLst>
          </p:cNvPr>
          <p:cNvSpPr>
            <a:spLocks noGrp="1"/>
          </p:cNvSpPr>
          <p:nvPr>
            <p:ph type="title"/>
          </p:nvPr>
        </p:nvSpPr>
        <p:spPr/>
        <p:txBody>
          <a:bodyPr/>
          <a:lstStyle/>
          <a:p>
            <a:r>
              <a:rPr lang="en-US" dirty="0"/>
              <a:t>Japan</a:t>
            </a:r>
          </a:p>
        </p:txBody>
      </p:sp>
    </p:spTree>
    <p:extLst>
      <p:ext uri="{BB962C8B-B14F-4D97-AF65-F5344CB8AC3E}">
        <p14:creationId xmlns:p14="http://schemas.microsoft.com/office/powerpoint/2010/main" val="211174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319CB-8528-9A4E-B0AB-D970AFF72B1D}"/>
              </a:ext>
            </a:extLst>
          </p:cNvPr>
          <p:cNvSpPr>
            <a:spLocks noGrp="1"/>
          </p:cNvSpPr>
          <p:nvPr>
            <p:ph type="body" sz="quarter" idx="10"/>
          </p:nvPr>
        </p:nvSpPr>
        <p:spPr/>
        <p:txBody>
          <a:bodyPr/>
          <a:lstStyle/>
          <a:p>
            <a:r>
              <a:rPr lang="en-US" dirty="0"/>
              <a:t>Domestic Competitive Context</a:t>
            </a:r>
          </a:p>
        </p:txBody>
      </p:sp>
      <p:sp>
        <p:nvSpPr>
          <p:cNvPr id="9" name="TextBox 8">
            <a:extLst>
              <a:ext uri="{FF2B5EF4-FFF2-40B4-BE49-F238E27FC236}">
                <a16:creationId xmlns:a16="http://schemas.microsoft.com/office/drawing/2014/main" id="{69A693AF-A078-C04C-85A1-B15D90CF93F1}"/>
              </a:ext>
            </a:extLst>
          </p:cNvPr>
          <p:cNvSpPr txBox="1"/>
          <p:nvPr/>
        </p:nvSpPr>
        <p:spPr>
          <a:xfrm>
            <a:off x="1037716" y="1347332"/>
            <a:ext cx="10386905" cy="646331"/>
          </a:xfrm>
          <a:prstGeom prst="rect">
            <a:avLst/>
          </a:prstGeom>
          <a:noFill/>
        </p:spPr>
        <p:txBody>
          <a:bodyPr wrap="square" rtlCol="0">
            <a:spAutoFit/>
          </a:bodyPr>
          <a:lstStyle/>
          <a:p>
            <a:pPr marL="285750" indent="-285750">
              <a:buFont typeface="Wingdings" pitchFamily="2" charset="2"/>
              <a:buChar char="§"/>
              <a:defRPr/>
            </a:pPr>
            <a:r>
              <a:rPr lang="en-US" sz="1200" dirty="0">
                <a:latin typeface="News Gothic MT" panose="020B0503020103020203" pitchFamily="34" charset="0"/>
              </a:rPr>
              <a:t>California’s top domestic competitors for the Japanese traveler are Hawaii and New York, among which Hawaii has the strongest likelihood.</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200" b="0" i="0" u="none" strike="noStrike" kern="1200" cap="none" spc="0" normalizeH="0" baseline="0" noProof="0" dirty="0">
              <a:ln>
                <a:noFill/>
              </a:ln>
              <a:solidFill>
                <a:srgbClr val="FF0000"/>
              </a:solidFill>
              <a:effectLst/>
              <a:uLnTx/>
              <a:uFillTx/>
              <a:latin typeface="News Gothic MT" panose="020B0503020103020203" pitchFamily="34" charset="0"/>
              <a:ea typeface="+mn-ea"/>
              <a:cs typeface="+mn-cs"/>
            </a:endParaRPr>
          </a:p>
        </p:txBody>
      </p:sp>
      <p:sp>
        <p:nvSpPr>
          <p:cNvPr id="10" name="TextBox 9">
            <a:extLst>
              <a:ext uri="{FF2B5EF4-FFF2-40B4-BE49-F238E27FC236}">
                <a16:creationId xmlns:a16="http://schemas.microsoft.com/office/drawing/2014/main" id="{10EBB1CB-A7E4-DB44-B497-BB977D169291}"/>
              </a:ext>
            </a:extLst>
          </p:cNvPr>
          <p:cNvSpPr txBox="1"/>
          <p:nvPr/>
        </p:nvSpPr>
        <p:spPr>
          <a:xfrm>
            <a:off x="0" y="6472858"/>
            <a:ext cx="4926349" cy="553998"/>
          </a:xfrm>
          <a:prstGeom prst="rect">
            <a:avLst/>
          </a:prstGeom>
          <a:noFill/>
        </p:spPr>
        <p:txBody>
          <a:bodyPr wrap="non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effectLst/>
                <a:uLnTx/>
                <a:uFillTx/>
                <a:latin typeface="News Gothic MT" panose="020B0503020103020203" pitchFamily="34" charset="0"/>
                <a:ea typeface="+mn-ea"/>
                <a:cs typeface="+mn-cs"/>
              </a:rPr>
              <a:t>*vs. average of top competitors per market</a:t>
            </a:r>
            <a:endParaRPr lang="en-US" sz="1000" b="1" dirty="0">
              <a:latin typeface="News Gothic MT" panose="020B0503020103020203" pitchFamily="34" charset="0"/>
            </a:endParaRPr>
          </a:p>
          <a:p>
            <a:pPr>
              <a:defRPr/>
            </a:pPr>
            <a:r>
              <a:rPr lang="en-US" sz="1000" dirty="0">
                <a:latin typeface="News Gothic MT" panose="020B0503020103020203" pitchFamily="34" charset="0"/>
              </a:rPr>
              <a:t>Q: How likely are you to visit each of the following places in the next two years?</a:t>
            </a:r>
          </a:p>
          <a:p>
            <a:pPr marR="0" lvl="0" algn="l" defTabSz="914400" rtl="0" eaLnBrk="1" fontAlgn="auto" latinLnBrk="0" hangingPunct="1">
              <a:lnSpc>
                <a:spcPct val="100000"/>
              </a:lnSpc>
              <a:spcBef>
                <a:spcPts val="0"/>
              </a:spcBef>
              <a:spcAft>
                <a:spcPts val="0"/>
              </a:spcAft>
              <a:buClrTx/>
              <a:buSzTx/>
              <a:tabLst/>
              <a:defRPr/>
            </a:pPr>
            <a:endParaRPr kumimoji="0" lang="en-US" sz="1000" b="0" i="0" u="none" strike="noStrike" kern="1200" cap="none" spc="0" normalizeH="0" baseline="0" noProof="0" dirty="0">
              <a:ln>
                <a:noFill/>
              </a:ln>
              <a:effectLst/>
              <a:uLnTx/>
              <a:uFillTx/>
              <a:latin typeface="News Gothic MT" panose="020B0503020103020203" pitchFamily="34" charset="0"/>
              <a:ea typeface="+mn-ea"/>
              <a:cs typeface="+mn-cs"/>
            </a:endParaRPr>
          </a:p>
        </p:txBody>
      </p:sp>
      <p:graphicFrame>
        <p:nvGraphicFramePr>
          <p:cNvPr id="16" name="Table 5">
            <a:extLst>
              <a:ext uri="{FF2B5EF4-FFF2-40B4-BE49-F238E27FC236}">
                <a16:creationId xmlns:a16="http://schemas.microsoft.com/office/drawing/2014/main" id="{52356062-699A-D748-BC4F-F5E6B90B5184}"/>
              </a:ext>
            </a:extLst>
          </p:cNvPr>
          <p:cNvGraphicFramePr>
            <a:graphicFrameLocks noGrp="1"/>
          </p:cNvGraphicFramePr>
          <p:nvPr/>
        </p:nvGraphicFramePr>
        <p:xfrm>
          <a:off x="3453223" y="5456453"/>
          <a:ext cx="3840480" cy="67564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066915333"/>
                    </a:ext>
                  </a:extLst>
                </a:gridCol>
                <a:gridCol w="1920240">
                  <a:extLst>
                    <a:ext uri="{9D8B030D-6E8A-4147-A177-3AD203B41FA5}">
                      <a16:colId xmlns:a16="http://schemas.microsoft.com/office/drawing/2014/main" val="4083246039"/>
                    </a:ext>
                  </a:extLst>
                </a:gridCol>
              </a:tblGrid>
              <a:tr h="0">
                <a:tc rowSpan="2">
                  <a:txBody>
                    <a:bodyPr/>
                    <a:lstStyle/>
                    <a:p>
                      <a:pPr algn="r"/>
                      <a:r>
                        <a:rPr lang="en-US" sz="1600" b="0" dirty="0">
                          <a:solidFill>
                            <a:schemeClr val="tx1"/>
                          </a:solidFill>
                          <a:latin typeface="News Gothic MT" panose="020B0503020103020203" pitchFamily="34" charset="0"/>
                        </a:rPr>
                        <a:t>Point and </a:t>
                      </a:r>
                      <a:br>
                        <a:rPr lang="en-US" sz="1600" b="0" dirty="0">
                          <a:solidFill>
                            <a:schemeClr val="tx1"/>
                          </a:solidFill>
                          <a:latin typeface="News Gothic MT" panose="020B0503020103020203" pitchFamily="34" charset="0"/>
                        </a:rPr>
                      </a:br>
                      <a:r>
                        <a:rPr lang="en-US" sz="1600" b="0" dirty="0">
                          <a:solidFill>
                            <a:schemeClr val="tx1"/>
                          </a:solidFill>
                          <a:latin typeface="News Gothic MT" panose="020B0503020103020203" pitchFamily="34" charset="0"/>
                        </a:rPr>
                        <a:t>% difference*</a:t>
                      </a:r>
                    </a:p>
                  </a:txBody>
                  <a:tcPr anchor="ctr">
                    <a:lnR w="12700" cap="flat" cmpd="sng" algn="ctr">
                      <a:solidFill>
                        <a:schemeClr val="bg1"/>
                      </a:solidFill>
                      <a:prstDash val="solid"/>
                      <a:round/>
                      <a:headEnd type="none" w="med" len="med"/>
                      <a:tailEnd type="none" w="med" len="med"/>
                    </a:lnR>
                    <a:solidFill>
                      <a:schemeClr val="tx1">
                        <a:lumMod val="20000"/>
                        <a:lumOff val="80000"/>
                      </a:schemeClr>
                    </a:solidFill>
                  </a:tcPr>
                </a:tc>
                <a:tc>
                  <a:txBody>
                    <a:bodyPr/>
                    <a:lstStyle/>
                    <a:p>
                      <a:pPr algn="ctr"/>
                      <a:r>
                        <a:rPr lang="en-US" sz="1400" b="0" dirty="0">
                          <a:solidFill>
                            <a:schemeClr val="tx1"/>
                          </a:solidFill>
                          <a:latin typeface="News Gothic MT" panose="020B0503020103020203" pitchFamily="34" charset="0"/>
                        </a:rPr>
                        <a:t>-8.4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356538153"/>
                  </a:ext>
                </a:extLst>
              </a:tr>
              <a:tr h="370840">
                <a:tc vMerge="1">
                  <a:txBody>
                    <a:bodyPr/>
                    <a:lstStyle/>
                    <a:p>
                      <a:endParaRPr lang="en-US" dirty="0">
                        <a:solidFill>
                          <a:schemeClr val="tx1">
                            <a:lumMod val="50000"/>
                          </a:schemeClr>
                        </a:solidFill>
                      </a:endParaRPr>
                    </a:p>
                  </a:txBody>
                  <a:tcPr>
                    <a:solidFill>
                      <a:schemeClr val="tx1">
                        <a:lumMod val="20000"/>
                        <a:lumOff val="80000"/>
                      </a:schemeClr>
                    </a:solidFill>
                  </a:tcPr>
                </a:tc>
                <a:tc>
                  <a:txBody>
                    <a:bodyPr/>
                    <a:lstStyle/>
                    <a:p>
                      <a:pPr algn="ctr"/>
                      <a:r>
                        <a:rPr lang="en-US" sz="1400" dirty="0">
                          <a:solidFill>
                            <a:schemeClr val="tx1"/>
                          </a:solidFill>
                          <a:latin typeface="News Gothic MT" panose="020B0503020103020203" pitchFamily="34" charset="0"/>
                        </a:rPr>
                        <a:t>-40.0%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lumMod val="20000"/>
                        <a:lumOff val="80000"/>
                      </a:schemeClr>
                    </a:solidFill>
                  </a:tcPr>
                </a:tc>
                <a:extLst>
                  <a:ext uri="{0D108BD9-81ED-4DB2-BD59-A6C34878D82A}">
                    <a16:rowId xmlns:a16="http://schemas.microsoft.com/office/drawing/2014/main" val="3560099194"/>
                  </a:ext>
                </a:extLst>
              </a:tr>
            </a:tbl>
          </a:graphicData>
        </a:graphic>
      </p:graphicFrame>
      <p:sp>
        <p:nvSpPr>
          <p:cNvPr id="17" name="TextBox 16">
            <a:extLst>
              <a:ext uri="{FF2B5EF4-FFF2-40B4-BE49-F238E27FC236}">
                <a16:creationId xmlns:a16="http://schemas.microsoft.com/office/drawing/2014/main" id="{C08C37F6-57E4-9740-819C-9F81ADFBBBED}"/>
              </a:ext>
            </a:extLst>
          </p:cNvPr>
          <p:cNvSpPr txBox="1"/>
          <p:nvPr/>
        </p:nvSpPr>
        <p:spPr>
          <a:xfrm>
            <a:off x="5862506" y="6132093"/>
            <a:ext cx="98135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News Gothic MT" panose="020B0503020103020203" pitchFamily="34" charset="0"/>
                <a:ea typeface="+mn-ea"/>
                <a:cs typeface="+mn-cs"/>
              </a:rPr>
              <a:t>(</a:t>
            </a:r>
            <a:r>
              <a:rPr kumimoji="0" lang="en-US" sz="1200" b="0" i="0" u="none" strike="noStrike" kern="1200" cap="none" spc="0" normalizeH="0" baseline="0" noProof="0" dirty="0">
                <a:ln>
                  <a:noFill/>
                </a:ln>
                <a:effectLst/>
                <a:uLnTx/>
                <a:uFillTx/>
                <a:latin typeface="News Gothic MT" panose="020B0503020103020203" pitchFamily="34" charset="0"/>
                <a:ea typeface="+mn-ea"/>
                <a:cs typeface="+mn-cs"/>
              </a:rPr>
              <a:t>vs. HI, NY</a:t>
            </a:r>
            <a:r>
              <a:rPr lang="en-US" sz="1200" dirty="0">
                <a:latin typeface="News Gothic MT" panose="020B0503020103020203" pitchFamily="34" charset="0"/>
              </a:rPr>
              <a:t>)</a:t>
            </a:r>
            <a:endParaRPr kumimoji="0" lang="en-US" sz="1200" b="0" i="0" u="none" strike="noStrike" kern="1200" cap="none" spc="0" normalizeH="0" baseline="0" noProof="0" dirty="0">
              <a:ln>
                <a:noFill/>
              </a:ln>
              <a:effectLst/>
              <a:uLnTx/>
              <a:uFillTx/>
              <a:latin typeface="News Gothic MT" panose="020B0503020103020203" pitchFamily="34" charset="0"/>
              <a:ea typeface="+mn-ea"/>
              <a:cs typeface="+mn-cs"/>
            </a:endParaRPr>
          </a:p>
        </p:txBody>
      </p:sp>
      <p:sp>
        <p:nvSpPr>
          <p:cNvPr id="13" name="TextBox 12">
            <a:extLst>
              <a:ext uri="{FF2B5EF4-FFF2-40B4-BE49-F238E27FC236}">
                <a16:creationId xmlns:a16="http://schemas.microsoft.com/office/drawing/2014/main" id="{560C2588-B199-0047-B83E-FDE789DBA355}"/>
              </a:ext>
            </a:extLst>
          </p:cNvPr>
          <p:cNvSpPr txBox="1"/>
          <p:nvPr/>
        </p:nvSpPr>
        <p:spPr>
          <a:xfrm>
            <a:off x="6767245" y="6626747"/>
            <a:ext cx="542475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Source: SMARInsights, International Tracking Study (</a:t>
            </a:r>
            <a:r>
              <a:rPr lang="en-US" sz="1000" dirty="0">
                <a:solidFill>
                  <a:srgbClr val="808180"/>
                </a:solidFill>
                <a:latin typeface="News Gothic MT" panose="020B0503020103020203" pitchFamily="34" charset="0"/>
                <a:ea typeface="Verdana" panose="020B0604030504040204" pitchFamily="34" charset="0"/>
                <a:cs typeface="Verdana" panose="020B0604030504040204" pitchFamily="34" charset="0"/>
              </a:rPr>
              <a:t>Jan</a:t>
            </a:r>
            <a:r>
              <a:rPr kumimoji="0" lang="en-US" sz="1000" b="0" i="0" u="none" strike="noStrike" kern="1200" cap="none" spc="0" normalizeH="0" baseline="0" noProof="0" dirty="0">
                <a:ln>
                  <a:noFill/>
                </a:ln>
                <a:solidFill>
                  <a:srgbClr val="808180"/>
                </a:solidFill>
                <a:effectLst/>
                <a:uLnTx/>
                <a:uFillTx/>
                <a:latin typeface="News Gothic MT" panose="020B0503020103020203" pitchFamily="34" charset="0"/>
                <a:ea typeface="Verdana" panose="020B0604030504040204" pitchFamily="34" charset="0"/>
                <a:cs typeface="Verdana" panose="020B0604030504040204" pitchFamily="34" charset="0"/>
              </a:rPr>
              <a:t> 2022)</a:t>
            </a:r>
          </a:p>
        </p:txBody>
      </p:sp>
      <p:graphicFrame>
        <p:nvGraphicFramePr>
          <p:cNvPr id="5" name="Chart 4">
            <a:extLst>
              <a:ext uri="{FF2B5EF4-FFF2-40B4-BE49-F238E27FC236}">
                <a16:creationId xmlns:a16="http://schemas.microsoft.com/office/drawing/2014/main" id="{A78860D2-2358-0B4E-B330-AC966B2EA6AE}"/>
              </a:ext>
            </a:extLst>
          </p:cNvPr>
          <p:cNvGraphicFramePr/>
          <p:nvPr/>
        </p:nvGraphicFramePr>
        <p:xfrm>
          <a:off x="2297501" y="2111837"/>
          <a:ext cx="8111370" cy="3379596"/>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a:extLst>
              <a:ext uri="{FF2B5EF4-FFF2-40B4-BE49-F238E27FC236}">
                <a16:creationId xmlns:a16="http://schemas.microsoft.com/office/drawing/2014/main" id="{B454C512-D946-2C48-898E-8B0624048DE2}"/>
              </a:ext>
            </a:extLst>
          </p:cNvPr>
          <p:cNvCxnSpPr>
            <a:cxnSpLocks/>
          </p:cNvCxnSpPr>
          <p:nvPr/>
        </p:nvCxnSpPr>
        <p:spPr>
          <a:xfrm>
            <a:off x="3155859" y="3737844"/>
            <a:ext cx="6278606"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52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LL SLIDES">
  <a:themeElements>
    <a:clrScheme name="Visit CA Corporate PPT">
      <a:dk1>
        <a:srgbClr val="808180"/>
      </a:dk1>
      <a:lt1>
        <a:srgbClr val="FFFFFF"/>
      </a:lt1>
      <a:dk2>
        <a:srgbClr val="00558C"/>
      </a:dk2>
      <a:lt2>
        <a:srgbClr val="00AEC7"/>
      </a:lt2>
      <a:accent1>
        <a:srgbClr val="F0C300"/>
      </a:accent1>
      <a:accent2>
        <a:srgbClr val="EA7600"/>
      </a:accent2>
      <a:accent3>
        <a:srgbClr val="00558C"/>
      </a:accent3>
      <a:accent4>
        <a:srgbClr val="00AEC7"/>
      </a:accent4>
      <a:accent5>
        <a:srgbClr val="E04E38"/>
      </a:accent5>
      <a:accent6>
        <a:srgbClr val="6ECEB2"/>
      </a:accent6>
      <a:hlink>
        <a:srgbClr val="512C6D"/>
      </a:hlink>
      <a:folHlink>
        <a:srgbClr val="CE0F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sitCA_Presentation_TEMPLATE_FINAL" id="{D06D0985-C906-4141-B28C-E221911E65BA}" vid="{4C98C347-4FA9-9941-945D-E8A2402DBE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20521</Words>
  <Application>Microsoft Macintosh PowerPoint</Application>
  <PresentationFormat>Widescreen</PresentationFormat>
  <Paragraphs>3490</Paragraphs>
  <Slides>162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162</vt:i4>
      </vt:variant>
    </vt:vector>
  </HeadingPairs>
  <TitlesOfParts>
    <vt:vector size="168" baseType="lpstr">
      <vt:lpstr>Arial</vt:lpstr>
      <vt:lpstr>Calibri</vt:lpstr>
      <vt:lpstr>Courier New</vt:lpstr>
      <vt:lpstr>News Gothic MT</vt:lpstr>
      <vt:lpstr>Wingdings</vt:lpstr>
      <vt:lpstr>ALL SLIDES</vt:lpstr>
      <vt:lpstr>International  Consumer Sentiment Wave 3 – January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Australia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Germany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Japan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Mexico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South Korea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Ruben Contreras</dc:creator>
  <cp:lastModifiedBy>Heather Huckeba</cp:lastModifiedBy>
  <cp:revision>49</cp:revision>
  <cp:lastPrinted>2022-01-31T18:13:51Z</cp:lastPrinted>
  <dcterms:created xsi:type="dcterms:W3CDTF">2022-01-25T23:01:21Z</dcterms:created>
  <dcterms:modified xsi:type="dcterms:W3CDTF">2022-02-01T01:15:08Z</dcterms:modified>
</cp:coreProperties>
</file>