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04" r:id="rId1"/>
    <p:sldMasterId id="2147484039" r:id="rId2"/>
  </p:sldMasterIdLst>
  <p:notesMasterIdLst>
    <p:notesMasterId r:id="rId99"/>
  </p:notesMasterIdLst>
  <p:handoutMasterIdLst>
    <p:handoutMasterId r:id="rId100"/>
  </p:handoutMasterIdLst>
  <p:sldIdLst>
    <p:sldId id="503" r:id="rId3"/>
    <p:sldId id="599" r:id="rId4"/>
    <p:sldId id="595" r:id="rId5"/>
    <p:sldId id="1541" r:id="rId6"/>
    <p:sldId id="4869" r:id="rId7"/>
    <p:sldId id="4521" r:id="rId8"/>
    <p:sldId id="4870" r:id="rId9"/>
    <p:sldId id="4875" r:id="rId10"/>
    <p:sldId id="4522" r:id="rId11"/>
    <p:sldId id="4523" r:id="rId12"/>
    <p:sldId id="4873" r:id="rId13"/>
    <p:sldId id="4872" r:id="rId14"/>
    <p:sldId id="4874" r:id="rId15"/>
    <p:sldId id="4831" r:id="rId16"/>
    <p:sldId id="4871" r:id="rId17"/>
    <p:sldId id="597" r:id="rId18"/>
    <p:sldId id="576" r:id="rId19"/>
    <p:sldId id="617" r:id="rId20"/>
    <p:sldId id="616" r:id="rId21"/>
    <p:sldId id="4876" r:id="rId22"/>
    <p:sldId id="4877" r:id="rId23"/>
    <p:sldId id="4878" r:id="rId24"/>
    <p:sldId id="4879" r:id="rId25"/>
    <p:sldId id="260" r:id="rId26"/>
    <p:sldId id="602" r:id="rId27"/>
    <p:sldId id="271" r:id="rId28"/>
    <p:sldId id="272" r:id="rId29"/>
    <p:sldId id="277" r:id="rId30"/>
    <p:sldId id="274" r:id="rId31"/>
    <p:sldId id="4880" r:id="rId32"/>
    <p:sldId id="603" r:id="rId33"/>
    <p:sldId id="4525" r:id="rId34"/>
    <p:sldId id="4526" r:id="rId35"/>
    <p:sldId id="4527" r:id="rId36"/>
    <p:sldId id="4528" r:id="rId37"/>
    <p:sldId id="4529" r:id="rId38"/>
    <p:sldId id="604" r:id="rId39"/>
    <p:sldId id="4530" r:id="rId40"/>
    <p:sldId id="4531" r:id="rId41"/>
    <p:sldId id="4532" r:id="rId42"/>
    <p:sldId id="4533" r:id="rId43"/>
    <p:sldId id="4534" r:id="rId44"/>
    <p:sldId id="605" r:id="rId45"/>
    <p:sldId id="4535" r:id="rId46"/>
    <p:sldId id="4536" r:id="rId47"/>
    <p:sldId id="4537" r:id="rId48"/>
    <p:sldId id="4538" r:id="rId49"/>
    <p:sldId id="4539" r:id="rId50"/>
    <p:sldId id="606" r:id="rId51"/>
    <p:sldId id="4540" r:id="rId52"/>
    <p:sldId id="4541" r:id="rId53"/>
    <p:sldId id="4542" r:id="rId54"/>
    <p:sldId id="4543" r:id="rId55"/>
    <p:sldId id="4544" r:id="rId56"/>
    <p:sldId id="607" r:id="rId57"/>
    <p:sldId id="4545" r:id="rId58"/>
    <p:sldId id="4546" r:id="rId59"/>
    <p:sldId id="4547" r:id="rId60"/>
    <p:sldId id="4548" r:id="rId61"/>
    <p:sldId id="4881" r:id="rId62"/>
    <p:sldId id="608" r:id="rId63"/>
    <p:sldId id="4882" r:id="rId64"/>
    <p:sldId id="4883" r:id="rId65"/>
    <p:sldId id="4884" r:id="rId66"/>
    <p:sldId id="4885" r:id="rId67"/>
    <p:sldId id="4549" r:id="rId68"/>
    <p:sldId id="609" r:id="rId69"/>
    <p:sldId id="4550" r:id="rId70"/>
    <p:sldId id="4551" r:id="rId71"/>
    <p:sldId id="4552" r:id="rId72"/>
    <p:sldId id="4553" r:id="rId73"/>
    <p:sldId id="4898" r:id="rId74"/>
    <p:sldId id="615" r:id="rId75"/>
    <p:sldId id="4900" r:id="rId76"/>
    <p:sldId id="4901" r:id="rId77"/>
    <p:sldId id="4902" r:id="rId78"/>
    <p:sldId id="4903" r:id="rId79"/>
    <p:sldId id="4892" r:id="rId80"/>
    <p:sldId id="611" r:id="rId81"/>
    <p:sldId id="4894" r:id="rId82"/>
    <p:sldId id="4895" r:id="rId83"/>
    <p:sldId id="4896" r:id="rId84"/>
    <p:sldId id="4897" r:id="rId85"/>
    <p:sldId id="4886" r:id="rId86"/>
    <p:sldId id="612" r:id="rId87"/>
    <p:sldId id="4888" r:id="rId88"/>
    <p:sldId id="4889" r:id="rId89"/>
    <p:sldId id="4890" r:id="rId90"/>
    <p:sldId id="4891" r:id="rId91"/>
    <p:sldId id="4554" r:id="rId92"/>
    <p:sldId id="610" r:id="rId93"/>
    <p:sldId id="4555" r:id="rId94"/>
    <p:sldId id="4556" r:id="rId95"/>
    <p:sldId id="4557" r:id="rId96"/>
    <p:sldId id="4558" r:id="rId97"/>
    <p:sldId id="409" r:id="rId98"/>
  </p:sldIdLst>
  <p:sldSz cx="9144000" cy="6858000" type="screen4x3"/>
  <p:notesSz cx="7019925" cy="9305925"/>
  <p:embeddedFontLst>
    <p:embeddedFont>
      <p:font typeface="Calibri" panose="020F0502020204030204" pitchFamily="34" charset="0"/>
      <p:regular r:id="rId101"/>
      <p:bold r:id="rId102"/>
      <p:italic r:id="rId103"/>
      <p:boldItalic r:id="rId104"/>
    </p:embeddedFont>
    <p:embeddedFont>
      <p:font typeface="Calibri Light" panose="020F0302020204030204" pitchFamily="34" charset="0"/>
      <p:regular r:id="rId105"/>
      <p:italic r:id="rId106"/>
    </p:embeddedFont>
    <p:embeddedFont>
      <p:font typeface="Lato" panose="020F0502020204030203" pitchFamily="34" charset="0"/>
      <p:regular r:id="rId107"/>
      <p:bold r:id="rId108"/>
      <p:italic r:id="rId109"/>
      <p:boldItalic r:id="rId110"/>
    </p:embeddedFont>
    <p:embeddedFont>
      <p:font typeface="Lato" panose="020F0502020204030203" pitchFamily="34" charset="0"/>
      <p:regular r:id="rId107"/>
      <p:bold r:id="rId108"/>
      <p:italic r:id="rId109"/>
      <p:boldItalic r:id="rId110"/>
    </p:embeddedFont>
    <p:embeddedFont>
      <p:font typeface="Lato Black" panose="020F0502020204030203" pitchFamily="34" charset="0"/>
      <p:bold r:id="rId111"/>
      <p:italic r:id="rId112"/>
      <p:boldItalic r:id="rId113"/>
    </p:embeddedFont>
    <p:embeddedFont>
      <p:font typeface="News Gothic MT" panose="020B0503020103020203" pitchFamily="34" charset="0"/>
      <p:regular r:id="rId114"/>
      <p:bold r:id="rId115"/>
      <p:italic r:id="rId116"/>
      <p:boldItalic r:id="rId1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42" userDrawn="1">
          <p15:clr>
            <a:srgbClr val="A4A3A4"/>
          </p15:clr>
        </p15:guide>
        <p15:guide id="4" pos="5424" userDrawn="1">
          <p15:clr>
            <a:srgbClr val="A4A3A4"/>
          </p15:clr>
        </p15:guide>
        <p15:guide id="5" orient="horz" pos="3840" userDrawn="1">
          <p15:clr>
            <a:srgbClr val="A4A3A4"/>
          </p15:clr>
        </p15:guide>
        <p15:guide id="6" orient="horz" pos="624" userDrawn="1">
          <p15:clr>
            <a:srgbClr val="A4A3A4"/>
          </p15:clr>
        </p15:guide>
        <p15:guide id="8" pos="2034" userDrawn="1">
          <p15:clr>
            <a:srgbClr val="A4A3A4"/>
          </p15:clr>
        </p15:guide>
        <p15:guide id="9" pos="3726" userDrawn="1">
          <p15:clr>
            <a:srgbClr val="A4A3A4"/>
          </p15:clr>
        </p15:guide>
        <p15:guide id="10" orient="horz" pos="1944" userDrawn="1">
          <p15:clr>
            <a:srgbClr val="A4A3A4"/>
          </p15:clr>
        </p15:guide>
        <p15:guide id="11" pos="2712" userDrawn="1">
          <p15:clr>
            <a:srgbClr val="A4A3A4"/>
          </p15:clr>
        </p15:guide>
        <p15:guide id="12" pos="2328" userDrawn="1">
          <p15:clr>
            <a:srgbClr val="A4A3A4"/>
          </p15:clr>
        </p15:guide>
        <p15:guide id="13" orient="horz" pos="2328" userDrawn="1">
          <p15:clr>
            <a:srgbClr val="A4A3A4"/>
          </p15:clr>
        </p15:guide>
        <p15:guide id="14" pos="408" userDrawn="1">
          <p15:clr>
            <a:srgbClr val="A4A3A4"/>
          </p15:clr>
        </p15:guide>
        <p15:guide id="15" orient="horz" pos="1392" userDrawn="1">
          <p15:clr>
            <a:srgbClr val="A4A3A4"/>
          </p15:clr>
        </p15:guide>
        <p15:guide id="16" orient="horz" pos="744" userDrawn="1">
          <p15:clr>
            <a:srgbClr val="A4A3A4"/>
          </p15:clr>
        </p15:guide>
        <p15:guide id="18" pos="3408" userDrawn="1">
          <p15:clr>
            <a:srgbClr val="A4A3A4"/>
          </p15:clr>
        </p15:guide>
        <p15:guide id="19" pos="3000" userDrawn="1">
          <p15:clr>
            <a:srgbClr val="A4A3A4"/>
          </p15:clr>
        </p15:guide>
        <p15:guide id="20" orient="horz" pos="1488" userDrawn="1">
          <p15:clr>
            <a:srgbClr val="A4A3A4"/>
          </p15:clr>
        </p15:guide>
        <p15:guide id="21" orient="horz" pos="18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9B0"/>
    <a:srgbClr val="3170BD"/>
    <a:srgbClr val="7B7C77"/>
    <a:srgbClr val="002060"/>
    <a:srgbClr val="00C2E5"/>
    <a:srgbClr val="003469"/>
    <a:srgbClr val="00B7E1"/>
    <a:srgbClr val="4583CF"/>
    <a:srgbClr val="DE6328"/>
    <a:srgbClr val="275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6" autoAdjust="0"/>
    <p:restoredTop sz="86122" autoAdjust="0"/>
  </p:normalViewPr>
  <p:slideViewPr>
    <p:cSldViewPr snapToGrid="0">
      <p:cViewPr varScale="1">
        <p:scale>
          <a:sx n="105" d="100"/>
          <a:sy n="105" d="100"/>
        </p:scale>
        <p:origin x="1688" y="184"/>
      </p:cViewPr>
      <p:guideLst>
        <p:guide pos="342"/>
        <p:guide pos="5424"/>
        <p:guide orient="horz" pos="3840"/>
        <p:guide orient="horz" pos="624"/>
        <p:guide pos="2034"/>
        <p:guide pos="3726"/>
        <p:guide orient="horz" pos="1944"/>
        <p:guide pos="2712"/>
        <p:guide pos="2328"/>
        <p:guide orient="horz" pos="2328"/>
        <p:guide pos="408"/>
        <p:guide orient="horz" pos="1392"/>
        <p:guide orient="horz" pos="744"/>
        <p:guide pos="3408"/>
        <p:guide pos="3000"/>
        <p:guide orient="horz" pos="1488"/>
        <p:guide orient="horz" pos="1800"/>
      </p:guideLst>
    </p:cSldViewPr>
  </p:slideViewPr>
  <p:outlineViewPr>
    <p:cViewPr>
      <p:scale>
        <a:sx n="33" d="100"/>
        <a:sy n="33" d="100"/>
      </p:scale>
      <p:origin x="0" y="-1236"/>
    </p:cViewPr>
  </p:outlineViewPr>
  <p:notesTextViewPr>
    <p:cViewPr>
      <p:scale>
        <a:sx n="1" d="1"/>
        <a:sy n="1" d="1"/>
      </p:scale>
      <p:origin x="0" y="0"/>
    </p:cViewPr>
  </p:notesTextViewPr>
  <p:sorterViewPr>
    <p:cViewPr varScale="1">
      <p:scale>
        <a:sx n="1" d="1"/>
        <a:sy n="1" d="1"/>
      </p:scale>
      <p:origin x="0" y="-1176"/>
    </p:cViewPr>
  </p:sorterViewPr>
  <p:notesViewPr>
    <p:cSldViewPr snapToGrid="0">
      <p:cViewPr varScale="1">
        <p:scale>
          <a:sx n="107" d="100"/>
          <a:sy n="107" d="100"/>
        </p:scale>
        <p:origin x="187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7.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2.fntdata"/><Relationship Id="rId16" Type="http://schemas.openxmlformats.org/officeDocument/2006/relationships/slide" Target="slides/slide14.xml"/><Relationship Id="rId107" Type="http://schemas.openxmlformats.org/officeDocument/2006/relationships/font" Target="fonts/font7.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2.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3.fntdata"/><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3.fntdata"/><Relationship Id="rId108" Type="http://schemas.openxmlformats.org/officeDocument/2006/relationships/font" Target="fonts/font8.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4.fntdata"/><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9.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4.fntdata"/><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0.fntdata"/><Relationship Id="rId115" Type="http://schemas.openxmlformats.org/officeDocument/2006/relationships/font" Target="fonts/font15.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en-US" dirty="0"/>
          </a:p>
        </p:txBody>
      </p:sp>
      <p:sp>
        <p:nvSpPr>
          <p:cNvPr id="4" name="Footer Placeholder 3"/>
          <p:cNvSpPr>
            <a:spLocks noGrp="1"/>
          </p:cNvSpPr>
          <p:nvPr>
            <p:ph type="ftr" sz="quarter" idx="2"/>
          </p:nvPr>
        </p:nvSpPr>
        <p:spPr>
          <a:xfrm>
            <a:off x="1" y="8839015"/>
            <a:ext cx="3041968" cy="466911"/>
          </a:xfrm>
          <a:prstGeom prst="rect">
            <a:avLst/>
          </a:prstGeom>
        </p:spPr>
        <p:txBody>
          <a:bodyPr vert="horz" lIns="93272" tIns="46637" rIns="93272"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5"/>
            <a:ext cx="3041968" cy="466911"/>
          </a:xfrm>
          <a:prstGeom prst="rect">
            <a:avLst/>
          </a:prstGeom>
        </p:spPr>
        <p:txBody>
          <a:bodyPr vert="horz" lIns="93272" tIns="46637" rIns="93272" bIns="46637" rtlCol="0" anchor="b"/>
          <a:lstStyle>
            <a:lvl1pPr algn="r">
              <a:defRPr sz="1200"/>
            </a:lvl1pPr>
          </a:lstStyle>
          <a:p>
            <a:fld id="{8110298A-A03F-418F-998A-F7CA54F8BFE9}" type="slidenum">
              <a:rPr lang="en-US" smtClean="0"/>
              <a:t>‹#›</a:t>
            </a:fld>
            <a:endParaRPr lang="en-US" dirty="0"/>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id-ID"/>
          </a:p>
        </p:txBody>
      </p:sp>
      <p:sp>
        <p:nvSpPr>
          <p:cNvPr id="3" name="Date Placeholder 2"/>
          <p:cNvSpPr>
            <a:spLocks noGrp="1"/>
          </p:cNvSpPr>
          <p:nvPr>
            <p:ph type="dt" idx="1"/>
          </p:nvPr>
        </p:nvSpPr>
        <p:spPr>
          <a:xfrm>
            <a:off x="3976334" y="0"/>
            <a:ext cx="3041968" cy="466912"/>
          </a:xfrm>
          <a:prstGeom prst="rect">
            <a:avLst/>
          </a:prstGeom>
        </p:spPr>
        <p:txBody>
          <a:bodyPr vert="horz" lIns="93272" tIns="46637" rIns="93272" bIns="46637" rtlCol="0"/>
          <a:lstStyle>
            <a:lvl1pPr algn="r">
              <a:defRPr sz="1200"/>
            </a:lvl1pPr>
          </a:lstStyle>
          <a:p>
            <a:fld id="{CFFFF55F-8596-4ED6-A487-C5C49AFFE812}" type="datetimeFigureOut">
              <a:rPr lang="id-ID" smtClean="0"/>
              <a:t>08/03/22</a:t>
            </a:fld>
            <a:endParaRPr lang="id-ID"/>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72" tIns="46637" rIns="93272" bIns="46637" rtlCol="0" anchor="ctr"/>
          <a:lstStyle/>
          <a:p>
            <a:endParaRPr lang="id-ID"/>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2" tIns="46637" rIns="93272"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8839015"/>
            <a:ext cx="3041968" cy="466911"/>
          </a:xfrm>
          <a:prstGeom prst="rect">
            <a:avLst/>
          </a:prstGeom>
        </p:spPr>
        <p:txBody>
          <a:bodyPr vert="horz" lIns="93272" tIns="46637" rIns="93272" bIns="46637" rtlCol="0" anchor="b"/>
          <a:lstStyle>
            <a:lvl1pPr algn="l">
              <a:defRPr sz="1200"/>
            </a:lvl1pPr>
          </a:lstStyle>
          <a:p>
            <a:endParaRPr lang="id-ID"/>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2" tIns="46637" rIns="93272" bIns="46637"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a:t>
            </a:r>
          </a:p>
          <a:p>
            <a:pPr marL="171450" indent="-171450">
              <a:buFont typeface="Arial" panose="020B0604020202020204" pitchFamily="34" charset="0"/>
              <a:buChar char="•"/>
            </a:pPr>
            <a:r>
              <a:rPr lang="en-US" dirty="0"/>
              <a:t>70% ‘herd immunity’ – broader reopening. </a:t>
            </a:r>
          </a:p>
          <a:p>
            <a:pPr marL="171450" indent="-171450">
              <a:buFont typeface="Arial" panose="020B0604020202020204" pitchFamily="34" charset="0"/>
              <a:buChar char="•"/>
            </a:pPr>
            <a:r>
              <a:rPr lang="en-US" dirty="0"/>
              <a:t>30% elderly &amp; vulnerable target a key benchmark for restrictions easing.</a:t>
            </a:r>
          </a:p>
          <a:p>
            <a:endParaRPr lang="en-US" dirty="0"/>
          </a:p>
          <a:p>
            <a:r>
              <a:rPr lang="en-US" dirty="0"/>
              <a:t>10 of these countries (UK-Spain) will reach 70% in 2021. </a:t>
            </a:r>
          </a:p>
          <a:p>
            <a:r>
              <a:rPr lang="en-US" dirty="0"/>
              <a:t>All but two of the remaining ones in 2022.</a:t>
            </a:r>
          </a:p>
          <a:p>
            <a:r>
              <a:rPr lang="en-US" dirty="0"/>
              <a:t>Some improvement in last week alone – e.g. Albania based on dist rates one week ago projected to vaccinate 70% by 2024, now 2021.</a:t>
            </a:r>
          </a:p>
          <a:p>
            <a:endParaRPr lang="en-US" dirty="0"/>
          </a:p>
          <a:p>
            <a:r>
              <a:rPr lang="en-US" dirty="0"/>
              <a:t>So far, has been slower. Will improve. </a:t>
            </a:r>
          </a:p>
          <a:p>
            <a:endParaRPr lang="en-US" dirty="0"/>
          </a:p>
          <a:p>
            <a:r>
              <a:rPr lang="en-US" dirty="0"/>
              <a:t>By itself – vaccine will not allow a ‘return to normal’ in 2021. Other measure required – this can include improved testing, vaccine passports. </a:t>
            </a:r>
          </a:p>
          <a:p>
            <a:endParaRPr lang="en-US" dirty="0"/>
          </a:p>
          <a:p>
            <a:r>
              <a:rPr lang="en-US" dirty="0"/>
              <a:t>Gov’t co-operation for cross country travel – get something simple to allow that to happen.</a:t>
            </a:r>
            <a:endParaRPr lang="en-GB" dirty="0"/>
          </a:p>
        </p:txBody>
      </p:sp>
      <p:sp>
        <p:nvSpPr>
          <p:cNvPr id="4" name="Slide Number Placeholder 3"/>
          <p:cNvSpPr>
            <a:spLocks noGrp="1"/>
          </p:cNvSpPr>
          <p:nvPr>
            <p:ph type="sldNum" sz="quarter" idx="5"/>
          </p:nvPr>
        </p:nvSpPr>
        <p:spPr/>
        <p:txBody>
          <a:bodyPr/>
          <a:lstStyle/>
          <a:p>
            <a:fld id="{A340953D-71E2-4F02-9528-5789CD980E2A}" type="slidenum">
              <a:rPr lang="en-GB" smtClean="0"/>
              <a:t>5</a:t>
            </a:fld>
            <a:endParaRPr lang="en-GB" dirty="0"/>
          </a:p>
        </p:txBody>
      </p:sp>
    </p:spTree>
    <p:extLst>
      <p:ext uri="{BB962C8B-B14F-4D97-AF65-F5344CB8AC3E}">
        <p14:creationId xmlns:p14="http://schemas.microsoft.com/office/powerpoint/2010/main" val="135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14172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393397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21852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en-US" altLang="en-US" sz="1600" dirty="0">
              <a:ea typeface="ヒラギノ角ゴ Pro W3"/>
              <a:cs typeface="ヒラギノ角ゴ Pro W3"/>
            </a:endParaRPr>
          </a:p>
        </p:txBody>
      </p:sp>
    </p:spTree>
    <p:extLst>
      <p:ext uri="{BB962C8B-B14F-4D97-AF65-F5344CB8AC3E}">
        <p14:creationId xmlns:p14="http://schemas.microsoft.com/office/powerpoint/2010/main" val="50219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953D-71E2-4F02-9528-5789CD980E2A}" type="slidenum">
              <a:rPr lang="en-GB" smtClean="0"/>
              <a:t>14</a:t>
            </a:fld>
            <a:endParaRPr lang="en-GB" dirty="0"/>
          </a:p>
        </p:txBody>
      </p:sp>
    </p:spTree>
    <p:extLst>
      <p:ext uri="{BB962C8B-B14F-4D97-AF65-F5344CB8AC3E}">
        <p14:creationId xmlns:p14="http://schemas.microsoft.com/office/powerpoint/2010/main" val="203449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 -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73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EA913244-B2E7-4D21-AC18-3CBE1B92B9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1D3CCD4B-3B7F-4AF8-BB42-83088FA86D47}"/>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17893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293CD48-4A1B-41C7-AD63-1E2CEB79BA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F8FA6CF8-90D8-4B68-A833-260BECF12EDF}"/>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3708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FAF68AB1-5710-429F-A809-CF83CAE5C1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0735A5EB-B8CD-47AC-9857-3B520099F8AD}"/>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82569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279797" y="380999"/>
            <a:ext cx="8584406"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22778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7679A3-5B51-467E-AD2D-537F0F6CB8C3}"/>
              </a:ext>
            </a:extLst>
          </p:cNvPr>
          <p:cNvSpPr>
            <a:spLocks noGrp="1"/>
          </p:cNvSpPr>
          <p:nvPr>
            <p:ph type="pic" sz="quarter" idx="10"/>
          </p:nvPr>
        </p:nvSpPr>
        <p:spPr>
          <a:xfrm>
            <a:off x="4671392" y="1494182"/>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A4AD5C-8E7D-437A-8129-5B2E958A543F}"/>
              </a:ext>
            </a:extLst>
          </p:cNvPr>
          <p:cNvSpPr>
            <a:spLocks noGrp="1"/>
          </p:cNvSpPr>
          <p:nvPr>
            <p:ph type="pic" sz="quarter" idx="11"/>
          </p:nvPr>
        </p:nvSpPr>
        <p:spPr>
          <a:xfrm>
            <a:off x="6654249" y="1494183"/>
            <a:ext cx="181389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pic>
        <p:nvPicPr>
          <p:cNvPr id="10" name="Picture 9">
            <a:extLst>
              <a:ext uri="{FF2B5EF4-FFF2-40B4-BE49-F238E27FC236}">
                <a16:creationId xmlns:a16="http://schemas.microsoft.com/office/drawing/2014/main" id="{83B8E193-9BB9-411D-9B13-13BCF387B6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B017BFE5-5523-481B-AC9F-E232B8FA8095}"/>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259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1" y="0"/>
            <a:ext cx="9143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6011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 - Big picture centered">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C1E0E71-5B85-406F-BE23-4D2270C4D18C}"/>
              </a:ext>
            </a:extLst>
          </p:cNvPr>
          <p:cNvSpPr>
            <a:spLocks noGrp="1"/>
          </p:cNvSpPr>
          <p:nvPr>
            <p:ph type="pic" sz="quarter" idx="10"/>
          </p:nvPr>
        </p:nvSpPr>
        <p:spPr bwMode="auto">
          <a:xfrm>
            <a:off x="542925" y="762000"/>
            <a:ext cx="805815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dirty="0"/>
          </a:p>
        </p:txBody>
      </p:sp>
    </p:spTree>
    <p:extLst>
      <p:ext uri="{BB962C8B-B14F-4D97-AF65-F5344CB8AC3E}">
        <p14:creationId xmlns:p14="http://schemas.microsoft.com/office/powerpoint/2010/main" val="1206033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 - Picture half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5302743" y="856034"/>
            <a:ext cx="3841258" cy="6001966"/>
          </a:xfrm>
        </p:spPr>
        <p:txBody>
          <a:bodyPr/>
          <a:lstStyle/>
          <a:p>
            <a:endParaRPr lang="en-US" dirty="0"/>
          </a:p>
        </p:txBody>
      </p:sp>
      <p:sp>
        <p:nvSpPr>
          <p:cNvPr id="7" name="Rectangle 6">
            <a:extLst>
              <a:ext uri="{FF2B5EF4-FFF2-40B4-BE49-F238E27FC236}">
                <a16:creationId xmlns:a16="http://schemas.microsoft.com/office/drawing/2014/main" id="{B810B77B-51B4-4710-8024-19E2F3539290}"/>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B5D352F-BB8C-4455-ABF4-9AB0919183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3DB321A1-0CF0-4634-88FA-690A2CD2939A}"/>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4431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 - Blank with logo and page numb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769AC-11DB-4AB7-AF3E-04D07B62FA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360920" y="6537960"/>
            <a:ext cx="1707357" cy="283464"/>
          </a:xfrm>
          <a:prstGeom prst="rect">
            <a:avLst/>
          </a:prstGeom>
        </p:spPr>
      </p:pic>
      <p:sp>
        <p:nvSpPr>
          <p:cNvPr id="5" name="TextBox 4">
            <a:extLst>
              <a:ext uri="{FF2B5EF4-FFF2-40B4-BE49-F238E27FC236}">
                <a16:creationId xmlns:a16="http://schemas.microsoft.com/office/drawing/2014/main" id="{5794567A-7EFA-4AEB-82D0-1D932EDBC1E1}"/>
              </a:ext>
            </a:extLst>
          </p:cNvPr>
          <p:cNvSpPr txBox="1"/>
          <p:nvPr userDrawn="1"/>
        </p:nvSpPr>
        <p:spPr>
          <a:xfrm>
            <a:off x="0" y="6583680"/>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210965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A0F1BC-B81E-4B79-8C7E-7AC2FFFCB3FB}" type="datetime1">
              <a:rPr lang="en-US" smtClean="0"/>
              <a:t>3/8/22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28F20-9BE8-C549-B4DA-35384EC6BE1B}" type="slidenum">
              <a:rPr lang="en-US" smtClean="0"/>
              <a:t>‹#›</a:t>
            </a:fld>
            <a:endParaRPr lang="en-US" dirty="0"/>
          </a:p>
        </p:txBody>
      </p:sp>
    </p:spTree>
    <p:extLst>
      <p:ext uri="{BB962C8B-B14F-4D97-AF65-F5344CB8AC3E}">
        <p14:creationId xmlns:p14="http://schemas.microsoft.com/office/powerpoint/2010/main" val="276528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 - Cover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BB9A7D-6673-46DE-9110-DC60184F7F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3" name="TextBox 2">
            <a:extLst>
              <a:ext uri="{FF2B5EF4-FFF2-40B4-BE49-F238E27FC236}">
                <a16:creationId xmlns:a16="http://schemas.microsoft.com/office/drawing/2014/main" id="{C30F3543-A024-4275-A93C-786A63935639}"/>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198535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1DF8-022A-406E-A92F-7AED1990DE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648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No Wave">
    <p:bg>
      <p:bgPr>
        <a:solidFill>
          <a:schemeClr val="bg1">
            <a:alpha val="80000"/>
          </a:schemeClr>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A9D03482-F7CD-F746-BD9D-E99D344F72DC}"/>
              </a:ext>
            </a:extLst>
          </p:cNvPr>
          <p:cNvSpPr>
            <a:spLocks noGrp="1"/>
          </p:cNvSpPr>
          <p:nvPr>
            <p:ph type="body" sz="quarter" idx="10" hasCustomPrompt="1"/>
          </p:nvPr>
        </p:nvSpPr>
        <p:spPr>
          <a:xfrm>
            <a:off x="780033" y="489942"/>
            <a:ext cx="7585681" cy="1799548"/>
          </a:xfrm>
          <a:prstGeom prst="rect">
            <a:avLst/>
          </a:prstGeom>
        </p:spPr>
        <p:txBody>
          <a:bodyPr/>
          <a:lstStyle>
            <a:lvl1pPr marL="0" indent="0" algn="l">
              <a:lnSpc>
                <a:spcPts val="3750"/>
              </a:lnSpc>
              <a:buNone/>
              <a:defRPr sz="3300" b="1">
                <a:solidFill>
                  <a:schemeClr val="tx2"/>
                </a:solidFill>
                <a:latin typeface="News Gothic MT" panose="020B0503020103020203" pitchFamily="34" charset="0"/>
              </a:defRPr>
            </a:lvl1pPr>
            <a:lvl2pPr marL="342900" indent="0">
              <a:buNone/>
              <a:defRPr sz="2850">
                <a:solidFill>
                  <a:schemeClr val="bg1"/>
                </a:solidFill>
                <a:latin typeface="News Gothic MT" panose="020B0503020103020203" pitchFamily="34" charset="0"/>
              </a:defRPr>
            </a:lvl2pPr>
            <a:lvl3pPr marL="685800" indent="0">
              <a:buNone/>
              <a:defRPr sz="2850">
                <a:solidFill>
                  <a:schemeClr val="bg1"/>
                </a:solidFill>
                <a:latin typeface="News Gothic MT" panose="020B0503020103020203" pitchFamily="34" charset="0"/>
              </a:defRPr>
            </a:lvl3pPr>
            <a:lvl4pPr marL="1028700" indent="0">
              <a:buNone/>
              <a:defRPr sz="2850">
                <a:solidFill>
                  <a:schemeClr val="bg1"/>
                </a:solidFill>
                <a:latin typeface="News Gothic MT" panose="020B0503020103020203" pitchFamily="34" charset="0"/>
              </a:defRPr>
            </a:lvl4pPr>
            <a:lvl5pPr marL="1371600" indent="0">
              <a:buNone/>
              <a:defRPr sz="285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47133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6 (NO IMAG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50000"/>
          </a:blip>
          <a:srcRect/>
          <a:stretch/>
        </p:blipFill>
        <p:spPr>
          <a:xfrm>
            <a:off x="538144" y="737603"/>
            <a:ext cx="8067713" cy="5452595"/>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205821" y="2387157"/>
            <a:ext cx="6732357" cy="2915692"/>
          </a:xfrm>
          <a:prstGeom prst="rect">
            <a:avLst/>
          </a:prstGeom>
        </p:spPr>
        <p:txBody>
          <a:bodyPr vert="horz" lIns="91440" tIns="45720" rIns="91440" bIns="45720" rtlCol="0" anchor="t">
            <a:normAutofit/>
          </a:bodyPr>
          <a:lstStyle>
            <a:lvl1pPr algn="ctr">
              <a:lnSpc>
                <a:spcPts val="3750"/>
              </a:lnSpc>
              <a:defRPr sz="3300" b="1">
                <a:solidFill>
                  <a:schemeClr val="bg1"/>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4468206" y="1229224"/>
            <a:ext cx="207587" cy="784977"/>
          </a:xfrm>
          <a:prstGeom prst="rect">
            <a:avLst/>
          </a:prstGeom>
        </p:spPr>
      </p:pic>
    </p:spTree>
    <p:extLst>
      <p:ext uri="{BB962C8B-B14F-4D97-AF65-F5344CB8AC3E}">
        <p14:creationId xmlns:p14="http://schemas.microsoft.com/office/powerpoint/2010/main" val="36448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889-FC57-45F5-8E6B-EF6BA069C2B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16DE0-5A95-4FED-A379-61B3B8E7AA7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4012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673-86D0-4FD4-A34E-204E09F28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C3508-8BF5-4CB9-891D-11EA2CE6F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3FCA-B788-485A-8369-67ED9ED01607}"/>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5" name="Footer Placeholder 4">
            <a:extLst>
              <a:ext uri="{FF2B5EF4-FFF2-40B4-BE49-F238E27FC236}">
                <a16:creationId xmlns:a16="http://schemas.microsoft.com/office/drawing/2014/main" id="{D5FA2244-FAFB-4178-8187-74ED576C5ECE}"/>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F2E02A3-868C-4D83-845B-9B41BBDDA65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318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8C7B-D8EE-4A11-9FBB-9C2C86DF4CD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20D6D-499A-44D0-90C1-ECC243EC296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1DFC5-981A-4E6D-BD59-AB52ACF5E5A4}"/>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5" name="Footer Placeholder 4">
            <a:extLst>
              <a:ext uri="{FF2B5EF4-FFF2-40B4-BE49-F238E27FC236}">
                <a16:creationId xmlns:a16="http://schemas.microsoft.com/office/drawing/2014/main" id="{C5207274-6461-4202-9A05-E9FA54805FD0}"/>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F60D9A0-5933-4CD1-841F-4844F7EFA0D4}"/>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410690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438-5CB8-4717-B90F-BA35D71E7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382D8-2935-4BA9-BF3A-2E232AB3FE0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B899D-0E63-4ED0-879E-CE64139B3C7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6A84-ED2F-44DA-B9B7-B1A93F1DAF8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6" name="Footer Placeholder 5">
            <a:extLst>
              <a:ext uri="{FF2B5EF4-FFF2-40B4-BE49-F238E27FC236}">
                <a16:creationId xmlns:a16="http://schemas.microsoft.com/office/drawing/2014/main" id="{EED08883-4071-40FB-A56B-04155E9BAB37}"/>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25ED62D-FEEC-4D48-9CA4-87A63DAEE071}"/>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14981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8A1F-76E9-4BB5-B00B-8D6ED9C3D4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92A78-684A-49C9-AAD2-83436027AD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4DBE-6D7F-4469-B511-BE7F7F8D56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AF256-281F-4D63-8561-AB72F718E6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0F18D-750E-44B6-B59D-ED1BE07869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305F-F1D2-42A5-8E32-30826B12D8C3}"/>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8" name="Footer Placeholder 7">
            <a:extLst>
              <a:ext uri="{FF2B5EF4-FFF2-40B4-BE49-F238E27FC236}">
                <a16:creationId xmlns:a16="http://schemas.microsoft.com/office/drawing/2014/main" id="{7285990E-30D2-488C-9391-97778671863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06DD978-F9B2-45EF-899B-33CF1AFAF6C2}"/>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31314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2FE-91F6-4C55-B549-C4CB1CDF0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6C1B-ABB9-4D8E-895F-FB93B403B19E}"/>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4" name="Footer Placeholder 3">
            <a:extLst>
              <a:ext uri="{FF2B5EF4-FFF2-40B4-BE49-F238E27FC236}">
                <a16:creationId xmlns:a16="http://schemas.microsoft.com/office/drawing/2014/main" id="{70CF55CB-8C35-4DE5-BD37-E8FF98FCC0F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159D995-57F1-4641-8F98-E3CDEC1B9160}"/>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845452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D7B0-1671-441F-AD3E-662C60909F0B}"/>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3" name="Footer Placeholder 2">
            <a:extLst>
              <a:ext uri="{FF2B5EF4-FFF2-40B4-BE49-F238E27FC236}">
                <a16:creationId xmlns:a16="http://schemas.microsoft.com/office/drawing/2014/main" id="{AA5E9D7F-C30B-4F18-813C-20ACBCA5566C}"/>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FA34576-3BDF-4B70-AFE7-614E997F5828}"/>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27698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 - Skinny pic bann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0" y="762000"/>
            <a:ext cx="9143999" cy="1790700"/>
          </a:xfrm>
        </p:spPr>
        <p:txBody>
          <a:bodyPr/>
          <a:lstStyle/>
          <a:p>
            <a:endParaRPr lang="en-US" dirty="0"/>
          </a:p>
        </p:txBody>
      </p:sp>
      <p:sp>
        <p:nvSpPr>
          <p:cNvPr id="7" name="Rectangle 6">
            <a:extLst>
              <a:ext uri="{FF2B5EF4-FFF2-40B4-BE49-F238E27FC236}">
                <a16:creationId xmlns:a16="http://schemas.microsoft.com/office/drawing/2014/main" id="{80B53035-DB7B-4B36-8B45-7B5F726A4A4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2D19DD4-BCDC-410A-9A8F-B39B05A3D8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E9D15A78-35C5-4233-AA5C-B5CB4B8E1838}"/>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2801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6F62-EC34-4E3F-882B-F1F5FFF86D0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7C9A-4A78-44B3-A9BC-15BB9C6AFA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B6C5E-1550-44F1-A23A-63123F4256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7F91-EA52-4C10-9568-28CE1CD31F11}"/>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6" name="Footer Placeholder 5">
            <a:extLst>
              <a:ext uri="{FF2B5EF4-FFF2-40B4-BE49-F238E27FC236}">
                <a16:creationId xmlns:a16="http://schemas.microsoft.com/office/drawing/2014/main" id="{2300E8F3-2A81-4884-A8F5-DD2AA9D6626B}"/>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14B664E-F9DA-4345-A543-DA2AF20E609C}"/>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99990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D13-746D-40DA-9186-BD6013A2EB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F7F1D-EC95-4831-A49B-7FAFE1BBBA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669678-CEE6-46F5-915D-E46E84F2B0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2F8D1-F3E1-4B81-A528-D1A784597EB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6" name="Footer Placeholder 5">
            <a:extLst>
              <a:ext uri="{FF2B5EF4-FFF2-40B4-BE49-F238E27FC236}">
                <a16:creationId xmlns:a16="http://schemas.microsoft.com/office/drawing/2014/main" id="{76B2D116-61EF-4859-B627-3FE9A598CFC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F654A9C-98F9-4B0D-9387-822C263E0223}"/>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130881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337-273D-48D2-8C16-B201143FA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B092A-0FFC-4896-BDEC-BBBF91C00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F324F-146B-47BB-A954-307EDC70E6FD}"/>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5" name="Footer Placeholder 4">
            <a:extLst>
              <a:ext uri="{FF2B5EF4-FFF2-40B4-BE49-F238E27FC236}">
                <a16:creationId xmlns:a16="http://schemas.microsoft.com/office/drawing/2014/main" id="{21B00A64-E328-41E3-B7DA-5040A40D7721}"/>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8E4E864-C6BE-4B3D-9C9E-E8D467BEF175}"/>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2741579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1D784-DECE-4DD3-9D52-ED55D1C2D5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BBE89-D2D3-4877-A9DC-3FE4DEC8676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354-5536-4DE5-A77A-CA186B98EAD6}"/>
              </a:ext>
            </a:extLst>
          </p:cNvPr>
          <p:cNvSpPr>
            <a:spLocks noGrp="1"/>
          </p:cNvSpPr>
          <p:nvPr>
            <p:ph type="dt" sz="half" idx="10"/>
          </p:nvPr>
        </p:nvSpPr>
        <p:spPr>
          <a:xfrm>
            <a:off x="628650" y="6356350"/>
            <a:ext cx="2057400" cy="365125"/>
          </a:xfrm>
          <a:prstGeom prst="rect">
            <a:avLst/>
          </a:prstGeom>
        </p:spPr>
        <p:txBody>
          <a:bodyPr/>
          <a:lstStyle/>
          <a:p>
            <a:fld id="{284B3672-1CFB-405D-A5EA-41079D6235AC}" type="datetimeFigureOut">
              <a:rPr lang="en-US" smtClean="0"/>
              <a:t>3/8/22</a:t>
            </a:fld>
            <a:endParaRPr lang="en-US" dirty="0"/>
          </a:p>
        </p:txBody>
      </p:sp>
      <p:sp>
        <p:nvSpPr>
          <p:cNvPr id="5" name="Footer Placeholder 4">
            <a:extLst>
              <a:ext uri="{FF2B5EF4-FFF2-40B4-BE49-F238E27FC236}">
                <a16:creationId xmlns:a16="http://schemas.microsoft.com/office/drawing/2014/main" id="{1DEA5DCF-79B7-4177-9F0B-A06A03C33D14}"/>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523851-C948-409E-BCF8-053A13263289}"/>
              </a:ext>
            </a:extLst>
          </p:cNvPr>
          <p:cNvSpPr>
            <a:spLocks noGrp="1"/>
          </p:cNvSpPr>
          <p:nvPr>
            <p:ph type="sldNum" sz="quarter" idx="12"/>
          </p:nvPr>
        </p:nvSpPr>
        <p:spPr>
          <a:xfrm>
            <a:off x="6457950" y="6356350"/>
            <a:ext cx="2057400" cy="365125"/>
          </a:xfrm>
          <a:prstGeom prst="rect">
            <a:avLst/>
          </a:prstGeom>
        </p:spPr>
        <p:txBody>
          <a:bodyPr/>
          <a:lstStyle/>
          <a:p>
            <a:fld id="{3B12358A-9384-4B71-9C45-2E1D6670EA35}" type="slidenum">
              <a:rPr lang="en-US" smtClean="0"/>
              <a:t>‹#›</a:t>
            </a:fld>
            <a:endParaRPr lang="en-US" dirty="0"/>
          </a:p>
        </p:txBody>
      </p:sp>
    </p:spTree>
    <p:extLst>
      <p:ext uri="{BB962C8B-B14F-4D97-AF65-F5344CB8AC3E}">
        <p14:creationId xmlns:p14="http://schemas.microsoft.com/office/powerpoint/2010/main" val="321058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 - Picture quarter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6632447" y="0"/>
            <a:ext cx="2511553" cy="6858000"/>
          </a:xfrm>
        </p:spPr>
        <p:txBody>
          <a:bodyPr/>
          <a:lstStyle/>
          <a:p>
            <a:endParaRPr lang="en-US" dirty="0"/>
          </a:p>
        </p:txBody>
      </p:sp>
      <p:sp>
        <p:nvSpPr>
          <p:cNvPr id="9" name="Rectangle 8">
            <a:extLst>
              <a:ext uri="{FF2B5EF4-FFF2-40B4-BE49-F238E27FC236}">
                <a16:creationId xmlns:a16="http://schemas.microsoft.com/office/drawing/2014/main" id="{A95D47E4-7A41-4919-8783-37300ED58237}"/>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A633D0E-A266-4A23-A448-1FBE3B2CEB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62ED6030-7371-4507-A023-69CC3950B680}"/>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68303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E7FFC4-1474-44E0-89BD-1D0A77CE7757}"/>
              </a:ext>
            </a:extLst>
          </p:cNvPr>
          <p:cNvSpPr>
            <a:spLocks noGrp="1"/>
          </p:cNvSpPr>
          <p:nvPr>
            <p:ph type="pic" sz="quarter" idx="10"/>
          </p:nvPr>
        </p:nvSpPr>
        <p:spPr>
          <a:xfrm>
            <a:off x="4322763" y="762000"/>
            <a:ext cx="1922462" cy="1674813"/>
          </a:xfrm>
        </p:spPr>
        <p:txBody>
          <a:bodyPr/>
          <a:lstStyle/>
          <a:p>
            <a:endParaRPr lang="en-US" dirty="0"/>
          </a:p>
        </p:txBody>
      </p:sp>
      <p:sp>
        <p:nvSpPr>
          <p:cNvPr id="12" name="Picture Placeholder 11">
            <a:extLst>
              <a:ext uri="{FF2B5EF4-FFF2-40B4-BE49-F238E27FC236}">
                <a16:creationId xmlns:a16="http://schemas.microsoft.com/office/drawing/2014/main" id="{0016C335-4F6F-4599-A9BD-D61AE8BE5B99}"/>
              </a:ext>
            </a:extLst>
          </p:cNvPr>
          <p:cNvSpPr>
            <a:spLocks noGrp="1"/>
          </p:cNvSpPr>
          <p:nvPr>
            <p:ph type="pic" sz="quarter" idx="11"/>
          </p:nvPr>
        </p:nvSpPr>
        <p:spPr>
          <a:xfrm>
            <a:off x="4322763" y="2620963"/>
            <a:ext cx="1922462" cy="3468687"/>
          </a:xfrm>
        </p:spPr>
        <p:txBody>
          <a:bodyPr/>
          <a:lstStyle/>
          <a:p>
            <a:endParaRPr lang="en-US" dirty="0"/>
          </a:p>
        </p:txBody>
      </p:sp>
      <p:sp>
        <p:nvSpPr>
          <p:cNvPr id="14" name="Picture Placeholder 13">
            <a:extLst>
              <a:ext uri="{FF2B5EF4-FFF2-40B4-BE49-F238E27FC236}">
                <a16:creationId xmlns:a16="http://schemas.microsoft.com/office/drawing/2014/main" id="{7D03668C-786F-4F66-A30A-7C9C8FCE4645}"/>
              </a:ext>
            </a:extLst>
          </p:cNvPr>
          <p:cNvSpPr>
            <a:spLocks noGrp="1"/>
          </p:cNvSpPr>
          <p:nvPr>
            <p:ph type="pic" sz="quarter" idx="12"/>
          </p:nvPr>
        </p:nvSpPr>
        <p:spPr>
          <a:xfrm>
            <a:off x="6423025" y="768350"/>
            <a:ext cx="2720975" cy="5321300"/>
          </a:xfrm>
        </p:spPr>
        <p:txBody>
          <a:bodyPr/>
          <a:lstStyle/>
          <a:p>
            <a:endParaRPr lang="en-US" dirty="0"/>
          </a:p>
        </p:txBody>
      </p:sp>
      <p:sp>
        <p:nvSpPr>
          <p:cNvPr id="7" name="Rectangle 6">
            <a:extLst>
              <a:ext uri="{FF2B5EF4-FFF2-40B4-BE49-F238E27FC236}">
                <a16:creationId xmlns:a16="http://schemas.microsoft.com/office/drawing/2014/main" id="{6AD17ABF-E5FE-4F89-ADAE-32B176423962}"/>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FE324D-3CC3-4EC8-A45F-6150C27F24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AD38A8C4-73D2-497B-B77D-7A8DBCEA8A82}"/>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25529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 - Text with tab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7CB3E6-5805-4BD6-8997-9930E6A0275B}"/>
              </a:ext>
            </a:extLst>
          </p:cNvPr>
          <p:cNvSpPr>
            <a:spLocks noGrp="1"/>
          </p:cNvSpPr>
          <p:nvPr>
            <p:ph type="pic" sz="quarter" idx="10"/>
          </p:nvPr>
        </p:nvSpPr>
        <p:spPr>
          <a:xfrm>
            <a:off x="3695700" y="2145792"/>
            <a:ext cx="4905375" cy="3950208"/>
          </a:xfrm>
        </p:spPr>
        <p:txBody>
          <a:bodyPr/>
          <a:lstStyle/>
          <a:p>
            <a:endParaRPr lang="en-US" dirty="0"/>
          </a:p>
        </p:txBody>
      </p:sp>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4A92CB31-7F10-4AFD-8BD1-F8B3ECD11B79}"/>
              </a:ext>
            </a:extLst>
          </p:cNvPr>
          <p:cNvSpPr>
            <a:spLocks noGrp="1"/>
          </p:cNvSpPr>
          <p:nvPr>
            <p:ph type="body" sz="quarter" idx="13" hasCustomPrompt="1"/>
          </p:nvPr>
        </p:nvSpPr>
        <p:spPr>
          <a:xfrm>
            <a:off x="542925" y="2209800"/>
            <a:ext cx="2676525" cy="1276350"/>
          </a:xfrm>
        </p:spPr>
        <p:txBody>
          <a:bodyPr>
            <a:normAutofit/>
          </a:bodyPr>
          <a:lstStyle>
            <a:lvl1pPr marL="0" indent="0">
              <a:lnSpc>
                <a:spcPct val="130000"/>
              </a:lnSpc>
              <a:buNone/>
              <a:defRPr sz="1100" b="1">
                <a:solidFill>
                  <a:srgbClr val="002060"/>
                </a:solidFill>
                <a:latin typeface="Lato" panose="020F0502020204030203" pitchFamily="34" charset="0"/>
              </a:defRPr>
            </a:lvl1pPr>
          </a:lstStyle>
          <a:p>
            <a:pPr lvl="0"/>
            <a:r>
              <a:rPr lang="en-US" dirty="0"/>
              <a:t>Callout</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3486150"/>
            <a:ext cx="2686050" cy="260985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C25C1C9-47D1-4CD0-B144-F0223E8E2B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1" name="TextBox 10">
            <a:extLst>
              <a:ext uri="{FF2B5EF4-FFF2-40B4-BE49-F238E27FC236}">
                <a16:creationId xmlns:a16="http://schemas.microsoft.com/office/drawing/2014/main" id="{98EABDA7-48A9-4A6E-A613-77780094ABE4}"/>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78814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 - All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542925" y="971715"/>
            <a:ext cx="3152773" cy="333425"/>
          </a:xfrm>
        </p:spPr>
        <p:txBody>
          <a:bodyPr>
            <a:noAutofit/>
          </a:bodyPr>
          <a:lstStyle>
            <a:lvl1pPr marL="0" indent="0">
              <a:buNone/>
              <a:defRPr sz="2400" b="1" cap="all" baseline="0">
                <a:solidFill>
                  <a:srgbClr val="002060"/>
                </a:solidFill>
                <a:latin typeface="Lato" panose="020F0502020204030203" pitchFamily="34"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542925" y="1346645"/>
            <a:ext cx="3152775" cy="333375"/>
          </a:xfrm>
        </p:spPr>
        <p:txBody>
          <a:bodyPr>
            <a:normAutofit/>
          </a:bodyPr>
          <a:lstStyle>
            <a:lvl1pPr marL="0" indent="0">
              <a:buNone/>
              <a:defRPr sz="1500">
                <a:solidFill>
                  <a:schemeClr val="bg1">
                    <a:lumMod val="50000"/>
                  </a:schemeClr>
                </a:solidFill>
                <a:latin typeface="Lato" panose="020F0502020204030203" pitchFamily="34" charset="0"/>
              </a:defRPr>
            </a:lvl1pPr>
            <a:lvl2pPr marL="457200" indent="0">
              <a:buNone/>
              <a:defRPr/>
            </a:lvl2pPr>
          </a:lstStyle>
          <a:p>
            <a:pPr lvl="0"/>
            <a:r>
              <a:rPr lang="en-US" dirty="0"/>
              <a:t>Subtitle</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542925" y="2552700"/>
            <a:ext cx="3667262"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0">
            <a:extLst>
              <a:ext uri="{FF2B5EF4-FFF2-40B4-BE49-F238E27FC236}">
                <a16:creationId xmlns:a16="http://schemas.microsoft.com/office/drawing/2014/main" id="{06B37FF0-AC22-419F-A2EE-AD837928FC93}"/>
              </a:ext>
            </a:extLst>
          </p:cNvPr>
          <p:cNvSpPr>
            <a:spLocks noGrp="1"/>
          </p:cNvSpPr>
          <p:nvPr>
            <p:ph type="body" sz="quarter" idx="15" hasCustomPrompt="1"/>
          </p:nvPr>
        </p:nvSpPr>
        <p:spPr>
          <a:xfrm>
            <a:off x="4927236" y="2552700"/>
            <a:ext cx="3666744" cy="3543300"/>
          </a:xfrm>
        </p:spPr>
        <p:txBody>
          <a:bodyPr>
            <a:normAutofit/>
          </a:bodyPr>
          <a:lstStyle>
            <a:lvl1pPr marL="0" indent="0">
              <a:lnSpc>
                <a:spcPct val="130000"/>
              </a:lnSpc>
              <a:buNone/>
              <a:defRPr sz="950">
                <a:solidFill>
                  <a:schemeClr val="tx1"/>
                </a:solidFill>
                <a:latin typeface="Lato" panose="020F0502020204030203" pitchFamily="34" charset="0"/>
              </a:defRPr>
            </a:lvl1pPr>
          </a:lstStyle>
          <a:p>
            <a:pPr lvl="0"/>
            <a:r>
              <a:rPr lang="en-US" dirty="0"/>
              <a:t>Body text</a:t>
            </a:r>
          </a:p>
        </p:txBody>
      </p:sp>
      <p:pic>
        <p:nvPicPr>
          <p:cNvPr id="13" name="Picture 12">
            <a:extLst>
              <a:ext uri="{FF2B5EF4-FFF2-40B4-BE49-F238E27FC236}">
                <a16:creationId xmlns:a16="http://schemas.microsoft.com/office/drawing/2014/main" id="{9391D50D-2B35-4070-83C1-5D597E263B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14" name="TextBox 13">
            <a:extLst>
              <a:ext uri="{FF2B5EF4-FFF2-40B4-BE49-F238E27FC236}">
                <a16:creationId xmlns:a16="http://schemas.microsoft.com/office/drawing/2014/main" id="{E1D60A2A-1B3E-4581-BA03-B3C593DDC56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189912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 - 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29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29CF91D-2AF3-45C7-9877-5118C77569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9" name="TextBox 8">
            <a:extLst>
              <a:ext uri="{FF2B5EF4-FFF2-40B4-BE49-F238E27FC236}">
                <a16:creationId xmlns:a16="http://schemas.microsoft.com/office/drawing/2014/main" id="{98806C5A-A927-4A50-AD08-E26B18088FEB}"/>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428763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84A04-ADF8-4F71-8E46-54AE3D544DC4}" type="datetime1">
              <a:rPr lang="en-US" smtClean="0"/>
              <a:t>3/8/22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71395546"/>
      </p:ext>
    </p:extLst>
  </p:cSld>
  <p:clrMap bg1="lt1" tx1="dk1" bg2="lt2" tx2="dk2" accent1="accent1" accent2="accent2" accent3="accent3" accent4="accent4" accent5="accent5" accent6="accent6" hlink="hlink" folHlink="folHlink"/>
  <p:sldLayoutIdLst>
    <p:sldLayoutId id="2147484037" r:id="rId1"/>
    <p:sldLayoutId id="2147484051" r:id="rId2"/>
    <p:sldLayoutId id="2147484035" r:id="rId3"/>
    <p:sldLayoutId id="2147484034" r:id="rId4"/>
    <p:sldLayoutId id="2147484010" r:id="rId5"/>
    <p:sldLayoutId id="2147484036" r:id="rId6"/>
    <p:sldLayoutId id="2147484038" r:id="rId7"/>
    <p:sldLayoutId id="2147484011" r:id="rId8"/>
    <p:sldLayoutId id="2147484008" r:id="rId9"/>
    <p:sldLayoutId id="2147484009" r:id="rId10"/>
    <p:sldLayoutId id="2147484012" r:id="rId11"/>
    <p:sldLayoutId id="2147484013" r:id="rId12"/>
    <p:sldLayoutId id="2147484017" r:id="rId13"/>
    <p:sldLayoutId id="2147484033" r:id="rId14"/>
    <p:sldLayoutId id="2147483798" r:id="rId15"/>
    <p:sldLayoutId id="2147484052" r:id="rId16"/>
    <p:sldLayoutId id="2147484053" r:id="rId17"/>
    <p:sldLayoutId id="2147484054" r:id="rId18"/>
    <p:sldLayoutId id="2147484055" r:id="rId19"/>
    <p:sldLayoutId id="2147484056" r:id="rId20"/>
    <p:sldLayoutId id="2147484057" r:id="rId21"/>
    <p:sldLayoutId id="21474840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42" userDrawn="1">
          <p15:clr>
            <a:srgbClr val="F26B43"/>
          </p15:clr>
        </p15:guide>
        <p15:guide id="3" pos="2034" userDrawn="1">
          <p15:clr>
            <a:srgbClr val="F26B43"/>
          </p15:clr>
        </p15:guide>
        <p15:guide id="4" pos="3726" userDrawn="1">
          <p15:clr>
            <a:srgbClr val="F26B43"/>
          </p15:clr>
        </p15:guide>
        <p15:guide id="5" pos="5418"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2880" userDrawn="1">
          <p15:clr>
            <a:srgbClr val="F26B43"/>
          </p15:clr>
        </p15:guide>
        <p15:guide id="10"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2DCBD-EF34-4084-BCDB-2A97D1C7F20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7B56-B973-4F59-BC00-9595A7E0BA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80E4063-A582-4D83-B0B4-550487F02CE4}"/>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5133" b="15252"/>
          <a:stretch/>
        </p:blipFill>
        <p:spPr>
          <a:xfrm>
            <a:off x="7744611" y="6602505"/>
            <a:ext cx="1329251" cy="220689"/>
          </a:xfrm>
          <a:prstGeom prst="rect">
            <a:avLst/>
          </a:prstGeom>
        </p:spPr>
      </p:pic>
      <p:sp>
        <p:nvSpPr>
          <p:cNvPr id="8" name="TextBox 7">
            <a:extLst>
              <a:ext uri="{FF2B5EF4-FFF2-40B4-BE49-F238E27FC236}">
                <a16:creationId xmlns:a16="http://schemas.microsoft.com/office/drawing/2014/main" id="{8E37403E-700E-41B0-B825-272725A009A1}"/>
              </a:ext>
            </a:extLst>
          </p:cNvPr>
          <p:cNvSpPr txBox="1"/>
          <p:nvPr userDrawn="1"/>
        </p:nvSpPr>
        <p:spPr>
          <a:xfrm>
            <a:off x="-33460" y="6609239"/>
            <a:ext cx="1132242" cy="230832"/>
          </a:xfrm>
          <a:prstGeom prst="rect">
            <a:avLst/>
          </a:prstGeom>
          <a:noFill/>
        </p:spPr>
        <p:txBody>
          <a:bodyPr wrap="square" rtlCol="0">
            <a:spAutoFit/>
          </a:bodyPr>
          <a:lstStyle/>
          <a:p>
            <a:pPr algn="l"/>
            <a:r>
              <a:rPr lang="en-US" sz="900" dirty="0">
                <a:solidFill>
                  <a:schemeClr val="bg1">
                    <a:lumMod val="65000"/>
                  </a:schemeClr>
                </a:solidFill>
                <a:latin typeface="Lato" panose="020F0502020204030203" pitchFamily="34" charset="0"/>
              </a:rPr>
              <a:t> </a:t>
            </a:r>
            <a:fld id="{9537E587-6AFE-4024-BD3E-F2AF4A9B13BB}" type="slidenum">
              <a:rPr lang="en-US" sz="900" smtClean="0">
                <a:solidFill>
                  <a:schemeClr val="bg1">
                    <a:lumMod val="65000"/>
                  </a:schemeClr>
                </a:solidFill>
                <a:latin typeface="Lato" panose="020F0502020204030203" pitchFamily="34" charset="0"/>
              </a:rPr>
              <a:pPr algn="l"/>
              <a:t>‹#›</a:t>
            </a:fld>
            <a:endParaRPr lang="en-US" sz="900" dirty="0">
              <a:solidFill>
                <a:schemeClr val="bg1">
                  <a:lumMod val="65000"/>
                </a:schemeClr>
              </a:solidFill>
              <a:latin typeface="Lato" panose="020F0502020204030203" pitchFamily="34" charset="0"/>
            </a:endParaRPr>
          </a:p>
        </p:txBody>
      </p:sp>
    </p:spTree>
    <p:extLst>
      <p:ext uri="{BB962C8B-B14F-4D97-AF65-F5344CB8AC3E}">
        <p14:creationId xmlns:p14="http://schemas.microsoft.com/office/powerpoint/2010/main" val="326153097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slide" Target="slide84.xml"/><Relationship Id="rId2" Type="http://schemas.openxmlformats.org/officeDocument/2006/relationships/slide" Target="slide20.xml"/><Relationship Id="rId1" Type="http://schemas.openxmlformats.org/officeDocument/2006/relationships/slideLayout" Target="../slideLayouts/slideLayout16.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picture containing ground, building, train, indoor&#10;&#10;Description automatically generated">
            <a:extLst>
              <a:ext uri="{FF2B5EF4-FFF2-40B4-BE49-F238E27FC236}">
                <a16:creationId xmlns:a16="http://schemas.microsoft.com/office/drawing/2014/main" id="{42D2B40A-1983-4621-B9C8-D0BD8CE4D5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3651"/>
          <a:stretch/>
        </p:blipFill>
        <p:spPr>
          <a:xfrm>
            <a:off x="0" y="1266161"/>
            <a:ext cx="9144000" cy="2215826"/>
          </a:xfrm>
          <a:prstGeom prst="rect">
            <a:avLst/>
          </a:prstGeom>
        </p:spPr>
      </p:pic>
      <p:sp>
        <p:nvSpPr>
          <p:cNvPr id="60" name="Shape 1606">
            <a:extLst>
              <a:ext uri="{FF2B5EF4-FFF2-40B4-BE49-F238E27FC236}">
                <a16:creationId xmlns:a16="http://schemas.microsoft.com/office/drawing/2014/main" id="{1EAF9C51-E747-4840-82C6-64E5AF2B2822}"/>
              </a:ext>
            </a:extLst>
          </p:cNvPr>
          <p:cNvSpPr/>
          <p:nvPr/>
        </p:nvSpPr>
        <p:spPr>
          <a:xfrm>
            <a:off x="-1" y="1266161"/>
            <a:ext cx="9144000" cy="2215826"/>
          </a:xfrm>
          <a:prstGeom prst="rect">
            <a:avLst/>
          </a:prstGeom>
          <a:solidFill>
            <a:schemeClr val="accent5">
              <a:lumMod val="50000"/>
              <a:alpha val="87000"/>
            </a:schemeClr>
          </a:solidFill>
          <a:ln w="12700">
            <a:miter lim="400000"/>
          </a:ln>
        </p:spPr>
        <p:txBody>
          <a:bodyPr lIns="25400" tIns="25400" rIns="25400" bIns="25400" anchor="ctr"/>
          <a:lstStyle/>
          <a:p>
            <a:pPr>
              <a:defRPr sz="3200">
                <a:solidFill>
                  <a:srgbClr val="FFFFFF"/>
                </a:solidFill>
              </a:defRPr>
            </a:pPr>
            <a:endParaRPr sz="1600" dirty="0"/>
          </a:p>
        </p:txBody>
      </p:sp>
      <p:sp>
        <p:nvSpPr>
          <p:cNvPr id="45" name="TextBox 44">
            <a:extLst>
              <a:ext uri="{FF2B5EF4-FFF2-40B4-BE49-F238E27FC236}">
                <a16:creationId xmlns:a16="http://schemas.microsoft.com/office/drawing/2014/main" id="{F00A83B3-7E81-4398-B724-576A95EB503E}"/>
              </a:ext>
            </a:extLst>
          </p:cNvPr>
          <p:cNvSpPr txBox="1"/>
          <p:nvPr/>
        </p:nvSpPr>
        <p:spPr>
          <a:xfrm>
            <a:off x="1" y="1743196"/>
            <a:ext cx="9143999" cy="1261756"/>
          </a:xfrm>
          <a:prstGeom prst="rect">
            <a:avLst/>
          </a:prstGeom>
          <a:noFill/>
          <a:ln>
            <a:noFill/>
          </a:ln>
        </p:spPr>
        <p:txBody>
          <a:bodyPr wrap="square" lIns="0" tIns="0" rIns="0" bIns="0" rtlCol="0" anchor="ctr" anchorCtr="0">
            <a:spAutoFit/>
          </a:bodyPr>
          <a:lstStyle/>
          <a:p>
            <a:pPr algn="ctr">
              <a:lnSpc>
                <a:spcPct val="120000"/>
              </a:lnSpc>
            </a:pPr>
            <a:r>
              <a:rPr lang="en-US" sz="3600" b="1" dirty="0">
                <a:solidFill>
                  <a:schemeClr val="bg1"/>
                </a:solidFill>
                <a:latin typeface="Lato" panose="020F0502020204030203" pitchFamily="34" charset="0"/>
              </a:rPr>
              <a:t>CALIFORNIA LODGING</a:t>
            </a:r>
            <a:br>
              <a:rPr lang="en-US" sz="3600" b="1" dirty="0">
                <a:solidFill>
                  <a:schemeClr val="bg1"/>
                </a:solidFill>
                <a:latin typeface="Lato" panose="020F0502020204030203" pitchFamily="34" charset="0"/>
              </a:rPr>
            </a:br>
            <a:r>
              <a:rPr lang="en-US" sz="3600" b="1" dirty="0">
                <a:solidFill>
                  <a:schemeClr val="bg1"/>
                </a:solidFill>
                <a:latin typeface="Lato" panose="020F0502020204030203" pitchFamily="34" charset="0"/>
              </a:rPr>
              <a:t>FORECAST UPDATE</a:t>
            </a:r>
          </a:p>
        </p:txBody>
      </p:sp>
      <p:sp>
        <p:nvSpPr>
          <p:cNvPr id="47" name="TextBox 46">
            <a:extLst>
              <a:ext uri="{FF2B5EF4-FFF2-40B4-BE49-F238E27FC236}">
                <a16:creationId xmlns:a16="http://schemas.microsoft.com/office/drawing/2014/main" id="{D283E2A4-8ED5-4F61-9CD6-36F3DBB82E87}"/>
              </a:ext>
            </a:extLst>
          </p:cNvPr>
          <p:cNvSpPr txBox="1"/>
          <p:nvPr/>
        </p:nvSpPr>
        <p:spPr>
          <a:xfrm>
            <a:off x="2" y="6617685"/>
            <a:ext cx="9143998" cy="138499"/>
          </a:xfrm>
          <a:prstGeom prst="rect">
            <a:avLst/>
          </a:prstGeom>
          <a:noFill/>
        </p:spPr>
        <p:txBody>
          <a:bodyPr wrap="square" lIns="0" tIns="0" rIns="0" bIns="0" rtlCol="0">
            <a:spAutoFit/>
          </a:bodyPr>
          <a:lstStyle/>
          <a:p>
            <a:pPr algn="ctr"/>
            <a:r>
              <a:rPr lang="en-US" sz="900" spc="220" dirty="0">
                <a:solidFill>
                  <a:schemeClr val="bg2">
                    <a:lumMod val="50000"/>
                  </a:schemeClr>
                </a:solidFill>
                <a:latin typeface="Lato" panose="020F0502020204030203"/>
                <a:ea typeface="PT Sans" panose="020B0503020203020204" pitchFamily="34" charset="0"/>
                <a:cs typeface="Lato" charset="0"/>
              </a:rPr>
              <a:t>WWW.TOURISMECONOMICS.COM</a:t>
            </a:r>
          </a:p>
        </p:txBody>
      </p:sp>
      <p:pic>
        <p:nvPicPr>
          <p:cNvPr id="5" name="Picture 4">
            <a:extLst>
              <a:ext uri="{FF2B5EF4-FFF2-40B4-BE49-F238E27FC236}">
                <a16:creationId xmlns:a16="http://schemas.microsoft.com/office/drawing/2014/main" id="{16F76564-1CC7-4E69-A64A-31CE5EF5BB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40"/>
          <a:stretch/>
        </p:blipFill>
        <p:spPr>
          <a:xfrm>
            <a:off x="3136991" y="5784058"/>
            <a:ext cx="3457366" cy="756939"/>
          </a:xfrm>
          <a:prstGeom prst="rect">
            <a:avLst/>
          </a:prstGeom>
        </p:spPr>
      </p:pic>
      <p:sp>
        <p:nvSpPr>
          <p:cNvPr id="8" name="Rectangle 7">
            <a:extLst>
              <a:ext uri="{FF2B5EF4-FFF2-40B4-BE49-F238E27FC236}">
                <a16:creationId xmlns:a16="http://schemas.microsoft.com/office/drawing/2014/main" id="{0B008B03-D937-4095-B6EF-3A2FB69DD3C3}"/>
              </a:ext>
            </a:extLst>
          </p:cNvPr>
          <p:cNvSpPr/>
          <p:nvPr/>
        </p:nvSpPr>
        <p:spPr>
          <a:xfrm>
            <a:off x="0" y="3669883"/>
            <a:ext cx="9042400" cy="1007712"/>
          </a:xfrm>
          <a:prstGeom prst="rect">
            <a:avLst/>
          </a:prstGeom>
        </p:spPr>
        <p:txBody>
          <a:bodyPr wrap="square" lIns="0" tIns="0" rIns="0" bIns="0">
            <a:spAutoFit/>
          </a:bodyPr>
          <a:lstStyle/>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Prepared for:</a:t>
            </a:r>
          </a:p>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Visit California</a:t>
            </a:r>
          </a:p>
          <a:p>
            <a:pPr algn="ctr">
              <a:lnSpc>
                <a:spcPct val="120000"/>
              </a:lnSpc>
            </a:pPr>
            <a:r>
              <a:rPr lang="en-US" sz="1400" dirty="0">
                <a:solidFill>
                  <a:schemeClr val="bg2">
                    <a:lumMod val="50000"/>
                  </a:schemeClr>
                </a:solidFill>
                <a:latin typeface="Lato" panose="020F0502020204030203" pitchFamily="34" charset="0"/>
                <a:ea typeface="PT Sans" panose="020B0503020203020204" pitchFamily="34" charset="0"/>
              </a:rPr>
              <a:t>December 23, 2021</a:t>
            </a:r>
          </a:p>
          <a:p>
            <a:pPr algn="ctr">
              <a:lnSpc>
                <a:spcPct val="120000"/>
              </a:lnSpc>
            </a:pPr>
            <a:endParaRPr lang="en-US" sz="1400" dirty="0">
              <a:solidFill>
                <a:schemeClr val="bg2">
                  <a:lumMod val="50000"/>
                </a:schemeClr>
              </a:solidFill>
              <a:latin typeface="Lato" panose="020F0502020204030203" pitchFamily="34" charset="0"/>
              <a:ea typeface="PT Sans" panose="020B0503020203020204" pitchFamily="34" charset="0"/>
            </a:endParaRPr>
          </a:p>
        </p:txBody>
      </p:sp>
    </p:spTree>
    <p:extLst>
      <p:ext uri="{BB962C8B-B14F-4D97-AF65-F5344CB8AC3E}">
        <p14:creationId xmlns:p14="http://schemas.microsoft.com/office/powerpoint/2010/main" val="21036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GDP GROWTH</a:t>
            </a:r>
          </a:p>
          <a:p>
            <a:pPr>
              <a:lnSpc>
                <a:spcPts val="2625"/>
              </a:lnSpc>
            </a:pPr>
            <a:r>
              <a:rPr lang="en-US" dirty="0">
                <a:solidFill>
                  <a:srgbClr val="7B7C77"/>
                </a:solidFill>
                <a:latin typeface="Lato" panose="020F0502020204030203" pitchFamily="34" charset="0"/>
              </a:rPr>
              <a:t>Growth will remain historically strong in 2022</a:t>
            </a:r>
          </a:p>
        </p:txBody>
      </p:sp>
      <p:pic>
        <p:nvPicPr>
          <p:cNvPr id="2" name="Picture 1">
            <a:extLst>
              <a:ext uri="{FF2B5EF4-FFF2-40B4-BE49-F238E27FC236}">
                <a16:creationId xmlns:a16="http://schemas.microsoft.com/office/drawing/2014/main" id="{94AF7023-CF43-4757-AAA4-7027929148BB}"/>
              </a:ext>
            </a:extLst>
          </p:cNvPr>
          <p:cNvPicPr>
            <a:picLocks noChangeAspect="1"/>
          </p:cNvPicPr>
          <p:nvPr/>
        </p:nvPicPr>
        <p:blipFill>
          <a:blip r:embed="rId3"/>
          <a:stretch>
            <a:fillRect/>
          </a:stretch>
        </p:blipFill>
        <p:spPr>
          <a:xfrm>
            <a:off x="590296" y="1874520"/>
            <a:ext cx="5826115" cy="4661169"/>
          </a:xfrm>
          <a:prstGeom prst="rect">
            <a:avLst/>
          </a:prstGeom>
        </p:spPr>
      </p:pic>
    </p:spTree>
    <p:extLst>
      <p:ext uri="{BB962C8B-B14F-4D97-AF65-F5344CB8AC3E}">
        <p14:creationId xmlns:p14="http://schemas.microsoft.com/office/powerpoint/2010/main" val="21797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NON-FARM PAYROLL EMPLOYMENT</a:t>
            </a:r>
          </a:p>
          <a:p>
            <a:pPr>
              <a:lnSpc>
                <a:spcPts val="2625"/>
              </a:lnSpc>
            </a:pPr>
            <a:r>
              <a:rPr lang="en-US" dirty="0">
                <a:solidFill>
                  <a:srgbClr val="7B7C77"/>
                </a:solidFill>
                <a:latin typeface="Lato" panose="020F0502020204030203" pitchFamily="34" charset="0"/>
              </a:rPr>
              <a:t>An uninspiring jobs report in November</a:t>
            </a:r>
          </a:p>
        </p:txBody>
      </p:sp>
      <p:pic>
        <p:nvPicPr>
          <p:cNvPr id="2" name="Picture 1">
            <a:extLst>
              <a:ext uri="{FF2B5EF4-FFF2-40B4-BE49-F238E27FC236}">
                <a16:creationId xmlns:a16="http://schemas.microsoft.com/office/drawing/2014/main" id="{2EDD3816-5E8A-4BE1-8D7C-A272439A43E3}"/>
              </a:ext>
            </a:extLst>
          </p:cNvPr>
          <p:cNvPicPr>
            <a:picLocks noChangeAspect="1"/>
          </p:cNvPicPr>
          <p:nvPr/>
        </p:nvPicPr>
        <p:blipFill>
          <a:blip r:embed="rId3"/>
          <a:stretch>
            <a:fillRect/>
          </a:stretch>
        </p:blipFill>
        <p:spPr>
          <a:xfrm>
            <a:off x="813816" y="1874520"/>
            <a:ext cx="5824728" cy="4661169"/>
          </a:xfrm>
          <a:prstGeom prst="rect">
            <a:avLst/>
          </a:prstGeom>
        </p:spPr>
      </p:pic>
      <p:sp>
        <p:nvSpPr>
          <p:cNvPr id="7" name="TextBox 6">
            <a:extLst>
              <a:ext uri="{FF2B5EF4-FFF2-40B4-BE49-F238E27FC236}">
                <a16:creationId xmlns:a16="http://schemas.microsoft.com/office/drawing/2014/main" id="{C3E0B08C-8479-4F4F-B643-171FC775664A}"/>
              </a:ext>
            </a:extLst>
          </p:cNvPr>
          <p:cNvSpPr txBox="1"/>
          <p:nvPr/>
        </p:nvSpPr>
        <p:spPr>
          <a:xfrm>
            <a:off x="6758601" y="3004775"/>
            <a:ext cx="2108770" cy="738664"/>
          </a:xfrm>
          <a:prstGeom prst="rect">
            <a:avLst/>
          </a:prstGeom>
          <a:solidFill>
            <a:schemeClr val="accent1">
              <a:lumMod val="20000"/>
              <a:lumOff val="80000"/>
            </a:schemeClr>
          </a:solidFill>
        </p:spPr>
        <p:txBody>
          <a:bodyPr wrap="square">
            <a:spAutoFit/>
          </a:bodyPr>
          <a:lstStyle/>
          <a:p>
            <a:r>
              <a:rPr lang="en-US" sz="1400" dirty="0">
                <a:solidFill>
                  <a:srgbClr val="002060"/>
                </a:solidFill>
              </a:rPr>
              <a:t>Still significant 3.9mn jobs shortfall relative to pre-Covid</a:t>
            </a:r>
          </a:p>
        </p:txBody>
      </p:sp>
    </p:spTree>
    <p:extLst>
      <p:ext uri="{BB962C8B-B14F-4D97-AF65-F5344CB8AC3E}">
        <p14:creationId xmlns:p14="http://schemas.microsoft.com/office/powerpoint/2010/main" val="330654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STRONGEST JOB CREATION IN HISTORY</a:t>
            </a:r>
          </a:p>
          <a:p>
            <a:pPr>
              <a:lnSpc>
                <a:spcPts val="2625"/>
              </a:lnSpc>
            </a:pPr>
            <a:r>
              <a:rPr lang="en-US" dirty="0">
                <a:solidFill>
                  <a:srgbClr val="7B7C77"/>
                </a:solidFill>
                <a:latin typeface="Lato" panose="020F0502020204030203" pitchFamily="34" charset="0"/>
              </a:rPr>
              <a:t>The economy will add 3.7 million jobs in 2022</a:t>
            </a:r>
          </a:p>
        </p:txBody>
      </p:sp>
      <p:pic>
        <p:nvPicPr>
          <p:cNvPr id="2" name="Picture 1">
            <a:extLst>
              <a:ext uri="{FF2B5EF4-FFF2-40B4-BE49-F238E27FC236}">
                <a16:creationId xmlns:a16="http://schemas.microsoft.com/office/drawing/2014/main" id="{A07E3353-9D5B-4617-AB9A-90C796E7B065}"/>
              </a:ext>
            </a:extLst>
          </p:cNvPr>
          <p:cNvPicPr>
            <a:picLocks noChangeAspect="1"/>
          </p:cNvPicPr>
          <p:nvPr/>
        </p:nvPicPr>
        <p:blipFill>
          <a:blip r:embed="rId3"/>
          <a:stretch>
            <a:fillRect/>
          </a:stretch>
        </p:blipFill>
        <p:spPr>
          <a:xfrm>
            <a:off x="813816" y="1874520"/>
            <a:ext cx="5824728" cy="4661169"/>
          </a:xfrm>
          <a:prstGeom prst="rect">
            <a:avLst/>
          </a:prstGeom>
        </p:spPr>
      </p:pic>
      <p:sp>
        <p:nvSpPr>
          <p:cNvPr id="6" name="TextBox 5">
            <a:extLst>
              <a:ext uri="{FF2B5EF4-FFF2-40B4-BE49-F238E27FC236}">
                <a16:creationId xmlns:a16="http://schemas.microsoft.com/office/drawing/2014/main" id="{24215DD9-95D8-49FA-8D9B-E09A85303897}"/>
              </a:ext>
            </a:extLst>
          </p:cNvPr>
          <p:cNvSpPr txBox="1"/>
          <p:nvPr/>
        </p:nvSpPr>
        <p:spPr>
          <a:xfrm>
            <a:off x="6638544" y="2450778"/>
            <a:ext cx="2287453" cy="2031325"/>
          </a:xfrm>
          <a:prstGeom prst="rect">
            <a:avLst/>
          </a:prstGeom>
          <a:solidFill>
            <a:schemeClr val="accent1">
              <a:lumMod val="20000"/>
              <a:lumOff val="80000"/>
            </a:schemeClr>
          </a:solidFill>
        </p:spPr>
        <p:txBody>
          <a:bodyPr wrap="square">
            <a:spAutoFit/>
          </a:bodyPr>
          <a:lstStyle/>
          <a:p>
            <a:r>
              <a:rPr lang="en-US" sz="1400" dirty="0">
                <a:solidFill>
                  <a:srgbClr val="002060"/>
                </a:solidFill>
              </a:rPr>
              <a:t>Assuming the Omicron variant doesn’t lead to a severe reversal in the health</a:t>
            </a:r>
          </a:p>
          <a:p>
            <a:r>
              <a:rPr lang="en-US" sz="1400" dirty="0">
                <a:solidFill>
                  <a:srgbClr val="002060"/>
                </a:solidFill>
              </a:rPr>
              <a:t>situation, we expect average monthly jobs gains around 350k in 2022 with</a:t>
            </a:r>
          </a:p>
          <a:p>
            <a:r>
              <a:rPr lang="en-US" sz="1400" dirty="0">
                <a:solidFill>
                  <a:srgbClr val="002060"/>
                </a:solidFill>
              </a:rPr>
              <a:t>employment reaching its pre-Covid level in the second half of the year.</a:t>
            </a:r>
          </a:p>
        </p:txBody>
      </p:sp>
    </p:spTree>
    <p:extLst>
      <p:ext uri="{BB962C8B-B14F-4D97-AF65-F5344CB8AC3E}">
        <p14:creationId xmlns:p14="http://schemas.microsoft.com/office/powerpoint/2010/main" val="307872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46D807-89C2-47EE-85F8-99D4A821E07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EMPLOYMENT RECOVERY PATHS</a:t>
            </a:r>
          </a:p>
          <a:p>
            <a:pPr>
              <a:lnSpc>
                <a:spcPts val="2625"/>
              </a:lnSpc>
            </a:pPr>
            <a:r>
              <a:rPr lang="en-US" dirty="0">
                <a:solidFill>
                  <a:srgbClr val="7B7C77"/>
                </a:solidFill>
                <a:latin typeface="Lato" panose="020F0502020204030203" pitchFamily="34" charset="0"/>
              </a:rPr>
              <a:t>A gradual employment recovery will take another year</a:t>
            </a:r>
          </a:p>
        </p:txBody>
      </p:sp>
      <p:pic>
        <p:nvPicPr>
          <p:cNvPr id="2" name="Picture 1">
            <a:extLst>
              <a:ext uri="{FF2B5EF4-FFF2-40B4-BE49-F238E27FC236}">
                <a16:creationId xmlns:a16="http://schemas.microsoft.com/office/drawing/2014/main" id="{E805A603-4287-45E2-85EA-E95A56C9A75C}"/>
              </a:ext>
            </a:extLst>
          </p:cNvPr>
          <p:cNvPicPr>
            <a:picLocks noChangeAspect="1"/>
          </p:cNvPicPr>
          <p:nvPr/>
        </p:nvPicPr>
        <p:blipFill>
          <a:blip r:embed="rId3"/>
          <a:stretch>
            <a:fillRect/>
          </a:stretch>
        </p:blipFill>
        <p:spPr>
          <a:xfrm>
            <a:off x="813816" y="1874520"/>
            <a:ext cx="5769254" cy="4614017"/>
          </a:xfrm>
          <a:prstGeom prst="rect">
            <a:avLst/>
          </a:prstGeom>
        </p:spPr>
      </p:pic>
    </p:spTree>
    <p:extLst>
      <p:ext uri="{BB962C8B-B14F-4D97-AF65-F5344CB8AC3E}">
        <p14:creationId xmlns:p14="http://schemas.microsoft.com/office/powerpoint/2010/main" val="130930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B9BFB1-8B2C-41D6-879E-56D825D7F39D}"/>
              </a:ext>
            </a:extLst>
          </p:cNvPr>
          <p:cNvSpPr txBox="1"/>
          <p:nvPr/>
        </p:nvSpPr>
        <p:spPr>
          <a:xfrm>
            <a:off x="639648" y="1035069"/>
            <a:ext cx="5207360" cy="627223"/>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OUTLOOK TABLE</a:t>
            </a:r>
          </a:p>
          <a:p>
            <a:pPr>
              <a:lnSpc>
                <a:spcPts val="2625"/>
              </a:lnSpc>
            </a:pPr>
            <a:r>
              <a:rPr lang="en-US" sz="1600" dirty="0">
                <a:solidFill>
                  <a:srgbClr val="7B7C77"/>
                </a:solidFill>
                <a:latin typeface="Lato" panose="020F0502020204030203" pitchFamily="34" charset="0"/>
              </a:rPr>
              <a:t>Five-year forecast</a:t>
            </a:r>
          </a:p>
        </p:txBody>
      </p:sp>
      <p:pic>
        <p:nvPicPr>
          <p:cNvPr id="2" name="Picture 1">
            <a:extLst>
              <a:ext uri="{FF2B5EF4-FFF2-40B4-BE49-F238E27FC236}">
                <a16:creationId xmlns:a16="http://schemas.microsoft.com/office/drawing/2014/main" id="{B7791DF2-7AFA-4162-8375-CE09068A0AEC}"/>
              </a:ext>
            </a:extLst>
          </p:cNvPr>
          <p:cNvPicPr>
            <a:picLocks noChangeAspect="1"/>
          </p:cNvPicPr>
          <p:nvPr/>
        </p:nvPicPr>
        <p:blipFill>
          <a:blip r:embed="rId3"/>
          <a:stretch>
            <a:fillRect/>
          </a:stretch>
        </p:blipFill>
        <p:spPr>
          <a:xfrm>
            <a:off x="639648" y="1876891"/>
            <a:ext cx="7390470" cy="4032931"/>
          </a:xfrm>
          <a:prstGeom prst="rect">
            <a:avLst/>
          </a:prstGeom>
        </p:spPr>
      </p:pic>
    </p:spTree>
    <p:extLst>
      <p:ext uri="{BB962C8B-B14F-4D97-AF65-F5344CB8AC3E}">
        <p14:creationId xmlns:p14="http://schemas.microsoft.com/office/powerpoint/2010/main" val="361002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a:extLst>
              <a:ext uri="{FF2B5EF4-FFF2-40B4-BE49-F238E27FC236}">
                <a16:creationId xmlns:a16="http://schemas.microsoft.com/office/drawing/2014/main" id="{0A0DE54E-A5CF-4823-AD3E-E55767D4D06D}"/>
              </a:ext>
            </a:extLst>
          </p:cNvPr>
          <p:cNvSpPr txBox="1"/>
          <p:nvPr/>
        </p:nvSpPr>
        <p:spPr>
          <a:xfrm>
            <a:off x="489555" y="2523451"/>
            <a:ext cx="3360737" cy="937180"/>
          </a:xfrm>
          <a:prstGeom prst="rect">
            <a:avLst/>
          </a:prstGeom>
          <a:noFill/>
        </p:spPr>
        <p:txBody>
          <a:bodyPr wrap="square">
            <a:spAutoFit/>
          </a:bodyPr>
          <a:lstStyle/>
          <a:p>
            <a:pPr lvl="0" defTabSz="457200" eaLnBrk="1" fontAlgn="auto" hangingPunct="1">
              <a:lnSpc>
                <a:spcPts val="1700"/>
              </a:lnSpc>
              <a:spcBef>
                <a:spcPts val="0"/>
              </a:spcBef>
              <a:spcAft>
                <a:spcPts val="0"/>
              </a:spcAft>
              <a:defRPr/>
            </a:pPr>
            <a:r>
              <a:rPr lang="en-US" sz="1000" b="0" dirty="0">
                <a:solidFill>
                  <a:prstClr val="white">
                    <a:lumMod val="50000"/>
                  </a:prstClr>
                </a:solidFill>
                <a:latin typeface="Lato" charset="0"/>
                <a:ea typeface="Lato" charset="0"/>
                <a:cs typeface="Lato" charset="0"/>
              </a:rPr>
              <a:t>In November, room demand in California stood at </a:t>
            </a:r>
            <a:r>
              <a:rPr lang="en-US" sz="1000" dirty="0">
                <a:solidFill>
                  <a:prstClr val="white">
                    <a:lumMod val="50000"/>
                  </a:prstClr>
                </a:solidFill>
                <a:latin typeface="Lato" charset="0"/>
                <a:ea typeface="Lato" charset="0"/>
                <a:cs typeface="Lato" charset="0"/>
              </a:rPr>
              <a:t>91</a:t>
            </a:r>
            <a:r>
              <a:rPr lang="en-US" sz="1000" b="0" dirty="0">
                <a:solidFill>
                  <a:prstClr val="white">
                    <a:lumMod val="50000"/>
                  </a:prstClr>
                </a:solidFill>
                <a:latin typeface="Lato" charset="0"/>
                <a:ea typeface="Lato" charset="0"/>
                <a:cs typeface="Lato" charset="0"/>
              </a:rPr>
              <a:t>% of the level observed in November 2019. YTD room demand </a:t>
            </a:r>
            <a:r>
              <a:rPr lang="en-US" sz="1000" dirty="0">
                <a:solidFill>
                  <a:prstClr val="white">
                    <a:lumMod val="50000"/>
                  </a:prstClr>
                </a:solidFill>
                <a:latin typeface="Lato" charset="0"/>
                <a:ea typeface="Lato" charset="0"/>
                <a:cs typeface="Lato" charset="0"/>
              </a:rPr>
              <a:t>increased</a:t>
            </a:r>
            <a:r>
              <a:rPr lang="en-US" sz="1000" b="0" dirty="0">
                <a:solidFill>
                  <a:prstClr val="white">
                    <a:lumMod val="50000"/>
                  </a:prstClr>
                </a:solidFill>
                <a:latin typeface="Lato" charset="0"/>
                <a:ea typeface="Lato" charset="0"/>
                <a:cs typeface="Lato" charset="0"/>
              </a:rPr>
              <a:t> 28.7%  in California compared to </a:t>
            </a:r>
            <a:r>
              <a:rPr lang="en-US" sz="1000" dirty="0">
                <a:solidFill>
                  <a:prstClr val="white">
                    <a:lumMod val="50000"/>
                  </a:prstClr>
                </a:solidFill>
                <a:latin typeface="Lato" charset="0"/>
                <a:ea typeface="Lato" charset="0"/>
                <a:cs typeface="Lato" charset="0"/>
              </a:rPr>
              <a:t> 36.6</a:t>
            </a:r>
            <a:r>
              <a:rPr lang="en-US" sz="1000" b="0" dirty="0">
                <a:solidFill>
                  <a:prstClr val="white">
                    <a:lumMod val="50000"/>
                  </a:prstClr>
                </a:solidFill>
                <a:latin typeface="Lato" charset="0"/>
                <a:ea typeface="Lato" charset="0"/>
                <a:cs typeface="Lato" charset="0"/>
              </a:rPr>
              <a:t>% increase in the US.</a:t>
            </a:r>
            <a:endParaRPr lang="en-US" sz="1000" b="0" dirty="0">
              <a:solidFill>
                <a:prstClr val="white">
                  <a:lumMod val="50000"/>
                </a:prstClr>
              </a:solidFill>
              <a:latin typeface="Lato" charset="0"/>
            </a:endParaRPr>
          </a:p>
        </p:txBody>
      </p:sp>
      <p:sp>
        <p:nvSpPr>
          <p:cNvPr id="8" name="TextBox 7">
            <a:extLst>
              <a:ext uri="{FF2B5EF4-FFF2-40B4-BE49-F238E27FC236}">
                <a16:creationId xmlns:a16="http://schemas.microsoft.com/office/drawing/2014/main" id="{DE914D3C-2A74-46F8-A673-A4510A4151DD}"/>
              </a:ext>
            </a:extLst>
          </p:cNvPr>
          <p:cNvSpPr txBox="1"/>
          <p:nvPr/>
        </p:nvSpPr>
        <p:spPr>
          <a:xfrm>
            <a:off x="489555" y="2329840"/>
            <a:ext cx="2254361"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Room demand</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10" name="7 CuadroTexto">
            <a:extLst>
              <a:ext uri="{FF2B5EF4-FFF2-40B4-BE49-F238E27FC236}">
                <a16:creationId xmlns:a16="http://schemas.microsoft.com/office/drawing/2014/main" id="{D0EC6F94-3003-4734-94F6-1F02436D7CD5}"/>
              </a:ext>
            </a:extLst>
          </p:cNvPr>
          <p:cNvSpPr txBox="1"/>
          <p:nvPr/>
        </p:nvSpPr>
        <p:spPr>
          <a:xfrm>
            <a:off x="489555" y="3710774"/>
            <a:ext cx="3360737" cy="937180"/>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Lato" charset="0"/>
                <a:ea typeface="Lato" charset="0"/>
                <a:cs typeface="Lato" charset="0"/>
              </a:rPr>
              <a:t>After reaching highest of the year occupancy in July (</a:t>
            </a:r>
            <a:r>
              <a:rPr lang="en-US" sz="1000" dirty="0">
                <a:solidFill>
                  <a:prstClr val="white">
                    <a:lumMod val="50000"/>
                  </a:prstClr>
                </a:solidFill>
                <a:latin typeface="Lato" charset="0"/>
                <a:ea typeface="Lato" charset="0"/>
                <a:cs typeface="Lato" charset="0"/>
              </a:rPr>
              <a:t>74</a:t>
            </a:r>
            <a:r>
              <a:rPr kumimoji="0" lang="en-US" sz="1000" b="0" i="0" u="none" strike="noStrike" kern="1200" cap="none" spc="0" normalizeH="0" baseline="0" noProof="0" dirty="0">
                <a:ln>
                  <a:noFill/>
                </a:ln>
                <a:solidFill>
                  <a:prstClr val="white">
                    <a:lumMod val="50000"/>
                  </a:prstClr>
                </a:solidFill>
                <a:effectLst/>
                <a:uLnTx/>
                <a:uFillTx/>
                <a:latin typeface="Lato" charset="0"/>
                <a:ea typeface="Lato" charset="0"/>
                <a:cs typeface="Lato" charset="0"/>
              </a:rPr>
              <a:t>%), California’s occupancy dropped to 63% in November; still an encouraging result </a:t>
            </a:r>
            <a:r>
              <a:rPr lang="en-US" sz="1000" dirty="0">
                <a:solidFill>
                  <a:prstClr val="white">
                    <a:lumMod val="50000"/>
                  </a:prstClr>
                </a:solidFill>
                <a:latin typeface="Lato" charset="0"/>
                <a:ea typeface="Lato" charset="0"/>
                <a:cs typeface="Lato" charset="0"/>
              </a:rPr>
              <a:t>c</a:t>
            </a:r>
            <a:r>
              <a:rPr kumimoji="0" lang="en-US" sz="1000" b="0" i="0" u="none" strike="noStrike" kern="1200" cap="none" spc="0" normalizeH="0" baseline="0" noProof="0" dirty="0" err="1">
                <a:ln>
                  <a:noFill/>
                </a:ln>
                <a:solidFill>
                  <a:prstClr val="white">
                    <a:lumMod val="50000"/>
                  </a:prstClr>
                </a:solidFill>
                <a:effectLst/>
                <a:uLnTx/>
                <a:uFillTx/>
                <a:latin typeface="Lato" charset="0"/>
                <a:ea typeface="Lato" charset="0"/>
                <a:cs typeface="Lato" charset="0"/>
              </a:rPr>
              <a:t>ompared</a:t>
            </a:r>
            <a:r>
              <a:rPr kumimoji="0" lang="en-US" sz="1000" b="0" i="0" u="none" strike="noStrike" kern="1200" cap="none" spc="0" normalizeH="0" baseline="0" noProof="0" dirty="0">
                <a:ln>
                  <a:noFill/>
                </a:ln>
                <a:solidFill>
                  <a:prstClr val="white">
                    <a:lumMod val="50000"/>
                  </a:prstClr>
                </a:solidFill>
                <a:effectLst/>
                <a:uLnTx/>
                <a:uFillTx/>
                <a:latin typeface="Lato" charset="0"/>
                <a:ea typeface="Lato" charset="0"/>
                <a:cs typeface="Lato" charset="0"/>
              </a:rPr>
              <a:t> to 45% occupancy in November 2019.</a:t>
            </a:r>
          </a:p>
        </p:txBody>
      </p:sp>
      <p:sp>
        <p:nvSpPr>
          <p:cNvPr id="11" name="TextBox 10">
            <a:extLst>
              <a:ext uri="{FF2B5EF4-FFF2-40B4-BE49-F238E27FC236}">
                <a16:creationId xmlns:a16="http://schemas.microsoft.com/office/drawing/2014/main" id="{C6FB95E1-D8E3-4335-ABCA-1BE3FA180BAB}"/>
              </a:ext>
            </a:extLst>
          </p:cNvPr>
          <p:cNvSpPr txBox="1"/>
          <p:nvPr/>
        </p:nvSpPr>
        <p:spPr>
          <a:xfrm>
            <a:off x="489555" y="3525400"/>
            <a:ext cx="1766400"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Occupancy</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37" name="7 CuadroTexto">
            <a:extLst>
              <a:ext uri="{FF2B5EF4-FFF2-40B4-BE49-F238E27FC236}">
                <a16:creationId xmlns:a16="http://schemas.microsoft.com/office/drawing/2014/main" id="{2B5AE952-6E69-4E18-829B-3FAA8940C878}"/>
              </a:ext>
            </a:extLst>
          </p:cNvPr>
          <p:cNvSpPr txBox="1"/>
          <p:nvPr/>
        </p:nvSpPr>
        <p:spPr>
          <a:xfrm>
            <a:off x="489556" y="4913643"/>
            <a:ext cx="3360737" cy="937180"/>
          </a:xfrm>
          <a:prstGeom prst="rect">
            <a:avLst/>
          </a:prstGeom>
          <a:noFill/>
        </p:spPr>
        <p:txBody>
          <a:bodyPr wrap="square">
            <a:spAutoFit/>
          </a:bodyPr>
          <a:lstStyle/>
          <a:p>
            <a:pPr lvl="0" defTabSz="457200" eaLnBrk="1" fontAlgn="auto" hangingPunct="1">
              <a:lnSpc>
                <a:spcPts val="1700"/>
              </a:lnSpc>
              <a:spcBef>
                <a:spcPts val="0"/>
              </a:spcBef>
              <a:spcAft>
                <a:spcPts val="0"/>
              </a:spcAft>
              <a:defRPr/>
            </a:pPr>
            <a:r>
              <a:rPr lang="en-US" sz="1000" b="0" dirty="0">
                <a:solidFill>
                  <a:prstClr val="white">
                    <a:lumMod val="50000"/>
                  </a:prstClr>
                </a:solidFill>
                <a:latin typeface="Lato" charset="0"/>
                <a:ea typeface="Lato" charset="0"/>
                <a:cs typeface="Lato" charset="0"/>
              </a:rPr>
              <a:t>ADR recovered to $163 in November 2021 compared to $</a:t>
            </a:r>
            <a:r>
              <a:rPr lang="en-US" sz="1000" dirty="0">
                <a:solidFill>
                  <a:prstClr val="white">
                    <a:lumMod val="50000"/>
                  </a:prstClr>
                </a:solidFill>
                <a:latin typeface="Lato" charset="0"/>
                <a:ea typeface="Lato" charset="0"/>
                <a:cs typeface="Lato" charset="0"/>
              </a:rPr>
              <a:t>118</a:t>
            </a:r>
            <a:r>
              <a:rPr lang="en-US" sz="1000" b="0" dirty="0">
                <a:solidFill>
                  <a:prstClr val="white">
                    <a:lumMod val="50000"/>
                  </a:prstClr>
                </a:solidFill>
                <a:latin typeface="Lato" charset="0"/>
                <a:ea typeface="Lato" charset="0"/>
                <a:cs typeface="Lato" charset="0"/>
              </a:rPr>
              <a:t> in November 2020 and </a:t>
            </a:r>
            <a:r>
              <a:rPr lang="en-US" sz="1000" dirty="0">
                <a:solidFill>
                  <a:prstClr val="white">
                    <a:lumMod val="50000"/>
                  </a:prstClr>
                </a:solidFill>
                <a:latin typeface="Lato" charset="0"/>
                <a:ea typeface="Lato" charset="0"/>
                <a:cs typeface="Lato" charset="0"/>
              </a:rPr>
              <a:t>$166</a:t>
            </a:r>
            <a:r>
              <a:rPr lang="en-US" sz="1000" b="0" dirty="0">
                <a:solidFill>
                  <a:prstClr val="white">
                    <a:lumMod val="50000"/>
                  </a:prstClr>
                </a:solidFill>
                <a:latin typeface="Lato" charset="0"/>
                <a:ea typeface="Lato" charset="0"/>
                <a:cs typeface="Lato" charset="0"/>
              </a:rPr>
              <a:t> in November 2019. </a:t>
            </a:r>
          </a:p>
          <a:p>
            <a:pPr lvl="0" defTabSz="457200" eaLnBrk="1" fontAlgn="auto" hangingPunct="1">
              <a:lnSpc>
                <a:spcPts val="1700"/>
              </a:lnSpc>
              <a:spcBef>
                <a:spcPts val="0"/>
              </a:spcBef>
              <a:spcAft>
                <a:spcPts val="0"/>
              </a:spcAft>
              <a:defRPr/>
            </a:pPr>
            <a:r>
              <a:rPr lang="en-US" sz="1000" b="0" dirty="0">
                <a:solidFill>
                  <a:prstClr val="white">
                    <a:lumMod val="50000"/>
                  </a:prstClr>
                </a:solidFill>
                <a:latin typeface="Lato" charset="0"/>
                <a:ea typeface="Lato" charset="0"/>
                <a:cs typeface="Lato" charset="0"/>
              </a:rPr>
              <a:t>RevPAR stood at $</a:t>
            </a:r>
            <a:r>
              <a:rPr lang="en-US" sz="1000" dirty="0">
                <a:solidFill>
                  <a:prstClr val="white">
                    <a:lumMod val="50000"/>
                  </a:prstClr>
                </a:solidFill>
                <a:latin typeface="Lato" charset="0"/>
                <a:ea typeface="Lato" charset="0"/>
                <a:cs typeface="Lato" charset="0"/>
              </a:rPr>
              <a:t>103 in November 2021 compared to $53 in November 2020 and $118 in November 2019.</a:t>
            </a:r>
            <a:endParaRPr lang="en-US" sz="1000" b="0" dirty="0">
              <a:solidFill>
                <a:srgbClr val="FF0000"/>
              </a:solidFill>
              <a:latin typeface="Lato" charset="0"/>
              <a:ea typeface="Lato" charset="0"/>
              <a:cs typeface="Lato" charset="0"/>
            </a:endParaRPr>
          </a:p>
        </p:txBody>
      </p:sp>
      <p:sp>
        <p:nvSpPr>
          <p:cNvPr id="38" name="TextBox 37">
            <a:extLst>
              <a:ext uri="{FF2B5EF4-FFF2-40B4-BE49-F238E27FC236}">
                <a16:creationId xmlns:a16="http://schemas.microsoft.com/office/drawing/2014/main" id="{2F98CF99-E01D-4954-A56A-940685210C20}"/>
              </a:ext>
            </a:extLst>
          </p:cNvPr>
          <p:cNvSpPr txBox="1"/>
          <p:nvPr/>
        </p:nvSpPr>
        <p:spPr>
          <a:xfrm>
            <a:off x="489555" y="4686524"/>
            <a:ext cx="2544781" cy="293607"/>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lang="en-US" sz="1200" b="1" dirty="0">
                <a:solidFill>
                  <a:srgbClr val="1F4E79"/>
                </a:solidFill>
                <a:latin typeface="Lato" charset="0"/>
                <a:ea typeface="Lato" charset="0"/>
                <a:cs typeface="Lato" charset="0"/>
              </a:rPr>
              <a:t>ADR &amp; RevPAR</a:t>
            </a:r>
            <a:endParaRPr kumimoji="0" lang="en-US" sz="1200" b="1" i="0" u="none" strike="noStrike" kern="1200" cap="none" spc="0" normalizeH="0" baseline="0" noProof="0" dirty="0">
              <a:ln>
                <a:noFill/>
              </a:ln>
              <a:solidFill>
                <a:srgbClr val="1F4E79"/>
              </a:solidFill>
              <a:effectLst/>
              <a:uLnTx/>
              <a:uFillTx/>
              <a:latin typeface="Lato" charset="0"/>
              <a:ea typeface="Lato" charset="0"/>
              <a:cs typeface="Lato" charset="0"/>
            </a:endParaRPr>
          </a:p>
        </p:txBody>
      </p:sp>
      <p:sp>
        <p:nvSpPr>
          <p:cNvPr id="30" name="Rectangle 29">
            <a:extLst>
              <a:ext uri="{FF2B5EF4-FFF2-40B4-BE49-F238E27FC236}">
                <a16:creationId xmlns:a16="http://schemas.microsoft.com/office/drawing/2014/main" id="{F9D5C4BE-729A-4D59-8468-CB33550AC6DE}"/>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DFDCD11-DDEF-4E1A-8B49-480F368DBFB4}"/>
              </a:ext>
            </a:extLst>
          </p:cNvPr>
          <p:cNvSpPr txBox="1"/>
          <p:nvPr/>
        </p:nvSpPr>
        <p:spPr>
          <a:xfrm>
            <a:off x="639648" y="1015256"/>
            <a:ext cx="3589452" cy="666849"/>
          </a:xfrm>
          <a:prstGeom prst="rect">
            <a:avLst/>
          </a:prstGeom>
          <a:noFill/>
          <a:ln>
            <a:noFill/>
          </a:ln>
        </p:spPr>
        <p:txBody>
          <a:bodyPr wrap="square" lIns="0" tIns="0" rIns="0" bIns="0" rtlCol="0" anchor="ctr" anchorCtr="0">
            <a:spAutoFit/>
          </a:bodyPr>
          <a:lstStyle/>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HOTEL PERFORMANCE</a:t>
            </a:r>
          </a:p>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SUMMARY</a:t>
            </a:r>
          </a:p>
        </p:txBody>
      </p:sp>
      <p:pic>
        <p:nvPicPr>
          <p:cNvPr id="2" name="Picture 1">
            <a:extLst>
              <a:ext uri="{FF2B5EF4-FFF2-40B4-BE49-F238E27FC236}">
                <a16:creationId xmlns:a16="http://schemas.microsoft.com/office/drawing/2014/main" id="{CD802508-9B13-4861-A8B4-7431A75A436A}"/>
              </a:ext>
            </a:extLst>
          </p:cNvPr>
          <p:cNvPicPr>
            <a:picLocks noChangeAspect="1"/>
          </p:cNvPicPr>
          <p:nvPr/>
        </p:nvPicPr>
        <p:blipFill>
          <a:blip r:embed="rId2"/>
          <a:stretch>
            <a:fillRect/>
          </a:stretch>
        </p:blipFill>
        <p:spPr>
          <a:xfrm>
            <a:off x="4559300" y="2353400"/>
            <a:ext cx="4424135" cy="3572397"/>
          </a:xfrm>
          <a:prstGeom prst="rect">
            <a:avLst/>
          </a:prstGeom>
        </p:spPr>
      </p:pic>
      <p:sp>
        <p:nvSpPr>
          <p:cNvPr id="13" name="7 CuadroTexto">
            <a:extLst>
              <a:ext uri="{FF2B5EF4-FFF2-40B4-BE49-F238E27FC236}">
                <a16:creationId xmlns:a16="http://schemas.microsoft.com/office/drawing/2014/main" id="{ECA2E979-B967-47CD-A730-D616AE32F08A}"/>
              </a:ext>
            </a:extLst>
          </p:cNvPr>
          <p:cNvSpPr txBox="1"/>
          <p:nvPr/>
        </p:nvSpPr>
        <p:spPr>
          <a:xfrm>
            <a:off x="4631376" y="5746948"/>
            <a:ext cx="1791222" cy="207749"/>
          </a:xfrm>
          <a:prstGeom prst="rect">
            <a:avLst/>
          </a:prstGeom>
          <a:noFill/>
        </p:spPr>
        <p:txBody>
          <a:bodyPr wrap="square">
            <a:spAutoFit/>
          </a:bodyPr>
          <a:lstStyle/>
          <a:p>
            <a:pPr marL="0" marR="0" lvl="0" indent="0" algn="l" defTabSz="457200" rtl="0" eaLnBrk="1" fontAlgn="auto" latinLnBrk="0" hangingPunct="1">
              <a:spcBef>
                <a:spcPts val="0"/>
              </a:spcBef>
              <a:spcAft>
                <a:spcPts val="500"/>
              </a:spcAft>
              <a:buClrTx/>
              <a:buSzTx/>
              <a:buFontTx/>
              <a:buNone/>
              <a:tabLst/>
              <a:defRPr/>
            </a:pPr>
            <a:r>
              <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rPr>
              <a:t>Source:  </a:t>
            </a:r>
            <a:r>
              <a:rPr lang="en-US" sz="750" dirty="0">
                <a:solidFill>
                  <a:srgbClr val="7F7F7F"/>
                </a:solidFill>
                <a:latin typeface="Lato" panose="020F0502020204030203" pitchFamily="34" charset="0"/>
                <a:ea typeface="Lato" panose="020F0502020204030203" pitchFamily="34" charset="0"/>
                <a:cs typeface="Lato" panose="020F0502020204030203" pitchFamily="34" charset="0"/>
              </a:rPr>
              <a:t>STR</a:t>
            </a:r>
            <a:endParaRPr kumimoji="0" lang="en-US" sz="750" b="0" i="0" u="none" strike="noStrike" kern="1200" cap="none" spc="0" normalizeH="0" baseline="0" noProof="0" dirty="0">
              <a:ln>
                <a:noFill/>
              </a:ln>
              <a:solidFill>
                <a:srgbClr val="7F7F7F"/>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9214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19" y="1846079"/>
            <a:ext cx="4695141"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CALIFORNIA FORECAST</a:t>
            </a:r>
          </a:p>
        </p:txBody>
      </p:sp>
    </p:spTree>
    <p:extLst>
      <p:ext uri="{BB962C8B-B14F-4D97-AF65-F5344CB8AC3E}">
        <p14:creationId xmlns:p14="http://schemas.microsoft.com/office/powerpoint/2010/main" val="420451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a:t>
            </a:r>
          </a:p>
        </p:txBody>
      </p:sp>
      <p:pic>
        <p:nvPicPr>
          <p:cNvPr id="3" name="Picture 2">
            <a:extLst>
              <a:ext uri="{FF2B5EF4-FFF2-40B4-BE49-F238E27FC236}">
                <a16:creationId xmlns:a16="http://schemas.microsoft.com/office/drawing/2014/main" id="{2C285A2B-C209-451A-BF79-ACFBF32EEA65}"/>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257389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 gateway regions</a:t>
            </a:r>
          </a:p>
        </p:txBody>
      </p:sp>
      <p:pic>
        <p:nvPicPr>
          <p:cNvPr id="3" name="Picture 2">
            <a:extLst>
              <a:ext uri="{FF2B5EF4-FFF2-40B4-BE49-F238E27FC236}">
                <a16:creationId xmlns:a16="http://schemas.microsoft.com/office/drawing/2014/main" id="{72EFD669-1773-4C38-BE03-A073FABE35E1}"/>
              </a:ext>
            </a:extLst>
          </p:cNvPr>
          <p:cNvPicPr>
            <a:picLocks noChangeAspect="1"/>
          </p:cNvPicPr>
          <p:nvPr/>
        </p:nvPicPr>
        <p:blipFill>
          <a:blip r:embed="rId2"/>
          <a:stretch>
            <a:fillRect/>
          </a:stretch>
        </p:blipFill>
        <p:spPr>
          <a:xfrm>
            <a:off x="1371600" y="2286000"/>
            <a:ext cx="6537960" cy="4328160"/>
          </a:xfrm>
          <a:prstGeom prst="rect">
            <a:avLst/>
          </a:prstGeom>
        </p:spPr>
      </p:pic>
    </p:spTree>
    <p:extLst>
      <p:ext uri="{BB962C8B-B14F-4D97-AF65-F5344CB8AC3E}">
        <p14:creationId xmlns:p14="http://schemas.microsoft.com/office/powerpoint/2010/main" val="87155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4028944"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California non-gateway regions</a:t>
            </a:r>
          </a:p>
        </p:txBody>
      </p:sp>
      <p:pic>
        <p:nvPicPr>
          <p:cNvPr id="3" name="Picture 2">
            <a:extLst>
              <a:ext uri="{FF2B5EF4-FFF2-40B4-BE49-F238E27FC236}">
                <a16:creationId xmlns:a16="http://schemas.microsoft.com/office/drawing/2014/main" id="{6BC536E9-60B7-4966-B619-0F9163B7E26D}"/>
              </a:ext>
            </a:extLst>
          </p:cNvPr>
          <p:cNvPicPr>
            <a:picLocks noChangeAspect="1"/>
          </p:cNvPicPr>
          <p:nvPr/>
        </p:nvPicPr>
        <p:blipFill>
          <a:blip r:embed="rId2"/>
          <a:stretch>
            <a:fillRect/>
          </a:stretch>
        </p:blipFill>
        <p:spPr>
          <a:xfrm>
            <a:off x="1371600" y="2286000"/>
            <a:ext cx="6537960" cy="4328160"/>
          </a:xfrm>
          <a:prstGeom prst="rect">
            <a:avLst/>
          </a:prstGeom>
        </p:spPr>
      </p:pic>
    </p:spTree>
    <p:extLst>
      <p:ext uri="{BB962C8B-B14F-4D97-AF65-F5344CB8AC3E}">
        <p14:creationId xmlns:p14="http://schemas.microsoft.com/office/powerpoint/2010/main" val="386629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4F057A-089B-4C0E-B982-18A89F9394E8}"/>
              </a:ext>
            </a:extLst>
          </p:cNvPr>
          <p:cNvSpPr/>
          <p:nvPr/>
        </p:nvSpPr>
        <p:spPr>
          <a:xfrm>
            <a:off x="647700" y="2557691"/>
            <a:ext cx="3698669" cy="2087303"/>
          </a:xfrm>
          <a:prstGeom prst="rect">
            <a:avLst/>
          </a:prstGeom>
        </p:spPr>
        <p:txBody>
          <a:bodyPr wrap="square" lIns="0" tIns="0" rIns="0" bIns="0">
            <a:spAutoFit/>
          </a:bodyPr>
          <a:lstStyle/>
          <a:p>
            <a:pPr>
              <a:lnSpc>
                <a:spcPct val="120000"/>
              </a:lnSpc>
            </a:pPr>
            <a:r>
              <a:rPr lang="en-US" sz="950" dirty="0">
                <a:solidFill>
                  <a:srgbClr val="7B7C77"/>
                </a:solidFill>
                <a:latin typeface="Lato" panose="020F0502020204030203"/>
                <a:ea typeface="PT Sans" panose="020B0503020203020204" pitchFamily="34" charset="0"/>
              </a:rPr>
              <a:t>Visit California engaged Tourism Economics to prepare a custom forecast of key lodging sector indictors for twelve California regions (consistent with the market as defined by STR). The analysis relies on:</a:t>
            </a:r>
          </a:p>
          <a:p>
            <a:pPr>
              <a:lnSpc>
                <a:spcPct val="120000"/>
              </a:lnSpc>
            </a:pPr>
            <a:endParaRPr lang="en-US" sz="950" dirty="0">
              <a:solidFill>
                <a:srgbClr val="7B7C77"/>
              </a:solidFill>
              <a:latin typeface="Lato" panose="020F0502020204030203"/>
              <a:ea typeface="PT Sans" panose="020B0503020203020204" pitchFamily="34" charset="0"/>
            </a:endParaRP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Data provided by Visit California, such as historical guest hotel metrics;</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Tourism Economics’ prior research on California’s tourism economy;</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STR hotel data through December 11, 2021;</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economic forecasts prepared by Oxford Economics, parent company of Tourism Economics; and, </a:t>
            </a:r>
          </a:p>
          <a:p>
            <a:pPr marL="171450" indent="-171450">
              <a:lnSpc>
                <a:spcPct val="120000"/>
              </a:lnSpc>
              <a:buFont typeface="Arial" panose="020B0604020202020204" pitchFamily="34" charset="0"/>
              <a:buChar char="•"/>
            </a:pPr>
            <a:r>
              <a:rPr lang="en-US" sz="950" dirty="0">
                <a:solidFill>
                  <a:srgbClr val="7B7C77"/>
                </a:solidFill>
                <a:latin typeface="Lato" panose="020F0502020204030203"/>
                <a:ea typeface="PT Sans" panose="020B0503020203020204" pitchFamily="34" charset="0"/>
              </a:rPr>
              <a:t>assumptions on the future path of tourism sector recovery.</a:t>
            </a:r>
          </a:p>
        </p:txBody>
      </p:sp>
      <p:sp>
        <p:nvSpPr>
          <p:cNvPr id="11" name="TextBox 10">
            <a:extLst>
              <a:ext uri="{FF2B5EF4-FFF2-40B4-BE49-F238E27FC236}">
                <a16:creationId xmlns:a16="http://schemas.microsoft.com/office/drawing/2014/main" id="{0A312487-292F-4849-B73F-D18364008A95}"/>
              </a:ext>
            </a:extLst>
          </p:cNvPr>
          <p:cNvSpPr txBox="1"/>
          <p:nvPr/>
        </p:nvSpPr>
        <p:spPr>
          <a:xfrm>
            <a:off x="647700" y="1224686"/>
            <a:ext cx="2561672" cy="333425"/>
          </a:xfrm>
          <a:prstGeom prst="rect">
            <a:avLst/>
          </a:prstGeom>
          <a:noFill/>
          <a:ln>
            <a:noFill/>
          </a:ln>
        </p:spPr>
        <p:txBody>
          <a:bodyPr wrap="square" lIns="0" tIns="0" rIns="0" bIns="0" rtlCol="0" anchor="ctr" anchorCtr="0">
            <a:spAutoFit/>
          </a:bodyPr>
          <a:lstStyle/>
          <a:p>
            <a:pPr>
              <a:lnSpc>
                <a:spcPts val="2625"/>
              </a:lnSpc>
            </a:pPr>
            <a:r>
              <a:rPr lang="en-US" sz="2600" dirty="0">
                <a:solidFill>
                  <a:srgbClr val="003469"/>
                </a:solidFill>
                <a:latin typeface="Lato Black" panose="020F0A02020204030203" pitchFamily="34" charset="0"/>
              </a:rPr>
              <a:t>CONTEXT</a:t>
            </a:r>
          </a:p>
        </p:txBody>
      </p:sp>
      <p:sp>
        <p:nvSpPr>
          <p:cNvPr id="9" name="Rectangle 8">
            <a:extLst>
              <a:ext uri="{FF2B5EF4-FFF2-40B4-BE49-F238E27FC236}">
                <a16:creationId xmlns:a16="http://schemas.microsoft.com/office/drawing/2014/main" id="{135F65EF-B2B3-4885-8DE5-B6C3926E47D5}"/>
              </a:ext>
            </a:extLst>
          </p:cNvPr>
          <p:cNvSpPr/>
          <p:nvPr/>
        </p:nvSpPr>
        <p:spPr>
          <a:xfrm>
            <a:off x="4572000" y="2557691"/>
            <a:ext cx="3503221" cy="2964466"/>
          </a:xfrm>
          <a:prstGeom prst="rect">
            <a:avLst/>
          </a:prstGeom>
        </p:spPr>
        <p:txBody>
          <a:bodyPr wrap="square" lIns="0" tIns="0" rIns="0" bIns="0">
            <a:spAutoFit/>
          </a:bodyPr>
          <a:lstStyle/>
          <a:p>
            <a:pPr>
              <a:lnSpc>
                <a:spcPct val="120000"/>
              </a:lnSpc>
            </a:pPr>
            <a:r>
              <a:rPr lang="en-US" sz="950" dirty="0">
                <a:solidFill>
                  <a:srgbClr val="7B7C77"/>
                </a:solidFill>
                <a:latin typeface="Lato" panose="020F0502020204030203"/>
                <a:ea typeface="PT Sans" panose="020B0503020203020204" pitchFamily="34" charset="0"/>
              </a:rPr>
              <a:t>The health implications of the Omicron variant are still highly uncertain. Given the variant’s apparent greater ability to overcome vaccines and reinfect, it seems likely that the peak of the current Covid wave will surpass the last global peak in August.</a:t>
            </a:r>
          </a:p>
          <a:p>
            <a:pPr>
              <a:lnSpc>
                <a:spcPct val="120000"/>
              </a:lnSpc>
            </a:pPr>
            <a:endParaRPr lang="en-US" sz="950" dirty="0">
              <a:solidFill>
                <a:srgbClr val="7B7C77"/>
              </a:solidFill>
              <a:latin typeface="Lato" panose="020F0502020204030203"/>
              <a:ea typeface="PT Sans" panose="020B0503020203020204" pitchFamily="34" charset="0"/>
            </a:endParaRPr>
          </a:p>
          <a:p>
            <a:pPr>
              <a:lnSpc>
                <a:spcPct val="120000"/>
              </a:lnSpc>
            </a:pPr>
            <a:r>
              <a:rPr lang="en-US" sz="950" dirty="0">
                <a:solidFill>
                  <a:srgbClr val="7B7C77"/>
                </a:solidFill>
                <a:latin typeface="Lato" panose="020F0502020204030203"/>
                <a:ea typeface="PT Sans" panose="020B0503020203020204" pitchFamily="34" charset="0"/>
              </a:rPr>
              <a:t>Increased uncertainty may prompt more cautious behavior by governments and individuals. Delta waves have already led to renewed restrictions, especially in Europe. Many governments are yet to act beyond tightening foreign travel rules, and the UK won’t be the only place to adopt a Plan B to tackle rising case numbers.</a:t>
            </a:r>
          </a:p>
          <a:p>
            <a:pPr>
              <a:lnSpc>
                <a:spcPct val="120000"/>
              </a:lnSpc>
            </a:pPr>
            <a:endParaRPr lang="en-US" sz="950" dirty="0">
              <a:solidFill>
                <a:srgbClr val="7B7C77"/>
              </a:solidFill>
              <a:latin typeface="Lato" panose="020F0502020204030203"/>
              <a:ea typeface="PT Sans" panose="020B0503020203020204" pitchFamily="34" charset="0"/>
            </a:endParaRPr>
          </a:p>
          <a:p>
            <a:pPr>
              <a:lnSpc>
                <a:spcPct val="120000"/>
              </a:lnSpc>
            </a:pPr>
            <a:r>
              <a:rPr lang="en-US" sz="950" dirty="0">
                <a:solidFill>
                  <a:srgbClr val="7B7C77"/>
                </a:solidFill>
                <a:latin typeface="Lato" panose="020F0502020204030203"/>
                <a:ea typeface="PT Sans" panose="020B0503020203020204" pitchFamily="34" charset="0"/>
              </a:rPr>
              <a:t>California’s lodging sector has shown stronger-than-anticipated year-to-date performance. As a result, the current near-term forecast is stronger than our previous forecast in September. For now, we do not see the need to downgrade our 2022 forecast, but a clearer picture of the balance of risks should emerge over the next few weeks.</a:t>
            </a:r>
          </a:p>
        </p:txBody>
      </p:sp>
    </p:spTree>
    <p:extLst>
      <p:ext uri="{BB962C8B-B14F-4D97-AF65-F5344CB8AC3E}">
        <p14:creationId xmlns:p14="http://schemas.microsoft.com/office/powerpoint/2010/main" val="322519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Occupancy</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361" y="1802129"/>
            <a:ext cx="7680960" cy="4608576"/>
          </a:xfrm>
          <a:prstGeom prst="rect">
            <a:avLst/>
          </a:prstGeom>
        </p:spPr>
      </p:pic>
    </p:spTree>
    <p:extLst>
      <p:ext uri="{BB962C8B-B14F-4D97-AF65-F5344CB8AC3E}">
        <p14:creationId xmlns:p14="http://schemas.microsoft.com/office/powerpoint/2010/main" val="27106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Revenue</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361" y="1802129"/>
            <a:ext cx="7680960" cy="4608576"/>
          </a:xfrm>
          <a:prstGeom prst="rect">
            <a:avLst/>
          </a:prstGeom>
        </p:spPr>
      </p:pic>
    </p:spTree>
    <p:extLst>
      <p:ext uri="{BB962C8B-B14F-4D97-AF65-F5344CB8AC3E}">
        <p14:creationId xmlns:p14="http://schemas.microsoft.com/office/powerpoint/2010/main" val="122951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California Summary: Room Demand (Daily)</a:t>
            </a:r>
          </a:p>
        </p:txBody>
      </p:sp>
      <p:sp>
        <p:nvSpPr>
          <p:cNvPr id="3" name="TextBox 2">
            <a:extLst>
              <a:ext uri="{FF2B5EF4-FFF2-40B4-BE49-F238E27FC236}">
                <a16:creationId xmlns:a16="http://schemas.microsoft.com/office/drawing/2014/main" id="{E1A62C72-9841-FF40-BF89-5CD558454039}"/>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7" name="Picture 6">
            <a:extLst>
              <a:ext uri="{FF2B5EF4-FFF2-40B4-BE49-F238E27FC236}">
                <a16:creationId xmlns:a16="http://schemas.microsoft.com/office/drawing/2014/main" id="{E74B6A11-7FBC-444B-82F8-D695929425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5361" y="1802129"/>
            <a:ext cx="7680960" cy="4608576"/>
          </a:xfrm>
          <a:prstGeom prst="rect">
            <a:avLst/>
          </a:prstGeom>
        </p:spPr>
      </p:pic>
    </p:spTree>
    <p:extLst>
      <p:ext uri="{BB962C8B-B14F-4D97-AF65-F5344CB8AC3E}">
        <p14:creationId xmlns:p14="http://schemas.microsoft.com/office/powerpoint/2010/main" val="289168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20" y="1846079"/>
            <a:ext cx="5719012"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CALIFORNIA REGIONAL FORECAST</a:t>
            </a:r>
          </a:p>
        </p:txBody>
      </p:sp>
      <p:sp>
        <p:nvSpPr>
          <p:cNvPr id="4" name="TextBox 3">
            <a:extLst>
              <a:ext uri="{FF2B5EF4-FFF2-40B4-BE49-F238E27FC236}">
                <a16:creationId xmlns:a16="http://schemas.microsoft.com/office/drawing/2014/main" id="{237847FD-1EDA-A44A-8BC6-F3649D5D58EC}"/>
              </a:ext>
            </a:extLst>
          </p:cNvPr>
          <p:cNvSpPr txBox="1"/>
          <p:nvPr/>
        </p:nvSpPr>
        <p:spPr>
          <a:xfrm>
            <a:off x="3617450" y="3282607"/>
            <a:ext cx="4595149" cy="3416320"/>
          </a:xfrm>
          <a:prstGeom prst="rect">
            <a:avLst/>
          </a:prstGeom>
          <a:noFill/>
        </p:spPr>
        <p:txBody>
          <a:bodyPr wrap="square" rtlCol="0">
            <a:spAutoFit/>
          </a:bodyPr>
          <a:lstStyle/>
          <a:p>
            <a:pPr marL="285750" indent="-285750">
              <a:buFont typeface="Wingdings" pitchFamily="2" charset="2"/>
              <a:buChar char="§"/>
            </a:pPr>
            <a:r>
              <a:rPr lang="en-US" dirty="0">
                <a:hlinkClick r:id="rId2" action="ppaction://hlinksldjump"/>
              </a:rPr>
              <a:t>Central Coast</a:t>
            </a:r>
            <a:endParaRPr lang="en-US" dirty="0"/>
          </a:p>
          <a:p>
            <a:pPr marL="285750" indent="-285750">
              <a:buFont typeface="Wingdings" pitchFamily="2" charset="2"/>
              <a:buChar char="§"/>
            </a:pPr>
            <a:r>
              <a:rPr lang="en-US" dirty="0">
                <a:hlinkClick r:id="rId3" action="ppaction://hlinksldjump"/>
              </a:rPr>
              <a:t>Central Valley</a:t>
            </a:r>
            <a:endParaRPr lang="en-US" dirty="0"/>
          </a:p>
          <a:p>
            <a:pPr marL="285750" indent="-285750">
              <a:buFont typeface="Wingdings" pitchFamily="2" charset="2"/>
              <a:buChar char="§"/>
            </a:pPr>
            <a:r>
              <a:rPr lang="en-US" dirty="0">
                <a:hlinkClick r:id="" action="ppaction://noaction"/>
              </a:rPr>
              <a:t>Deserts</a:t>
            </a:r>
            <a:endParaRPr lang="en-US" dirty="0"/>
          </a:p>
          <a:p>
            <a:pPr marL="285750" indent="-285750">
              <a:buFont typeface="Wingdings" pitchFamily="2" charset="2"/>
              <a:buChar char="§"/>
            </a:pPr>
            <a:r>
              <a:rPr lang="en-US" dirty="0">
                <a:hlinkClick r:id="" action="ppaction://noaction"/>
              </a:rPr>
              <a:t>Gold Country</a:t>
            </a:r>
            <a:endParaRPr lang="en-US" dirty="0"/>
          </a:p>
          <a:p>
            <a:pPr marL="285750" indent="-285750">
              <a:buFont typeface="Wingdings" pitchFamily="2" charset="2"/>
              <a:buChar char="§"/>
            </a:pPr>
            <a:r>
              <a:rPr lang="en-US" dirty="0">
                <a:hlinkClick r:id="" action="ppaction://noaction"/>
              </a:rPr>
              <a:t>High Sierra</a:t>
            </a:r>
            <a:endParaRPr lang="en-US" dirty="0"/>
          </a:p>
          <a:p>
            <a:pPr marL="285750" indent="-285750">
              <a:buFont typeface="Wingdings" pitchFamily="2" charset="2"/>
              <a:buChar char="§"/>
            </a:pPr>
            <a:r>
              <a:rPr lang="en-US" dirty="0">
                <a:hlinkClick r:id="" action="ppaction://noaction"/>
              </a:rPr>
              <a:t>Inland Empire</a:t>
            </a:r>
            <a:endParaRPr lang="en-US" dirty="0"/>
          </a:p>
          <a:p>
            <a:pPr marL="285750" indent="-285750">
              <a:buFont typeface="Wingdings" pitchFamily="2" charset="2"/>
              <a:buChar char="§"/>
            </a:pPr>
            <a:r>
              <a:rPr lang="en-US" dirty="0">
                <a:hlinkClick r:id="rId4" action="ppaction://hlinksldjump"/>
              </a:rPr>
              <a:t>Los Angeles County</a:t>
            </a:r>
            <a:endParaRPr lang="en-US" dirty="0"/>
          </a:p>
          <a:p>
            <a:pPr marL="285750" indent="-285750">
              <a:buFont typeface="Wingdings" pitchFamily="2" charset="2"/>
              <a:buChar char="§"/>
            </a:pPr>
            <a:r>
              <a:rPr lang="en-US" dirty="0">
                <a:hlinkClick r:id="" action="ppaction://noaction"/>
              </a:rPr>
              <a:t>North Coast</a:t>
            </a:r>
            <a:endParaRPr lang="en-US" dirty="0"/>
          </a:p>
          <a:p>
            <a:pPr marL="285750" indent="-285750">
              <a:buFont typeface="Wingdings" pitchFamily="2" charset="2"/>
              <a:buChar char="§"/>
            </a:pPr>
            <a:r>
              <a:rPr lang="en-US" dirty="0">
                <a:hlinkClick r:id="rId5" action="ppaction://hlinksldjump"/>
              </a:rPr>
              <a:t>Orange County</a:t>
            </a:r>
            <a:endParaRPr lang="en-US" dirty="0"/>
          </a:p>
          <a:p>
            <a:pPr marL="285750" indent="-285750">
              <a:buFont typeface="Wingdings" pitchFamily="2" charset="2"/>
              <a:buChar char="§"/>
            </a:pPr>
            <a:r>
              <a:rPr lang="en-US" dirty="0">
                <a:hlinkClick r:id="rId6" action="ppaction://hlinksldjump"/>
              </a:rPr>
              <a:t>San Diego County</a:t>
            </a:r>
            <a:endParaRPr lang="en-US" dirty="0"/>
          </a:p>
          <a:p>
            <a:pPr marL="285750" indent="-285750">
              <a:buFont typeface="Wingdings" pitchFamily="2" charset="2"/>
              <a:buChar char="§"/>
            </a:pPr>
            <a:r>
              <a:rPr lang="en-US" dirty="0">
                <a:hlinkClick r:id="rId7" action="ppaction://hlinksldjump"/>
              </a:rPr>
              <a:t>San Francisco Bay Area</a:t>
            </a:r>
            <a:endParaRPr lang="en-US" dirty="0"/>
          </a:p>
          <a:p>
            <a:pPr marL="285750" indent="-285750">
              <a:buFont typeface="Wingdings" pitchFamily="2" charset="2"/>
              <a:buChar char="§"/>
            </a:pPr>
            <a:r>
              <a:rPr lang="en-US" dirty="0">
                <a:hlinkClick r:id="" action="ppaction://noaction"/>
              </a:rPr>
              <a:t>Shasta Cascade</a:t>
            </a:r>
            <a:endParaRPr lang="en-US" dirty="0"/>
          </a:p>
        </p:txBody>
      </p:sp>
    </p:spTree>
    <p:extLst>
      <p:ext uri="{BB962C8B-B14F-4D97-AF65-F5344CB8AC3E}">
        <p14:creationId xmlns:p14="http://schemas.microsoft.com/office/powerpoint/2010/main" val="414873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(Central Coast)</a:t>
            </a:r>
          </a:p>
        </p:txBody>
      </p:sp>
    </p:spTree>
    <p:extLst>
      <p:ext uri="{BB962C8B-B14F-4D97-AF65-F5344CB8AC3E}">
        <p14:creationId xmlns:p14="http://schemas.microsoft.com/office/powerpoint/2010/main" val="64447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Central Coast</a:t>
            </a:r>
          </a:p>
        </p:txBody>
      </p:sp>
      <p:pic>
        <p:nvPicPr>
          <p:cNvPr id="2" name="Picture 1">
            <a:extLst>
              <a:ext uri="{FF2B5EF4-FFF2-40B4-BE49-F238E27FC236}">
                <a16:creationId xmlns:a16="http://schemas.microsoft.com/office/drawing/2014/main" id="{A1FD777E-A90B-4BB7-BDDB-246F109169DC}"/>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378190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Coast: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BF64B61A-38A0-834E-BED0-0AE3311AFF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5378" y="1492019"/>
            <a:ext cx="7498080" cy="4498848"/>
          </a:xfrm>
          <a:prstGeom prst="rect">
            <a:avLst/>
          </a:prstGeom>
        </p:spPr>
      </p:pic>
    </p:spTree>
    <p:extLst>
      <p:ext uri="{BB962C8B-B14F-4D97-AF65-F5344CB8AC3E}">
        <p14:creationId xmlns:p14="http://schemas.microsoft.com/office/powerpoint/2010/main" val="23632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Coast: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061"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7629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Coast: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882918"/>
            <a:ext cx="7315200" cy="4389120"/>
          </a:xfrm>
          <a:prstGeom prst="rect">
            <a:avLst/>
          </a:prstGeom>
        </p:spPr>
      </p:pic>
    </p:spTree>
    <p:extLst>
      <p:ext uri="{BB962C8B-B14F-4D97-AF65-F5344CB8AC3E}">
        <p14:creationId xmlns:p14="http://schemas.microsoft.com/office/powerpoint/2010/main" val="111368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Coast: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2378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FD50FB-EB95-4090-A4E0-0E2A154A52FF}"/>
              </a:ext>
            </a:extLst>
          </p:cNvPr>
          <p:cNvSpPr/>
          <p:nvPr/>
        </p:nvSpPr>
        <p:spPr>
          <a:xfrm>
            <a:off x="0" y="1704896"/>
            <a:ext cx="7802880" cy="1436528"/>
          </a:xfrm>
          <a:prstGeom prst="rect">
            <a:avLst/>
          </a:prstGeom>
          <a:solidFill>
            <a:srgbClr val="003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63D0452C-ED3A-4129-9FE5-78F0443DBB17}"/>
              </a:ext>
            </a:extLst>
          </p:cNvPr>
          <p:cNvSpPr txBox="1"/>
          <p:nvPr/>
        </p:nvSpPr>
        <p:spPr>
          <a:xfrm>
            <a:off x="1699220" y="1846079"/>
            <a:ext cx="4221556" cy="1154162"/>
          </a:xfrm>
          <a:prstGeom prst="rect">
            <a:avLst/>
          </a:prstGeom>
          <a:noFill/>
          <a:ln>
            <a:noFill/>
          </a:ln>
        </p:spPr>
        <p:txBody>
          <a:bodyPr wrap="square" lIns="0" tIns="0" rIns="0" bIns="0" rtlCol="0" anchor="ctr" anchorCtr="0">
            <a:spAutoFit/>
          </a:bodyPr>
          <a:lstStyle/>
          <a:p>
            <a:pPr algn="ctr">
              <a:lnSpc>
                <a:spcPts val="4500"/>
              </a:lnSpc>
            </a:pPr>
            <a:r>
              <a:rPr lang="en-US" sz="4050" b="1" dirty="0">
                <a:solidFill>
                  <a:schemeClr val="bg1"/>
                </a:solidFill>
                <a:latin typeface="Lato" panose="020F0502020204030203" pitchFamily="34" charset="0"/>
              </a:rPr>
              <a:t>NATIONAL ASSUMPTIONS</a:t>
            </a:r>
          </a:p>
        </p:txBody>
      </p:sp>
    </p:spTree>
    <p:extLst>
      <p:ext uri="{BB962C8B-B14F-4D97-AF65-F5344CB8AC3E}">
        <p14:creationId xmlns:p14="http://schemas.microsoft.com/office/powerpoint/2010/main" val="246087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(Central Valley)</a:t>
            </a:r>
          </a:p>
        </p:txBody>
      </p:sp>
    </p:spTree>
    <p:extLst>
      <p:ext uri="{BB962C8B-B14F-4D97-AF65-F5344CB8AC3E}">
        <p14:creationId xmlns:p14="http://schemas.microsoft.com/office/powerpoint/2010/main" val="24983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Central Valley</a:t>
            </a:r>
          </a:p>
        </p:txBody>
      </p:sp>
      <p:pic>
        <p:nvPicPr>
          <p:cNvPr id="3" name="Picture 2">
            <a:extLst>
              <a:ext uri="{FF2B5EF4-FFF2-40B4-BE49-F238E27FC236}">
                <a16:creationId xmlns:a16="http://schemas.microsoft.com/office/drawing/2014/main" id="{766598FB-3C6F-45CC-B7DB-BC0D1B57A540}"/>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413521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Valley: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6914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Central Valley: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4440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Valley: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9519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Central Valley: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0" y="6659257"/>
            <a:ext cx="1574470"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0744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(Deserts)</a:t>
            </a:r>
          </a:p>
        </p:txBody>
      </p:sp>
    </p:spTree>
    <p:extLst>
      <p:ext uri="{BB962C8B-B14F-4D97-AF65-F5344CB8AC3E}">
        <p14:creationId xmlns:p14="http://schemas.microsoft.com/office/powerpoint/2010/main" val="409326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Deserts</a:t>
            </a:r>
          </a:p>
        </p:txBody>
      </p:sp>
      <p:pic>
        <p:nvPicPr>
          <p:cNvPr id="2" name="Picture 1">
            <a:extLst>
              <a:ext uri="{FF2B5EF4-FFF2-40B4-BE49-F238E27FC236}">
                <a16:creationId xmlns:a16="http://schemas.microsoft.com/office/drawing/2014/main" id="{92B89278-8773-439A-B8D2-481547AFCF1C}"/>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131272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Deserts: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91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Deserts: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7293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a:extLst>
              <a:ext uri="{FF2B5EF4-FFF2-40B4-BE49-F238E27FC236}">
                <a16:creationId xmlns:a16="http://schemas.microsoft.com/office/drawing/2014/main" id="{0A0DE54E-A5CF-4823-AD3E-E55767D4D06D}"/>
              </a:ext>
            </a:extLst>
          </p:cNvPr>
          <p:cNvSpPr txBox="1"/>
          <p:nvPr/>
        </p:nvSpPr>
        <p:spPr>
          <a:xfrm>
            <a:off x="547633" y="2850540"/>
            <a:ext cx="3178026" cy="3681521"/>
          </a:xfrm>
          <a:prstGeom prst="rect">
            <a:avLst/>
          </a:prstGeom>
          <a:noFill/>
        </p:spPr>
        <p:txBody>
          <a:bodyPr wrap="square">
            <a:spAutoFit/>
          </a:bodyPr>
          <a:lstStyle/>
          <a:p>
            <a:pPr marL="0" marR="0" lvl="0" indent="0" algn="l" defTabSz="457200" rtl="0" eaLnBrk="1" fontAlgn="auto" latinLnBrk="0" hangingPunct="1">
              <a:lnSpc>
                <a:spcPts val="1700"/>
              </a:lnSpc>
              <a:spcBef>
                <a:spcPts val="0"/>
              </a:spcBef>
              <a:spcAft>
                <a:spcPts val="500"/>
              </a:spcAft>
              <a:buClrTx/>
              <a:buSzTx/>
              <a:buFontTx/>
              <a:buNone/>
              <a:tabLst/>
              <a:defRPr/>
            </a:pPr>
            <a:r>
              <a:rPr lang="en-US" sz="1000" dirty="0">
                <a:solidFill>
                  <a:prstClr val="black"/>
                </a:solidFill>
                <a:latin typeface="Lato" charset="0"/>
                <a:ea typeface="Lato" charset="0"/>
                <a:cs typeface="Lato" charset="0"/>
              </a:rPr>
              <a:t>Despite the elevated inflation environment, renewed Covid concerns and heightened market volatility, the economy is booming in Q4. Assuming the Omicron variant leads to a moderate pullback in activity over the coming months and some catch-up next spring and summer, we foresee real GDP growth of 4.4% in 2022 after a 5.7% advance in 2021.</a:t>
            </a: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r>
              <a:rPr lang="en-US" sz="1000" b="0" dirty="0">
                <a:solidFill>
                  <a:prstClr val="black"/>
                </a:solidFill>
                <a:latin typeface="Lato" charset="0"/>
                <a:ea typeface="Lato" charset="0"/>
                <a:cs typeface="Lato" charset="0"/>
              </a:rPr>
              <a:t>Our November baseline assumes that the combination of coronavirus fear, restrictions, and lingering supply constraints lead to cooler consumer spending. Service sector activities including leisure, hospitality, and travel are more severely impacted leading to a 1ppt annualized drag on GDP growth in Q1 2022, but this lost activity will be made up in the spring and summer next year.</a:t>
            </a:r>
          </a:p>
        </p:txBody>
      </p:sp>
      <p:sp>
        <p:nvSpPr>
          <p:cNvPr id="39" name="TextBox 38">
            <a:extLst>
              <a:ext uri="{FF2B5EF4-FFF2-40B4-BE49-F238E27FC236}">
                <a16:creationId xmlns:a16="http://schemas.microsoft.com/office/drawing/2014/main" id="{5B45F60F-2463-4821-BE37-DB640FBB66CC}"/>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marL="0" marR="0" lvl="0" indent="0" algn="l" defTabSz="457200" rtl="0" eaLnBrk="1" fontAlgn="auto" latinLnBrk="0" hangingPunct="1">
              <a:lnSpc>
                <a:spcPts val="262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ECONOMIC OUTLOOK</a:t>
            </a:r>
          </a:p>
        </p:txBody>
      </p:sp>
      <p:sp>
        <p:nvSpPr>
          <p:cNvPr id="40" name="TextBox 39">
            <a:extLst>
              <a:ext uri="{FF2B5EF4-FFF2-40B4-BE49-F238E27FC236}">
                <a16:creationId xmlns:a16="http://schemas.microsoft.com/office/drawing/2014/main" id="{DD94F855-A9B8-4C85-9270-53CA3330576E}"/>
              </a:ext>
            </a:extLst>
          </p:cNvPr>
          <p:cNvSpPr txBox="1"/>
          <p:nvPr/>
        </p:nvSpPr>
        <p:spPr>
          <a:xfrm>
            <a:off x="639648" y="1541902"/>
            <a:ext cx="4217360" cy="2308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prstClr val="black">
                    <a:lumMod val="50000"/>
                    <a:lumOff val="50000"/>
                  </a:prstClr>
                </a:solidFill>
                <a:latin typeface="lato" panose="020F0502020204030203"/>
                <a:ea typeface="Roboto Slab" pitchFamily="2" charset="0"/>
                <a:cs typeface="Lato" charset="0"/>
              </a:rPr>
              <a:t>Strong end to 2021 before growth firms in 2022</a:t>
            </a:r>
            <a:endParaRPr kumimoji="0" lang="en-US" sz="1500" b="0" i="0" u="none" strike="noStrike" kern="1200" cap="none" spc="0" normalizeH="0" baseline="0" noProof="0" dirty="0">
              <a:ln>
                <a:noFill/>
              </a:ln>
              <a:solidFill>
                <a:prstClr val="black">
                  <a:lumMod val="50000"/>
                  <a:lumOff val="50000"/>
                </a:prstClr>
              </a:solidFill>
              <a:effectLst/>
              <a:uLnTx/>
              <a:uFillTx/>
              <a:latin typeface="lato" panose="020F0502020204030203"/>
              <a:ea typeface="Roboto Slab" pitchFamily="2" charset="0"/>
              <a:cs typeface="Lato" charset="0"/>
            </a:endParaRPr>
          </a:p>
        </p:txBody>
      </p:sp>
      <p:sp>
        <p:nvSpPr>
          <p:cNvPr id="64" name="TextBox 63">
            <a:extLst>
              <a:ext uri="{FF2B5EF4-FFF2-40B4-BE49-F238E27FC236}">
                <a16:creationId xmlns:a16="http://schemas.microsoft.com/office/drawing/2014/main" id="{419AE4D1-DF9F-4FD4-8E3E-764DC10D1B4C}"/>
              </a:ext>
            </a:extLst>
          </p:cNvPr>
          <p:cNvSpPr txBox="1"/>
          <p:nvPr/>
        </p:nvSpPr>
        <p:spPr>
          <a:xfrm>
            <a:off x="572131" y="1930077"/>
            <a:ext cx="3372548" cy="430887"/>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11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Modest shock so far, but big downside risks from Omicron</a:t>
            </a:r>
          </a:p>
        </p:txBody>
      </p:sp>
      <p:sp>
        <p:nvSpPr>
          <p:cNvPr id="43" name="Rectangle 42">
            <a:extLst>
              <a:ext uri="{FF2B5EF4-FFF2-40B4-BE49-F238E27FC236}">
                <a16:creationId xmlns:a16="http://schemas.microsoft.com/office/drawing/2014/main" id="{14D5DD80-3E0D-41C5-B160-A39D14762314}"/>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7 CuadroTexto">
            <a:extLst>
              <a:ext uri="{FF2B5EF4-FFF2-40B4-BE49-F238E27FC236}">
                <a16:creationId xmlns:a16="http://schemas.microsoft.com/office/drawing/2014/main" id="{BBA16A02-92AB-4F0F-AE5D-9CA3FB108EF5}"/>
              </a:ext>
            </a:extLst>
          </p:cNvPr>
          <p:cNvSpPr txBox="1"/>
          <p:nvPr/>
        </p:nvSpPr>
        <p:spPr>
          <a:xfrm>
            <a:off x="4567391" y="2850540"/>
            <a:ext cx="3178026" cy="3681521"/>
          </a:xfrm>
          <a:prstGeom prst="rect">
            <a:avLst/>
          </a:prstGeom>
          <a:noFill/>
        </p:spPr>
        <p:txBody>
          <a:bodyPr wrap="square">
            <a:spAutoFit/>
          </a:bodyPr>
          <a:lstStyle/>
          <a:p>
            <a:pPr defTabSz="457200" eaLnBrk="1" fontAlgn="auto" hangingPunct="1">
              <a:lnSpc>
                <a:spcPts val="1700"/>
              </a:lnSpc>
              <a:spcBef>
                <a:spcPts val="0"/>
              </a:spcBef>
              <a:spcAft>
                <a:spcPts val="500"/>
              </a:spcAft>
              <a:defRPr/>
            </a:pPr>
            <a:r>
              <a:rPr lang="en-US" sz="1000" b="0" dirty="0">
                <a:solidFill>
                  <a:prstClr val="black"/>
                </a:solidFill>
                <a:latin typeface="Lato" charset="0"/>
                <a:ea typeface="Lato" charset="0"/>
                <a:cs typeface="Lato" charset="0"/>
              </a:rPr>
              <a:t>The US economy added an uninspiring 210k jobs in November, but the more positive news came from a decline in the unemployment rate to 4.2% and an increase in labor force participation to a post-pandemic high. With employment having recouped around 85% of Covid job losses and wages rising rapidly, we expect to see compensation growth picking up the income baton from fiscal transfers. We foresee the economy addition nearly 4 million jobs in 2022.</a:t>
            </a:r>
          </a:p>
          <a:p>
            <a:pPr defTabSz="457200" eaLnBrk="1" fontAlgn="auto" hangingPunct="1">
              <a:lnSpc>
                <a:spcPts val="1700"/>
              </a:lnSpc>
              <a:spcBef>
                <a:spcPts val="0"/>
              </a:spcBef>
              <a:spcAft>
                <a:spcPts val="500"/>
              </a:spcAft>
              <a:defRPr/>
            </a:pPr>
            <a:endParaRPr lang="en-US" sz="1000" b="0" dirty="0">
              <a:solidFill>
                <a:prstClr val="black"/>
              </a:solidFill>
              <a:latin typeface="Lato" charset="0"/>
              <a:ea typeface="Lato" charset="0"/>
              <a:cs typeface="Lato" charset="0"/>
            </a:endParaRPr>
          </a:p>
          <a:p>
            <a:pPr marL="0" marR="0" lvl="0" indent="0" algn="l" defTabSz="457200" rtl="0" eaLnBrk="1" fontAlgn="auto" latinLnBrk="0" hangingPunct="1">
              <a:lnSpc>
                <a:spcPts val="1700"/>
              </a:lnSpc>
              <a:spcBef>
                <a:spcPts val="0"/>
              </a:spcBef>
              <a:spcAft>
                <a:spcPts val="500"/>
              </a:spcAft>
              <a:buClrTx/>
              <a:buSzTx/>
              <a:buFontTx/>
              <a:buNone/>
              <a:tabLst/>
              <a:defRPr/>
            </a:pPr>
            <a:r>
              <a:rPr lang="en-US" sz="1000" b="0" dirty="0">
                <a:solidFill>
                  <a:prstClr val="black"/>
                </a:solidFill>
                <a:latin typeface="Lato" charset="0"/>
                <a:ea typeface="Lato" charset="0"/>
                <a:cs typeface="Lato" charset="0"/>
              </a:rPr>
              <a:t>We expect business investment growth to moderate through 2022, in line with cooler demand prospects. Still, the need to expand productive capacity and replenish inventories will support strong growth of 4.6% next year.</a:t>
            </a:r>
            <a:endParaRPr kumimoji="0" lang="en-US" sz="1000" b="0" i="0" strike="noStrike" kern="1200" cap="none" spc="0" normalizeH="0" baseline="0" noProof="0" dirty="0">
              <a:ln>
                <a:noFill/>
              </a:ln>
              <a:solidFill>
                <a:prstClr val="black"/>
              </a:solidFill>
              <a:effectLst/>
              <a:uLnTx/>
              <a:uFillTx/>
              <a:latin typeface="Lato" charset="0"/>
              <a:ea typeface="Lato" charset="0"/>
              <a:cs typeface="Lato" charset="0"/>
            </a:endParaRPr>
          </a:p>
        </p:txBody>
      </p:sp>
      <p:sp>
        <p:nvSpPr>
          <p:cNvPr id="12" name="TextBox 11">
            <a:extLst>
              <a:ext uri="{FF2B5EF4-FFF2-40B4-BE49-F238E27FC236}">
                <a16:creationId xmlns:a16="http://schemas.microsoft.com/office/drawing/2014/main" id="{8670E05C-104A-4B50-8A8A-00624DEF1BFA}"/>
              </a:ext>
            </a:extLst>
          </p:cNvPr>
          <p:cNvSpPr txBox="1"/>
          <p:nvPr/>
        </p:nvSpPr>
        <p:spPr>
          <a:xfrm>
            <a:off x="572131" y="2560037"/>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Economic output</a:t>
            </a:r>
          </a:p>
        </p:txBody>
      </p:sp>
      <p:sp>
        <p:nvSpPr>
          <p:cNvPr id="13" name="TextBox 12">
            <a:extLst>
              <a:ext uri="{FF2B5EF4-FFF2-40B4-BE49-F238E27FC236}">
                <a16:creationId xmlns:a16="http://schemas.microsoft.com/office/drawing/2014/main" id="{398C4468-996E-4217-BC6D-1B31FA628982}"/>
              </a:ext>
            </a:extLst>
          </p:cNvPr>
          <p:cNvSpPr txBox="1"/>
          <p:nvPr/>
        </p:nvSpPr>
        <p:spPr>
          <a:xfrm>
            <a:off x="4567391" y="2560038"/>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Labor market</a:t>
            </a:r>
          </a:p>
        </p:txBody>
      </p:sp>
      <p:sp>
        <p:nvSpPr>
          <p:cNvPr id="14" name="TextBox 13">
            <a:extLst>
              <a:ext uri="{FF2B5EF4-FFF2-40B4-BE49-F238E27FC236}">
                <a16:creationId xmlns:a16="http://schemas.microsoft.com/office/drawing/2014/main" id="{1A958B20-73E8-494E-8A62-FA920518E988}"/>
              </a:ext>
            </a:extLst>
          </p:cNvPr>
          <p:cNvSpPr txBox="1"/>
          <p:nvPr/>
        </p:nvSpPr>
        <p:spPr>
          <a:xfrm>
            <a:off x="4567391" y="5128300"/>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Business sector</a:t>
            </a:r>
          </a:p>
        </p:txBody>
      </p:sp>
      <p:sp>
        <p:nvSpPr>
          <p:cNvPr id="15" name="TextBox 14">
            <a:extLst>
              <a:ext uri="{FF2B5EF4-FFF2-40B4-BE49-F238E27FC236}">
                <a16:creationId xmlns:a16="http://schemas.microsoft.com/office/drawing/2014/main" id="{1F995B73-DFBE-4523-9B6E-624B163BD5FD}"/>
              </a:ext>
            </a:extLst>
          </p:cNvPr>
          <p:cNvSpPr txBox="1"/>
          <p:nvPr/>
        </p:nvSpPr>
        <p:spPr>
          <a:xfrm>
            <a:off x="572131" y="4435589"/>
            <a:ext cx="3232266" cy="287771"/>
          </a:xfrm>
          <a:prstGeom prst="rect">
            <a:avLst/>
          </a:prstGeom>
          <a:noFill/>
        </p:spPr>
        <p:txBody>
          <a:bodyPr wrap="square" rtlCol="0">
            <a:spAutoFit/>
          </a:bodyPr>
          <a:lstStyle/>
          <a:p>
            <a:pPr marL="0" marR="0" lvl="0" indent="0" algn="l" defTabSz="457200" rtl="0" eaLnBrk="1" fontAlgn="auto" latinLnBrk="0" hangingPunct="1">
              <a:lnSpc>
                <a:spcPts val="1733"/>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B9BD5">
                    <a:lumMod val="50000"/>
                  </a:srgbClr>
                </a:solidFill>
                <a:effectLst/>
                <a:uLnTx/>
                <a:uFillTx/>
                <a:latin typeface="Lato" charset="0"/>
                <a:ea typeface="Lato" charset="0"/>
                <a:cs typeface="Lato" charset="0"/>
              </a:rPr>
              <a:t>Consumers</a:t>
            </a:r>
          </a:p>
        </p:txBody>
      </p:sp>
    </p:spTree>
    <p:extLst>
      <p:ext uri="{BB962C8B-B14F-4D97-AF65-F5344CB8AC3E}">
        <p14:creationId xmlns:p14="http://schemas.microsoft.com/office/powerpoint/2010/main" val="1408772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Deserts: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2163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Deserts: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58338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(Gold Country)</a:t>
            </a:r>
          </a:p>
        </p:txBody>
      </p:sp>
    </p:spTree>
    <p:extLst>
      <p:ext uri="{BB962C8B-B14F-4D97-AF65-F5344CB8AC3E}">
        <p14:creationId xmlns:p14="http://schemas.microsoft.com/office/powerpoint/2010/main" val="13218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Gold Country</a:t>
            </a:r>
          </a:p>
        </p:txBody>
      </p:sp>
      <p:pic>
        <p:nvPicPr>
          <p:cNvPr id="2" name="Picture 1">
            <a:extLst>
              <a:ext uri="{FF2B5EF4-FFF2-40B4-BE49-F238E27FC236}">
                <a16:creationId xmlns:a16="http://schemas.microsoft.com/office/drawing/2014/main" id="{86DBA609-A149-4A54-B857-A5B19D40D908}"/>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354806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Gold Country: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0" y="6659257"/>
            <a:ext cx="1574470"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20202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Gold Country: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4822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Gold Country: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17786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Gold Country: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1115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(High Sierra)</a:t>
            </a:r>
          </a:p>
        </p:txBody>
      </p:sp>
    </p:spTree>
    <p:extLst>
      <p:ext uri="{BB962C8B-B14F-4D97-AF65-F5344CB8AC3E}">
        <p14:creationId xmlns:p14="http://schemas.microsoft.com/office/powerpoint/2010/main" val="39406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High Sierra</a:t>
            </a:r>
          </a:p>
        </p:txBody>
      </p:sp>
      <p:pic>
        <p:nvPicPr>
          <p:cNvPr id="3" name="Picture 2">
            <a:extLst>
              <a:ext uri="{FF2B5EF4-FFF2-40B4-BE49-F238E27FC236}">
                <a16:creationId xmlns:a16="http://schemas.microsoft.com/office/drawing/2014/main" id="{FCF44306-E861-47BC-9B24-5FC6F6EE2FE8}"/>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263420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1036" name="think-cell Slide" r:id="rId6" imgW="360" imgH="360" progId="TCLayout.ActiveDocument.1">
                  <p:embed/>
                </p:oleObj>
              </mc:Choice>
              <mc:Fallback>
                <p:oleObj name="think-cell Slide" r:id="rId6" imgW="360" imgH="360" progId="TCLayout.ActiveDocument.1">
                  <p:embed/>
                  <p:pic>
                    <p:nvPicPr>
                      <p:cNvPr id="2" name="Object 1" hidden="1"/>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3" name="Rectangle 2" hidden="1"/>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20B9CA5F-D2BE-4FA1-AF6A-1BBEA87F3396}"/>
              </a:ext>
            </a:extLst>
          </p:cNvPr>
          <p:cNvSpPr txBox="1"/>
          <p:nvPr/>
        </p:nvSpPr>
        <p:spPr>
          <a:xfrm>
            <a:off x="7409985" y="1899252"/>
            <a:ext cx="1472757" cy="2354491"/>
          </a:xfrm>
          <a:prstGeom prst="rect">
            <a:avLst/>
          </a:prstGeom>
          <a:noFill/>
        </p:spPr>
        <p:txBody>
          <a:bodyPr wrap="square" rtlCol="0">
            <a:spAutoFit/>
          </a:bodyPr>
          <a:lstStyle/>
          <a:p>
            <a:r>
              <a:rPr lang="en-GB" sz="1050" i="1" dirty="0">
                <a:latin typeface="Lato" panose="020F0502020204030203" pitchFamily="34" charset="0"/>
              </a:rPr>
              <a:t>Note: chart shows the timeframe for vaccination of  30% &amp; 70% population at the latest rate for selected countries. This rate will likely change for many countries and the chart does not represent a forecast of when we believe vaccination will be completed, but is an indication of current progress.</a:t>
            </a:r>
          </a:p>
        </p:txBody>
      </p:sp>
      <p:sp>
        <p:nvSpPr>
          <p:cNvPr id="10" name="TextBox 9">
            <a:extLst>
              <a:ext uri="{FF2B5EF4-FFF2-40B4-BE49-F238E27FC236}">
                <a16:creationId xmlns:a16="http://schemas.microsoft.com/office/drawing/2014/main" id="{2C899AC0-D588-488A-BD02-8123668C626B}"/>
              </a:ext>
            </a:extLst>
          </p:cNvPr>
          <p:cNvSpPr txBox="1"/>
          <p:nvPr/>
        </p:nvSpPr>
        <p:spPr>
          <a:xfrm>
            <a:off x="639647" y="1181968"/>
            <a:ext cx="5381225" cy="333425"/>
          </a:xfrm>
          <a:prstGeom prst="rect">
            <a:avLst/>
          </a:prstGeom>
          <a:noFill/>
          <a:ln>
            <a:noFill/>
          </a:ln>
        </p:spPr>
        <p:txBody>
          <a:bodyPr wrap="square" lIns="0" tIns="0" rIns="0" bIns="0" rtlCol="0" anchor="ctr" anchorCtr="0">
            <a:spAutoFit/>
          </a:bodyPr>
          <a:lstStyle/>
          <a:p>
            <a:pPr marL="0" marR="0" lvl="0" indent="0" algn="l" defTabSz="457200" rtl="0" eaLnBrk="1" fontAlgn="auto" latinLnBrk="0" hangingPunct="1">
              <a:lnSpc>
                <a:spcPts val="2625"/>
              </a:lnSpc>
              <a:spcBef>
                <a:spcPts val="0"/>
              </a:spcBef>
              <a:spcAft>
                <a:spcPts val="0"/>
              </a:spcAft>
              <a:buClrTx/>
              <a:buSzTx/>
              <a:buFontTx/>
              <a:buNone/>
              <a:tabLst/>
              <a:defRPr/>
            </a:pPr>
            <a:r>
              <a:rPr lang="en-US" sz="2400" b="1" dirty="0">
                <a:solidFill>
                  <a:srgbClr val="002060"/>
                </a:solidFill>
                <a:latin typeface="Lato" panose="020F0502020204030203" pitchFamily="34" charset="0"/>
                <a:ea typeface="Lato" panose="020F0502020204030203" pitchFamily="34" charset="0"/>
                <a:cs typeface="Lato" panose="020F0502020204030203" pitchFamily="34" charset="0"/>
              </a:rPr>
              <a:t>VACCINE COMPLETION TIMEFRAME</a:t>
            </a:r>
            <a:endParaRPr kumimoji="0" lang="en-US" sz="24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3C67B563-BED9-4089-A17B-9CF536F453AB}"/>
              </a:ext>
            </a:extLst>
          </p:cNvPr>
          <p:cNvSpPr txBox="1"/>
          <p:nvPr/>
        </p:nvSpPr>
        <p:spPr>
          <a:xfrm>
            <a:off x="639648" y="1541902"/>
            <a:ext cx="3964499" cy="2308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prstClr val="black">
                    <a:lumMod val="50000"/>
                    <a:lumOff val="50000"/>
                  </a:prstClr>
                </a:solidFill>
                <a:latin typeface="lato" panose="020F0502020204030203"/>
                <a:ea typeface="Roboto Slab" pitchFamily="2" charset="0"/>
                <a:cs typeface="Lato" charset="0"/>
              </a:rPr>
              <a:t>G20 &amp; Israel - latest</a:t>
            </a:r>
            <a:endParaRPr kumimoji="0" lang="en-US" sz="1500" b="0" i="0" u="none" strike="noStrike" kern="1200" cap="none" spc="0" normalizeH="0" baseline="0" noProof="0" dirty="0">
              <a:ln>
                <a:noFill/>
              </a:ln>
              <a:solidFill>
                <a:prstClr val="black">
                  <a:lumMod val="50000"/>
                  <a:lumOff val="50000"/>
                </a:prstClr>
              </a:solidFill>
              <a:effectLst/>
              <a:uLnTx/>
              <a:uFillTx/>
              <a:latin typeface="lato" panose="020F0502020204030203"/>
              <a:ea typeface="Roboto Slab" pitchFamily="2" charset="0"/>
              <a:cs typeface="Lato" charset="0"/>
            </a:endParaRPr>
          </a:p>
        </p:txBody>
      </p:sp>
      <p:pic>
        <p:nvPicPr>
          <p:cNvPr id="5" name="Picture 4">
            <a:extLst>
              <a:ext uri="{FF2B5EF4-FFF2-40B4-BE49-F238E27FC236}">
                <a16:creationId xmlns:a16="http://schemas.microsoft.com/office/drawing/2014/main" id="{DA23BB18-BC59-4997-A7D7-37A13B2B343C}"/>
              </a:ext>
            </a:extLst>
          </p:cNvPr>
          <p:cNvPicPr>
            <a:picLocks noChangeAspect="1"/>
          </p:cNvPicPr>
          <p:nvPr/>
        </p:nvPicPr>
        <p:blipFill>
          <a:blip r:embed="rId8"/>
          <a:stretch>
            <a:fillRect/>
          </a:stretch>
        </p:blipFill>
        <p:spPr>
          <a:xfrm>
            <a:off x="639647" y="1899252"/>
            <a:ext cx="7783830" cy="4543425"/>
          </a:xfrm>
          <a:prstGeom prst="rect">
            <a:avLst/>
          </a:prstGeom>
        </p:spPr>
      </p:pic>
    </p:spTree>
    <p:extLst>
      <p:ext uri="{BB962C8B-B14F-4D97-AF65-F5344CB8AC3E}">
        <p14:creationId xmlns:p14="http://schemas.microsoft.com/office/powerpoint/2010/main" val="2661348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High Sierra: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9727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High Sierra: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4645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High Sierra: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14997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High Sierra: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6793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(Inland Empire)</a:t>
            </a:r>
          </a:p>
        </p:txBody>
      </p:sp>
    </p:spTree>
    <p:extLst>
      <p:ext uri="{BB962C8B-B14F-4D97-AF65-F5344CB8AC3E}">
        <p14:creationId xmlns:p14="http://schemas.microsoft.com/office/powerpoint/2010/main" val="2017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Inland Empire</a:t>
            </a:r>
          </a:p>
        </p:txBody>
      </p:sp>
      <p:pic>
        <p:nvPicPr>
          <p:cNvPr id="3" name="Picture 2">
            <a:extLst>
              <a:ext uri="{FF2B5EF4-FFF2-40B4-BE49-F238E27FC236}">
                <a16:creationId xmlns:a16="http://schemas.microsoft.com/office/drawing/2014/main" id="{83A7B911-E0CB-4538-99BE-7F055A00B217}"/>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2814415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Inland Empire: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7570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Inland Empire: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4284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Inland Empire: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40602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Inland Empire: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8081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0C2C6A-8FD2-47BB-B3A1-225C64F7B53F}"/>
              </a:ext>
            </a:extLst>
          </p:cNvPr>
          <p:cNvSpPr txBox="1"/>
          <p:nvPr/>
        </p:nvSpPr>
        <p:spPr>
          <a:xfrm>
            <a:off x="639647" y="1032344"/>
            <a:ext cx="7058729"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COVID-19 HOSPITALIZATIONS AND DEATHS</a:t>
            </a:r>
          </a:p>
          <a:p>
            <a:pPr>
              <a:lnSpc>
                <a:spcPts val="2625"/>
              </a:lnSpc>
            </a:pPr>
            <a:r>
              <a:rPr lang="en-US" dirty="0">
                <a:solidFill>
                  <a:srgbClr val="7B7C77"/>
                </a:solidFill>
                <a:latin typeface="Lato" panose="020F0502020204030203" pitchFamily="34" charset="0"/>
              </a:rPr>
              <a:t>Deaths and hospitalizations have seen an uptick recently</a:t>
            </a:r>
          </a:p>
        </p:txBody>
      </p:sp>
      <p:pic>
        <p:nvPicPr>
          <p:cNvPr id="3" name="Picture 2">
            <a:extLst>
              <a:ext uri="{FF2B5EF4-FFF2-40B4-BE49-F238E27FC236}">
                <a16:creationId xmlns:a16="http://schemas.microsoft.com/office/drawing/2014/main" id="{7D3C1129-1131-4A90-A15B-A40A45B60141}"/>
              </a:ext>
            </a:extLst>
          </p:cNvPr>
          <p:cNvPicPr>
            <a:picLocks noChangeAspect="1"/>
          </p:cNvPicPr>
          <p:nvPr/>
        </p:nvPicPr>
        <p:blipFill>
          <a:blip r:embed="rId2"/>
          <a:stretch>
            <a:fillRect/>
          </a:stretch>
        </p:blipFill>
        <p:spPr>
          <a:xfrm>
            <a:off x="813816" y="1874521"/>
            <a:ext cx="5827502" cy="4661169"/>
          </a:xfrm>
          <a:prstGeom prst="rect">
            <a:avLst/>
          </a:prstGeom>
        </p:spPr>
      </p:pic>
    </p:spTree>
    <p:extLst>
      <p:ext uri="{BB962C8B-B14F-4D97-AF65-F5344CB8AC3E}">
        <p14:creationId xmlns:p14="http://schemas.microsoft.com/office/powerpoint/2010/main" val="2482265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(Los Angeles County)</a:t>
            </a:r>
          </a:p>
        </p:txBody>
      </p:sp>
    </p:spTree>
    <p:extLst>
      <p:ext uri="{BB962C8B-B14F-4D97-AF65-F5344CB8AC3E}">
        <p14:creationId xmlns:p14="http://schemas.microsoft.com/office/powerpoint/2010/main" val="36861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Los Angeles County</a:t>
            </a:r>
          </a:p>
        </p:txBody>
      </p:sp>
      <p:pic>
        <p:nvPicPr>
          <p:cNvPr id="2" name="Picture 1">
            <a:extLst>
              <a:ext uri="{FF2B5EF4-FFF2-40B4-BE49-F238E27FC236}">
                <a16:creationId xmlns:a16="http://schemas.microsoft.com/office/drawing/2014/main" id="{5D8D5722-7432-42F5-9447-C2565D489D79}"/>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4199861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50892-4DEB-4347-B826-574641AF782F}"/>
              </a:ext>
            </a:extLst>
          </p:cNvPr>
          <p:cNvPicPr>
            <a:picLocks noChangeAspect="1"/>
          </p:cNvPicPr>
          <p:nvPr/>
        </p:nvPicPr>
        <p:blipFill>
          <a:blip r:embed="rId2"/>
          <a:stretch>
            <a:fillRect/>
          </a:stretch>
        </p:blipFill>
        <p:spPr>
          <a:xfrm>
            <a:off x="822960" y="1802129"/>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Los Angeles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9408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Los Angeles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3" name="Picture 2">
            <a:extLst>
              <a:ext uri="{FF2B5EF4-FFF2-40B4-BE49-F238E27FC236}">
                <a16:creationId xmlns:a16="http://schemas.microsoft.com/office/drawing/2014/main" id="{F89EC464-1AE6-2244-BBA7-51934F5B1313}"/>
              </a:ext>
            </a:extLst>
          </p:cNvPr>
          <p:cNvPicPr>
            <a:picLocks noChangeAspect="1"/>
          </p:cNvPicPr>
          <p:nvPr/>
        </p:nvPicPr>
        <p:blipFill>
          <a:blip r:embed="rId2"/>
          <a:stretch>
            <a:fillRect/>
          </a:stretch>
        </p:blipFill>
        <p:spPr>
          <a:xfrm>
            <a:off x="829611" y="1775746"/>
            <a:ext cx="7491432" cy="4498849"/>
          </a:xfrm>
          <a:prstGeom prst="rect">
            <a:avLst/>
          </a:prstGeom>
        </p:spPr>
      </p:pic>
    </p:spTree>
    <p:extLst>
      <p:ext uri="{BB962C8B-B14F-4D97-AF65-F5344CB8AC3E}">
        <p14:creationId xmlns:p14="http://schemas.microsoft.com/office/powerpoint/2010/main" val="31365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9EF87-0409-6E44-9DC4-D646E384F876}"/>
              </a:ext>
            </a:extLst>
          </p:cNvPr>
          <p:cNvPicPr>
            <a:picLocks noChangeAspect="1"/>
          </p:cNvPicPr>
          <p:nvPr/>
        </p:nvPicPr>
        <p:blipFill>
          <a:blip r:embed="rId2"/>
          <a:stretch>
            <a:fillRect/>
          </a:stretch>
        </p:blipFill>
        <p:spPr>
          <a:xfrm>
            <a:off x="829610" y="1802129"/>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Los Angeles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41689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ABC19-421D-E14F-BD7A-F01687514580}"/>
              </a:ext>
            </a:extLst>
          </p:cNvPr>
          <p:cNvPicPr>
            <a:picLocks noChangeAspect="1"/>
          </p:cNvPicPr>
          <p:nvPr/>
        </p:nvPicPr>
        <p:blipFill>
          <a:blip r:embed="rId2"/>
          <a:stretch>
            <a:fillRect/>
          </a:stretch>
        </p:blipFill>
        <p:spPr>
          <a:xfrm>
            <a:off x="848622" y="1869210"/>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Los Angeles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3908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(North Coast)</a:t>
            </a:r>
          </a:p>
        </p:txBody>
      </p:sp>
    </p:spTree>
    <p:extLst>
      <p:ext uri="{BB962C8B-B14F-4D97-AF65-F5344CB8AC3E}">
        <p14:creationId xmlns:p14="http://schemas.microsoft.com/office/powerpoint/2010/main" val="42293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North Coast</a:t>
            </a:r>
          </a:p>
        </p:txBody>
      </p:sp>
      <p:pic>
        <p:nvPicPr>
          <p:cNvPr id="2" name="Picture 1">
            <a:extLst>
              <a:ext uri="{FF2B5EF4-FFF2-40B4-BE49-F238E27FC236}">
                <a16:creationId xmlns:a16="http://schemas.microsoft.com/office/drawing/2014/main" id="{FA49E8EF-E3E4-431B-AF98-B91C4208ECAA}"/>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3264086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North Coast: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7519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North Coast: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8923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144A3-BB4B-4D1A-8308-4071F19DD6E9}"/>
              </a:ext>
            </a:extLst>
          </p:cNvPr>
          <p:cNvSpPr txBox="1"/>
          <p:nvPr/>
        </p:nvSpPr>
        <p:spPr>
          <a:xfrm>
            <a:off x="639648" y="1032344"/>
            <a:ext cx="5989752"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COVID-19 VACCINATION PROGRESS</a:t>
            </a:r>
          </a:p>
          <a:p>
            <a:pPr>
              <a:lnSpc>
                <a:spcPts val="2625"/>
              </a:lnSpc>
            </a:pPr>
            <a:r>
              <a:rPr lang="en-US" dirty="0">
                <a:solidFill>
                  <a:srgbClr val="7B7C77"/>
                </a:solidFill>
                <a:latin typeface="Lato" panose="020F0502020204030203" pitchFamily="34" charset="0"/>
              </a:rPr>
              <a:t>Vaccinations have remained above 1 million per day</a:t>
            </a:r>
          </a:p>
        </p:txBody>
      </p:sp>
      <p:pic>
        <p:nvPicPr>
          <p:cNvPr id="2" name="Picture 1">
            <a:extLst>
              <a:ext uri="{FF2B5EF4-FFF2-40B4-BE49-F238E27FC236}">
                <a16:creationId xmlns:a16="http://schemas.microsoft.com/office/drawing/2014/main" id="{7B4C2392-DAEE-46A3-A948-A13479DDA8CD}"/>
              </a:ext>
            </a:extLst>
          </p:cNvPr>
          <p:cNvPicPr>
            <a:picLocks noChangeAspect="1"/>
          </p:cNvPicPr>
          <p:nvPr/>
        </p:nvPicPr>
        <p:blipFill>
          <a:blip r:embed="rId2"/>
          <a:stretch>
            <a:fillRect/>
          </a:stretch>
        </p:blipFill>
        <p:spPr>
          <a:xfrm>
            <a:off x="813816" y="1874520"/>
            <a:ext cx="5823341" cy="4661169"/>
          </a:xfrm>
          <a:prstGeom prst="rect">
            <a:avLst/>
          </a:prstGeom>
        </p:spPr>
      </p:pic>
    </p:spTree>
    <p:extLst>
      <p:ext uri="{BB962C8B-B14F-4D97-AF65-F5344CB8AC3E}">
        <p14:creationId xmlns:p14="http://schemas.microsoft.com/office/powerpoint/2010/main" val="4049083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North Coast: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202631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North Coast: 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1016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(Orange County)</a:t>
            </a:r>
          </a:p>
        </p:txBody>
      </p:sp>
    </p:spTree>
    <p:extLst>
      <p:ext uri="{BB962C8B-B14F-4D97-AF65-F5344CB8AC3E}">
        <p14:creationId xmlns:p14="http://schemas.microsoft.com/office/powerpoint/2010/main" val="326843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Orange County</a:t>
            </a:r>
          </a:p>
        </p:txBody>
      </p:sp>
      <p:pic>
        <p:nvPicPr>
          <p:cNvPr id="3" name="Picture 2">
            <a:extLst>
              <a:ext uri="{FF2B5EF4-FFF2-40B4-BE49-F238E27FC236}">
                <a16:creationId xmlns:a16="http://schemas.microsoft.com/office/drawing/2014/main" id="{AE9CA499-602D-40C7-A336-C61595BA0F2A}"/>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1508061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48C00-A28A-5E41-B6D8-27D4C0BC4F14}"/>
              </a:ext>
            </a:extLst>
          </p:cNvPr>
          <p:cNvPicPr>
            <a:picLocks noChangeAspect="1"/>
          </p:cNvPicPr>
          <p:nvPr/>
        </p:nvPicPr>
        <p:blipFill>
          <a:blip r:embed="rId2"/>
          <a:stretch>
            <a:fillRect/>
          </a:stretch>
        </p:blipFill>
        <p:spPr>
          <a:xfrm>
            <a:off x="778286" y="1802129"/>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Orange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0978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6DC88-DBF6-B74D-A47C-801DA012D9B2}"/>
              </a:ext>
            </a:extLst>
          </p:cNvPr>
          <p:cNvPicPr>
            <a:picLocks noChangeAspect="1"/>
          </p:cNvPicPr>
          <p:nvPr/>
        </p:nvPicPr>
        <p:blipFill>
          <a:blip r:embed="rId2"/>
          <a:stretch>
            <a:fillRect/>
          </a:stretch>
        </p:blipFill>
        <p:spPr>
          <a:xfrm>
            <a:off x="822960" y="1822876"/>
            <a:ext cx="7456883" cy="447810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Orange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0970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7B408-1F84-CB46-A375-5DC334F61B1B}"/>
              </a:ext>
            </a:extLst>
          </p:cNvPr>
          <p:cNvPicPr>
            <a:picLocks noChangeAspect="1"/>
          </p:cNvPicPr>
          <p:nvPr/>
        </p:nvPicPr>
        <p:blipFill>
          <a:blip r:embed="rId2"/>
          <a:stretch>
            <a:fillRect/>
          </a:stretch>
        </p:blipFill>
        <p:spPr>
          <a:xfrm>
            <a:off x="778286" y="1791477"/>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Orange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16962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F1862-04CE-7642-A58A-E068802ADC65}"/>
              </a:ext>
            </a:extLst>
          </p:cNvPr>
          <p:cNvPicPr>
            <a:picLocks noChangeAspect="1"/>
          </p:cNvPicPr>
          <p:nvPr/>
        </p:nvPicPr>
        <p:blipFill>
          <a:blip r:embed="rId2"/>
          <a:stretch>
            <a:fillRect/>
          </a:stretch>
        </p:blipFill>
        <p:spPr>
          <a:xfrm>
            <a:off x="822960" y="1728739"/>
            <a:ext cx="7725341" cy="463931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Orange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53244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(San Diego County)</a:t>
            </a:r>
          </a:p>
        </p:txBody>
      </p:sp>
    </p:spTree>
    <p:extLst>
      <p:ext uri="{BB962C8B-B14F-4D97-AF65-F5344CB8AC3E}">
        <p14:creationId xmlns:p14="http://schemas.microsoft.com/office/powerpoint/2010/main" val="432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San Diego County</a:t>
            </a:r>
          </a:p>
        </p:txBody>
      </p:sp>
      <p:pic>
        <p:nvPicPr>
          <p:cNvPr id="2" name="Picture 1">
            <a:extLst>
              <a:ext uri="{FF2B5EF4-FFF2-40B4-BE49-F238E27FC236}">
                <a16:creationId xmlns:a16="http://schemas.microsoft.com/office/drawing/2014/main" id="{84C01520-FB93-4991-BA97-56A46E0E8B85}"/>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123566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3144A3-BB4B-4D1A-8308-4071F19DD6E9}"/>
              </a:ext>
            </a:extLst>
          </p:cNvPr>
          <p:cNvSpPr txBox="1"/>
          <p:nvPr/>
        </p:nvSpPr>
        <p:spPr>
          <a:xfrm>
            <a:off x="639648" y="865632"/>
            <a:ext cx="5989752" cy="966098"/>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SHARE OF ADULT POPULATION WITH AT LEAST ONE DOSE, BY STATE</a:t>
            </a:r>
          </a:p>
          <a:p>
            <a:pPr>
              <a:lnSpc>
                <a:spcPts val="2625"/>
              </a:lnSpc>
            </a:pPr>
            <a:r>
              <a:rPr lang="en-US" dirty="0">
                <a:solidFill>
                  <a:srgbClr val="7B7C77"/>
                </a:solidFill>
                <a:latin typeface="Lato" panose="020F0502020204030203" pitchFamily="34" charset="0"/>
              </a:rPr>
              <a:t>Uptake has improved but Omicron risks another virus wave</a:t>
            </a:r>
          </a:p>
        </p:txBody>
      </p:sp>
      <p:pic>
        <p:nvPicPr>
          <p:cNvPr id="4" name="Picture 3">
            <a:extLst>
              <a:ext uri="{FF2B5EF4-FFF2-40B4-BE49-F238E27FC236}">
                <a16:creationId xmlns:a16="http://schemas.microsoft.com/office/drawing/2014/main" id="{A566BDD4-5C01-469E-9CD6-081B6B45DDE6}"/>
              </a:ext>
            </a:extLst>
          </p:cNvPr>
          <p:cNvPicPr>
            <a:picLocks noChangeAspect="1"/>
          </p:cNvPicPr>
          <p:nvPr/>
        </p:nvPicPr>
        <p:blipFill>
          <a:blip r:embed="rId2"/>
          <a:stretch>
            <a:fillRect/>
          </a:stretch>
        </p:blipFill>
        <p:spPr>
          <a:xfrm>
            <a:off x="813816" y="1874520"/>
            <a:ext cx="5828889" cy="4661169"/>
          </a:xfrm>
          <a:prstGeom prst="rect">
            <a:avLst/>
          </a:prstGeom>
        </p:spPr>
      </p:pic>
    </p:spTree>
    <p:extLst>
      <p:ext uri="{BB962C8B-B14F-4D97-AF65-F5344CB8AC3E}">
        <p14:creationId xmlns:p14="http://schemas.microsoft.com/office/powerpoint/2010/main" val="2762916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3053CD-6140-0648-B25B-57AE926D7467}"/>
              </a:ext>
            </a:extLst>
          </p:cNvPr>
          <p:cNvPicPr>
            <a:picLocks noChangeAspect="1"/>
          </p:cNvPicPr>
          <p:nvPr/>
        </p:nvPicPr>
        <p:blipFill>
          <a:blip r:embed="rId2"/>
          <a:stretch>
            <a:fillRect/>
          </a:stretch>
        </p:blipFill>
        <p:spPr>
          <a:xfrm>
            <a:off x="822960" y="1802129"/>
            <a:ext cx="7498080" cy="450284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Diego County: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91696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E14757-3725-0749-9C3C-C8AC0DDE27F4}"/>
              </a:ext>
            </a:extLst>
          </p:cNvPr>
          <p:cNvPicPr>
            <a:picLocks noChangeAspect="1"/>
          </p:cNvPicPr>
          <p:nvPr/>
        </p:nvPicPr>
        <p:blipFill>
          <a:blip r:embed="rId2"/>
          <a:stretch>
            <a:fillRect/>
          </a:stretch>
        </p:blipFill>
        <p:spPr>
          <a:xfrm>
            <a:off x="822960" y="1822876"/>
            <a:ext cx="7456883" cy="447810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Diego County: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37083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FC17D-F8C3-0F48-84D4-4FB2BCF68F96}"/>
              </a:ext>
            </a:extLst>
          </p:cNvPr>
          <p:cNvPicPr>
            <a:picLocks noChangeAspect="1"/>
          </p:cNvPicPr>
          <p:nvPr/>
        </p:nvPicPr>
        <p:blipFill>
          <a:blip r:embed="rId2"/>
          <a:stretch>
            <a:fillRect/>
          </a:stretch>
        </p:blipFill>
        <p:spPr>
          <a:xfrm>
            <a:off x="822960" y="1822876"/>
            <a:ext cx="7498080" cy="450284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Diego County: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1796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408B6C-E5A2-7E43-8BF0-7E4D49A580A6}"/>
              </a:ext>
            </a:extLst>
          </p:cNvPr>
          <p:cNvPicPr>
            <a:picLocks noChangeAspect="1"/>
          </p:cNvPicPr>
          <p:nvPr/>
        </p:nvPicPr>
        <p:blipFill>
          <a:blip r:embed="rId2"/>
          <a:stretch>
            <a:fillRect/>
          </a:stretch>
        </p:blipFill>
        <p:spPr>
          <a:xfrm>
            <a:off x="822960" y="1802129"/>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Diego County: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5787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(San Francisco Bay Area)</a:t>
            </a:r>
          </a:p>
        </p:txBody>
      </p:sp>
    </p:spTree>
    <p:extLst>
      <p:ext uri="{BB962C8B-B14F-4D97-AF65-F5344CB8AC3E}">
        <p14:creationId xmlns:p14="http://schemas.microsoft.com/office/powerpoint/2010/main" val="18370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San Francisco Bay Area</a:t>
            </a:r>
          </a:p>
        </p:txBody>
      </p:sp>
      <p:pic>
        <p:nvPicPr>
          <p:cNvPr id="2" name="Picture 1">
            <a:extLst>
              <a:ext uri="{FF2B5EF4-FFF2-40B4-BE49-F238E27FC236}">
                <a16:creationId xmlns:a16="http://schemas.microsoft.com/office/drawing/2014/main" id="{3A79D8B6-AABB-4087-B2AF-36190454642A}"/>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991385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D52A27-A637-C648-9BA9-FAB8053FFBAB}"/>
              </a:ext>
            </a:extLst>
          </p:cNvPr>
          <p:cNvPicPr>
            <a:picLocks noChangeAspect="1"/>
          </p:cNvPicPr>
          <p:nvPr/>
        </p:nvPicPr>
        <p:blipFill>
          <a:blip r:embed="rId2"/>
          <a:stretch>
            <a:fillRect/>
          </a:stretch>
        </p:blipFill>
        <p:spPr>
          <a:xfrm>
            <a:off x="822960" y="1822876"/>
            <a:ext cx="7456883" cy="447810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Francisco Bay Area: Occupancy</a:t>
            </a:r>
          </a:p>
        </p:txBody>
      </p:sp>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40074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9D447C-671B-B744-ACA8-5DCC3E1239CF}"/>
              </a:ext>
            </a:extLst>
          </p:cNvPr>
          <p:cNvPicPr>
            <a:picLocks noChangeAspect="1"/>
          </p:cNvPicPr>
          <p:nvPr/>
        </p:nvPicPr>
        <p:blipFill>
          <a:blip r:embed="rId2"/>
          <a:stretch>
            <a:fillRect/>
          </a:stretch>
        </p:blipFill>
        <p:spPr>
          <a:xfrm>
            <a:off x="822960" y="1822876"/>
            <a:ext cx="7456883" cy="4478101"/>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San Francisco Bay Area: ADR</a:t>
            </a:r>
          </a:p>
        </p:txBody>
      </p:sp>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8393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34FA9-264F-D644-93FE-24BB4FD569E4}"/>
              </a:ext>
            </a:extLst>
          </p:cNvPr>
          <p:cNvPicPr>
            <a:picLocks noChangeAspect="1"/>
          </p:cNvPicPr>
          <p:nvPr/>
        </p:nvPicPr>
        <p:blipFill>
          <a:blip r:embed="rId2"/>
          <a:stretch>
            <a:fillRect/>
          </a:stretch>
        </p:blipFill>
        <p:spPr>
          <a:xfrm>
            <a:off x="822960" y="1791477"/>
            <a:ext cx="7491430" cy="4498848"/>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Francisco Bay Area: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67906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69F05-DD42-7A46-AFE7-550759D038F2}"/>
              </a:ext>
            </a:extLst>
          </p:cNvPr>
          <p:cNvPicPr>
            <a:picLocks noChangeAspect="1"/>
          </p:cNvPicPr>
          <p:nvPr/>
        </p:nvPicPr>
        <p:blipFill>
          <a:blip r:embed="rId2"/>
          <a:stretch>
            <a:fillRect/>
          </a:stretch>
        </p:blipFill>
        <p:spPr>
          <a:xfrm>
            <a:off x="822960" y="1802129"/>
            <a:ext cx="7603133" cy="4565929"/>
          </a:xfrm>
          <a:prstGeom prst="rect">
            <a:avLst/>
          </a:prstGeom>
        </p:spPr>
      </p:pic>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San Francisco Bay Area: Room Revenue</a:t>
            </a:r>
          </a:p>
        </p:txBody>
      </p:sp>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64658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2357C4-A5A3-46FA-9BFA-DC240AFF3E9B}"/>
              </a:ext>
            </a:extLst>
          </p:cNvPr>
          <p:cNvSpPr txBox="1"/>
          <p:nvPr/>
        </p:nvSpPr>
        <p:spPr>
          <a:xfrm>
            <a:off x="639648" y="1032344"/>
            <a:ext cx="6856305" cy="632674"/>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US: STATE RECOVERY TRACKER</a:t>
            </a:r>
          </a:p>
          <a:p>
            <a:pPr>
              <a:lnSpc>
                <a:spcPts val="2625"/>
              </a:lnSpc>
            </a:pPr>
            <a:r>
              <a:rPr lang="en-US" dirty="0">
                <a:solidFill>
                  <a:srgbClr val="7B7C77"/>
                </a:solidFill>
                <a:latin typeface="Lato" panose="020F0502020204030203" pitchFamily="34" charset="0"/>
              </a:rPr>
              <a:t>Regional recoveries continue to progress in late 2021</a:t>
            </a:r>
          </a:p>
        </p:txBody>
      </p:sp>
      <p:pic>
        <p:nvPicPr>
          <p:cNvPr id="2" name="Picture 1">
            <a:extLst>
              <a:ext uri="{FF2B5EF4-FFF2-40B4-BE49-F238E27FC236}">
                <a16:creationId xmlns:a16="http://schemas.microsoft.com/office/drawing/2014/main" id="{28727CFA-F9E0-462C-9079-B4BC7B30E5B2}"/>
              </a:ext>
            </a:extLst>
          </p:cNvPr>
          <p:cNvPicPr>
            <a:picLocks noChangeAspect="1"/>
          </p:cNvPicPr>
          <p:nvPr/>
        </p:nvPicPr>
        <p:blipFill>
          <a:blip r:embed="rId2"/>
          <a:stretch>
            <a:fillRect/>
          </a:stretch>
        </p:blipFill>
        <p:spPr>
          <a:xfrm>
            <a:off x="630936" y="1810512"/>
            <a:ext cx="6082208" cy="4866056"/>
          </a:xfrm>
          <a:prstGeom prst="rect">
            <a:avLst/>
          </a:prstGeom>
        </p:spPr>
      </p:pic>
    </p:spTree>
    <p:extLst>
      <p:ext uri="{BB962C8B-B14F-4D97-AF65-F5344CB8AC3E}">
        <p14:creationId xmlns:p14="http://schemas.microsoft.com/office/powerpoint/2010/main" val="18861090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EF7-8FE9-1D43-AC55-00B8866D796F}"/>
              </a:ext>
            </a:extLst>
          </p:cNvPr>
          <p:cNvSpPr>
            <a:spLocks noGrp="1"/>
          </p:cNvSpPr>
          <p:nvPr>
            <p:ph type="title"/>
          </p:nvPr>
        </p:nvSpPr>
        <p:spPr/>
        <p:txBody>
          <a:bodyPr vert="horz" lIns="91440" tIns="45720" rIns="91440" bIns="45720" rtlCol="0" anchor="t">
            <a:normAutofit/>
          </a:bodyPr>
          <a:lstStyle/>
          <a:p>
            <a:r>
              <a:rPr lang="en-US" sz="2400" dirty="0">
                <a:latin typeface="Lato Black" panose="020F0A02020204030203" pitchFamily="34" charset="0"/>
                <a:ea typeface="+mn-ea"/>
                <a:cs typeface="+mn-cs"/>
              </a:rPr>
              <a:t>Lodging Forecast</a:t>
            </a:r>
            <a:br>
              <a:rPr lang="en-US" sz="2400" dirty="0">
                <a:latin typeface="Lato Black" panose="020F0A02020204030203" pitchFamily="34" charset="0"/>
                <a:ea typeface="+mn-ea"/>
                <a:cs typeface="+mn-cs"/>
              </a:rPr>
            </a:br>
            <a:r>
              <a:rPr lang="en-US" sz="2400" dirty="0">
                <a:latin typeface="Lato Black" panose="020F0A02020204030203" pitchFamily="34" charset="0"/>
                <a:ea typeface="+mn-ea"/>
                <a:cs typeface="+mn-cs"/>
              </a:rPr>
              <a:t>(Shasta Cascade)</a:t>
            </a:r>
          </a:p>
        </p:txBody>
      </p:sp>
    </p:spTree>
    <p:extLst>
      <p:ext uri="{BB962C8B-B14F-4D97-AF65-F5344CB8AC3E}">
        <p14:creationId xmlns:p14="http://schemas.microsoft.com/office/powerpoint/2010/main" val="41298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417859C-8C58-4B42-908B-9C90152DC3D2}"/>
              </a:ext>
            </a:extLst>
          </p:cNvPr>
          <p:cNvSpPr txBox="1"/>
          <p:nvPr/>
        </p:nvSpPr>
        <p:spPr>
          <a:xfrm>
            <a:off x="639648" y="1181968"/>
            <a:ext cx="358945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Black" panose="020F0A02020204030203" pitchFamily="34" charset="0"/>
              </a:rPr>
              <a:t>SUMMARY TABLE</a:t>
            </a:r>
          </a:p>
        </p:txBody>
      </p:sp>
      <p:sp>
        <p:nvSpPr>
          <p:cNvPr id="34" name="Rectangle 33">
            <a:extLst>
              <a:ext uri="{FF2B5EF4-FFF2-40B4-BE49-F238E27FC236}">
                <a16:creationId xmlns:a16="http://schemas.microsoft.com/office/drawing/2014/main" id="{5E11D0ED-6168-48F4-9C8B-D45D64236B90}"/>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F862D5-0340-4FCD-AEA5-FD2AF38AC7C9}"/>
              </a:ext>
            </a:extLst>
          </p:cNvPr>
          <p:cNvSpPr txBox="1"/>
          <p:nvPr/>
        </p:nvSpPr>
        <p:spPr>
          <a:xfrm>
            <a:off x="639648" y="1541902"/>
            <a:ext cx="3964499" cy="230832"/>
          </a:xfrm>
          <a:prstGeom prst="rect">
            <a:avLst/>
          </a:prstGeom>
          <a:noFill/>
        </p:spPr>
        <p:txBody>
          <a:bodyPr wrap="square" lIns="0" tIns="0" rIns="0" bIns="0" rtlCol="0">
            <a:spAutoFit/>
          </a:bodyPr>
          <a:lstStyle/>
          <a:p>
            <a:r>
              <a:rPr lang="en-US" sz="1500" dirty="0">
                <a:solidFill>
                  <a:schemeClr val="tx1">
                    <a:lumMod val="50000"/>
                    <a:lumOff val="50000"/>
                  </a:schemeClr>
                </a:solidFill>
                <a:latin typeface="lato" panose="020F0502020204030203"/>
                <a:ea typeface="Roboto Slab" pitchFamily="2" charset="0"/>
                <a:cs typeface="Lato" charset="0"/>
              </a:rPr>
              <a:t>Annual forecast: Shasta Cascade</a:t>
            </a:r>
          </a:p>
        </p:txBody>
      </p:sp>
      <p:pic>
        <p:nvPicPr>
          <p:cNvPr id="2" name="Picture 1">
            <a:extLst>
              <a:ext uri="{FF2B5EF4-FFF2-40B4-BE49-F238E27FC236}">
                <a16:creationId xmlns:a16="http://schemas.microsoft.com/office/drawing/2014/main" id="{CBD8D7DC-1DA4-4390-8298-DD6939D8DD08}"/>
              </a:ext>
            </a:extLst>
          </p:cNvPr>
          <p:cNvPicPr>
            <a:picLocks noChangeAspect="1"/>
          </p:cNvPicPr>
          <p:nvPr/>
        </p:nvPicPr>
        <p:blipFill>
          <a:blip r:embed="rId2"/>
          <a:stretch>
            <a:fillRect/>
          </a:stretch>
        </p:blipFill>
        <p:spPr>
          <a:xfrm>
            <a:off x="1371600" y="2286000"/>
            <a:ext cx="6537960" cy="4168140"/>
          </a:xfrm>
          <a:prstGeom prst="rect">
            <a:avLst/>
          </a:prstGeom>
        </p:spPr>
      </p:pic>
    </p:spTree>
    <p:extLst>
      <p:ext uri="{BB962C8B-B14F-4D97-AF65-F5344CB8AC3E}">
        <p14:creationId xmlns:p14="http://schemas.microsoft.com/office/powerpoint/2010/main" val="326457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Shasta Cascade: Occupancy</a:t>
            </a:r>
          </a:p>
        </p:txBody>
      </p:sp>
      <p:pic>
        <p:nvPicPr>
          <p:cNvPr id="7" name="Picture 6">
            <a:extLst>
              <a:ext uri="{FF2B5EF4-FFF2-40B4-BE49-F238E27FC236}">
                <a16:creationId xmlns:a16="http://schemas.microsoft.com/office/drawing/2014/main" id="{E9A7A2DD-CF10-B643-89B8-FB22089D22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1411ACB-C535-0B4D-B9BD-4370CD4A360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918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a:lstStyle/>
          <a:p>
            <a:r>
              <a:rPr lang="en-US" sz="2400" dirty="0">
                <a:solidFill>
                  <a:srgbClr val="002060"/>
                </a:solidFill>
                <a:latin typeface="Lato Black" panose="020F0A02020204030203" pitchFamily="34" charset="0"/>
              </a:rPr>
              <a:t>Shasta Cascade: ADR</a:t>
            </a:r>
          </a:p>
        </p:txBody>
      </p:sp>
      <p:pic>
        <p:nvPicPr>
          <p:cNvPr id="7" name="Picture 6">
            <a:extLst>
              <a:ext uri="{FF2B5EF4-FFF2-40B4-BE49-F238E27FC236}">
                <a16:creationId xmlns:a16="http://schemas.microsoft.com/office/drawing/2014/main" id="{8523063F-A4C3-F145-B5D7-468425E75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E3EA7826-5A92-3E43-B9B7-A917AF9CC1B7}"/>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30155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dirty="0">
                <a:solidFill>
                  <a:srgbClr val="002060"/>
                </a:solidFill>
                <a:latin typeface="Lato Black" panose="020F0A02020204030203" pitchFamily="34" charset="0"/>
              </a:rPr>
              <a:t>Shasta Cascade: RevPAR</a:t>
            </a:r>
          </a:p>
        </p:txBody>
      </p:sp>
      <p:sp>
        <p:nvSpPr>
          <p:cNvPr id="5" name="TextBox 4">
            <a:extLst>
              <a:ext uri="{FF2B5EF4-FFF2-40B4-BE49-F238E27FC236}">
                <a16:creationId xmlns:a16="http://schemas.microsoft.com/office/drawing/2014/main" id="{F2C48972-2EE3-7C43-AA1E-0F5B58EB485A}"/>
              </a:ext>
            </a:extLst>
          </p:cNvPr>
          <p:cNvSpPr txBox="1"/>
          <p:nvPr/>
        </p:nvSpPr>
        <p:spPr>
          <a:xfrm>
            <a:off x="7569531" y="6659257"/>
            <a:ext cx="157446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pic>
        <p:nvPicPr>
          <p:cNvPr id="8" name="Picture 7">
            <a:extLst>
              <a:ext uri="{FF2B5EF4-FFF2-40B4-BE49-F238E27FC236}">
                <a16:creationId xmlns:a16="http://schemas.microsoft.com/office/drawing/2014/main" id="{5BAA9831-6F6D-AB43-A6D2-26F72E2EB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791477"/>
            <a:ext cx="7498080" cy="4498848"/>
          </a:xfrm>
          <a:prstGeom prst="rect">
            <a:avLst/>
          </a:prstGeom>
        </p:spPr>
      </p:pic>
    </p:spTree>
    <p:extLst>
      <p:ext uri="{BB962C8B-B14F-4D97-AF65-F5344CB8AC3E}">
        <p14:creationId xmlns:p14="http://schemas.microsoft.com/office/powerpoint/2010/main" val="25379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2D7C9-0368-BD49-9ADD-5046532C1FB5}"/>
              </a:ext>
            </a:extLst>
          </p:cNvPr>
          <p:cNvSpPr>
            <a:spLocks noGrp="1"/>
          </p:cNvSpPr>
          <p:nvPr>
            <p:ph type="body" sz="quarter" idx="10"/>
          </p:nvPr>
        </p:nvSpPr>
        <p:spPr/>
        <p:txBody>
          <a:bodyPr vert="horz" lIns="91440" tIns="45720" rIns="91440" bIns="45720" rtlCol="0">
            <a:normAutofit/>
          </a:bodyPr>
          <a:lstStyle/>
          <a:p>
            <a:r>
              <a:rPr lang="en-US" sz="2400">
                <a:solidFill>
                  <a:srgbClr val="002060"/>
                </a:solidFill>
                <a:latin typeface="Lato Black" panose="020F0A02020204030203" pitchFamily="34" charset="0"/>
              </a:rPr>
              <a:t>Shasta Cascade: </a:t>
            </a:r>
            <a:r>
              <a:rPr lang="en-US" sz="2400" dirty="0">
                <a:solidFill>
                  <a:srgbClr val="002060"/>
                </a:solidFill>
                <a:latin typeface="Lato Black" panose="020F0A02020204030203" pitchFamily="34" charset="0"/>
              </a:rPr>
              <a:t>Room Revenue</a:t>
            </a:r>
          </a:p>
        </p:txBody>
      </p:sp>
      <p:pic>
        <p:nvPicPr>
          <p:cNvPr id="6" name="Picture 5">
            <a:extLst>
              <a:ext uri="{FF2B5EF4-FFF2-40B4-BE49-F238E27FC236}">
                <a16:creationId xmlns:a16="http://schemas.microsoft.com/office/drawing/2014/main" id="{CF2338C8-7CA8-F744-B968-6046E0828F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960" y="1802129"/>
            <a:ext cx="7498080" cy="4498848"/>
          </a:xfrm>
          <a:prstGeom prst="rect">
            <a:avLst/>
          </a:prstGeom>
        </p:spPr>
      </p:pic>
      <p:sp>
        <p:nvSpPr>
          <p:cNvPr id="5" name="TextBox 4">
            <a:extLst>
              <a:ext uri="{FF2B5EF4-FFF2-40B4-BE49-F238E27FC236}">
                <a16:creationId xmlns:a16="http://schemas.microsoft.com/office/drawing/2014/main" id="{A2320628-3E4A-BF4E-80C3-A58CEC2018C5}"/>
              </a:ext>
            </a:extLst>
          </p:cNvPr>
          <p:cNvSpPr txBox="1"/>
          <p:nvPr/>
        </p:nvSpPr>
        <p:spPr>
          <a:xfrm>
            <a:off x="7521441" y="6659257"/>
            <a:ext cx="1622559" cy="219291"/>
          </a:xfrm>
          <a:prstGeom prst="rect">
            <a:avLst/>
          </a:prstGeom>
          <a:noFill/>
        </p:spPr>
        <p:txBody>
          <a:bodyPr wrap="none" rtlCol="0">
            <a:spAutoFit/>
          </a:bodyPr>
          <a:lstStyle/>
          <a:p>
            <a:pPr algn="r"/>
            <a:r>
              <a:rPr lang="en-US" sz="825" dirty="0">
                <a:latin typeface="News Gothic MT" panose="020B0503020103020203" pitchFamily="34" charset="0"/>
              </a:rPr>
              <a:t>Source: Tourism Economics</a:t>
            </a:r>
          </a:p>
        </p:txBody>
      </p:sp>
    </p:spTree>
    <p:extLst>
      <p:ext uri="{BB962C8B-B14F-4D97-AF65-F5344CB8AC3E}">
        <p14:creationId xmlns:p14="http://schemas.microsoft.com/office/powerpoint/2010/main" val="2296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a:extLst>
              <a:ext uri="{FF2B5EF4-FFF2-40B4-BE49-F238E27FC236}">
                <a16:creationId xmlns:a16="http://schemas.microsoft.com/office/drawing/2014/main" id="{F75E458D-4C4A-4635-80B8-7708CE120011}"/>
              </a:ext>
            </a:extLst>
          </p:cNvPr>
          <p:cNvSpPr txBox="1"/>
          <p:nvPr/>
        </p:nvSpPr>
        <p:spPr>
          <a:xfrm>
            <a:off x="423991" y="2207558"/>
            <a:ext cx="3820349" cy="2811219"/>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Tourism Economics is an Oxford Economics company with a singular objective: combine an understanding of tourism dynamics with rigorous economics in order to answer the most important questions facing destinations, developers, and strategic planners. By combining quantitative methods with industry knowledge, Tourism economics designs custom market strategies, destination recovery plans, tourism forecasting models, tourism policy analysis and economic impact studies.</a:t>
            </a:r>
          </a:p>
          <a:p>
            <a:pPr>
              <a:lnSpc>
                <a:spcPts val="1700"/>
              </a:lnSpc>
              <a:spcAft>
                <a:spcPts val="500"/>
              </a:spcAft>
              <a:defRPr/>
            </a:pPr>
            <a:r>
              <a:rPr lang="en-US" sz="1000" dirty="0">
                <a:latin typeface="Lato" charset="0"/>
                <a:ea typeface="Lato" charset="0"/>
                <a:cs typeface="Lato" charset="0"/>
              </a:rPr>
              <a:t>With over four decades of experience of our principal consultants, it is our passion to work as partners with our clients to achieve a destination's full potential.</a:t>
            </a:r>
          </a:p>
          <a:p>
            <a:pPr>
              <a:lnSpc>
                <a:spcPts val="1700"/>
              </a:lnSpc>
              <a:spcAft>
                <a:spcPts val="500"/>
              </a:spcAft>
              <a:defRPr/>
            </a:pPr>
            <a:endParaRPr lang="en-US" sz="1000" dirty="0">
              <a:latin typeface="Lato" charset="0"/>
              <a:ea typeface="Lato" charset="0"/>
              <a:cs typeface="Lato" charset="0"/>
            </a:endParaRPr>
          </a:p>
        </p:txBody>
      </p:sp>
      <p:sp>
        <p:nvSpPr>
          <p:cNvPr id="4" name="TextBox 3">
            <a:extLst>
              <a:ext uri="{FF2B5EF4-FFF2-40B4-BE49-F238E27FC236}">
                <a16:creationId xmlns:a16="http://schemas.microsoft.com/office/drawing/2014/main" id="{5548A700-32FB-47CA-B439-66DB9754761E}"/>
              </a:ext>
            </a:extLst>
          </p:cNvPr>
          <p:cNvSpPr txBox="1"/>
          <p:nvPr/>
        </p:nvSpPr>
        <p:spPr>
          <a:xfrm>
            <a:off x="470585" y="1113922"/>
            <a:ext cx="4298112" cy="333425"/>
          </a:xfrm>
          <a:prstGeom prst="rect">
            <a:avLst/>
          </a:prstGeom>
          <a:noFill/>
          <a:ln>
            <a:noFill/>
          </a:ln>
        </p:spPr>
        <p:txBody>
          <a:bodyPr wrap="square" lIns="0" tIns="0" rIns="0" bIns="0" rtlCol="0" anchor="ctr" anchorCtr="0">
            <a:spAutoFit/>
          </a:bodyPr>
          <a:lstStyle/>
          <a:p>
            <a:pPr>
              <a:lnSpc>
                <a:spcPts val="2625"/>
              </a:lnSpc>
            </a:pPr>
            <a:r>
              <a:rPr lang="en-US" sz="2400" b="1" dirty="0">
                <a:solidFill>
                  <a:srgbClr val="002060"/>
                </a:solidFill>
                <a:latin typeface="Lato" panose="020F0502020204030203" pitchFamily="34" charset="0"/>
              </a:rPr>
              <a:t>About Tourism Economics</a:t>
            </a:r>
          </a:p>
        </p:txBody>
      </p:sp>
      <p:sp>
        <p:nvSpPr>
          <p:cNvPr id="9" name="7 CuadroTexto">
            <a:extLst>
              <a:ext uri="{FF2B5EF4-FFF2-40B4-BE49-F238E27FC236}">
                <a16:creationId xmlns:a16="http://schemas.microsoft.com/office/drawing/2014/main" id="{95E0C98C-B660-4204-AB70-67D6F3E353D1}"/>
              </a:ext>
            </a:extLst>
          </p:cNvPr>
          <p:cNvSpPr txBox="1"/>
          <p:nvPr/>
        </p:nvSpPr>
        <p:spPr>
          <a:xfrm>
            <a:off x="4630231" y="2204863"/>
            <a:ext cx="3820349" cy="2246962"/>
          </a:xfrm>
          <a:prstGeom prst="rect">
            <a:avLst/>
          </a:prstGeom>
          <a:noFill/>
        </p:spPr>
        <p:txBody>
          <a:bodyPr wrap="square">
            <a:spAutoFit/>
          </a:bodyPr>
          <a:lstStyle/>
          <a:p>
            <a:pPr>
              <a:lnSpc>
                <a:spcPts val="1700"/>
              </a:lnSpc>
              <a:spcAft>
                <a:spcPts val="500"/>
              </a:spcAft>
              <a:defRPr/>
            </a:pPr>
            <a:r>
              <a:rPr lang="en-US" sz="1000" dirty="0">
                <a:latin typeface="Lato" charset="0"/>
                <a:ea typeface="Lato" charset="0"/>
                <a:cs typeface="Lato" charset="0"/>
              </a:rPr>
              <a:t>Oxford Economics is one of the world's leading providers of economic analysis, forecasts and consulting advice. Founded in 1981 as a joint venture with Oxford University's business college, Oxford Economics enjoys a reputation for high quality , Quantitative analysis and evidence-based advice. For this, it draws on its own staff of more than 250 professional economics; a dedicated data analysis team; global modeling tools, and a range of partner institutions in Europe, the US and in the United Nations Project Link. Oxford economics has offices in London, Oxford, Dubai, Philadelphia and Belfast.</a:t>
            </a:r>
          </a:p>
        </p:txBody>
      </p:sp>
      <p:sp>
        <p:nvSpPr>
          <p:cNvPr id="5" name="Rectangle 4">
            <a:extLst>
              <a:ext uri="{FF2B5EF4-FFF2-40B4-BE49-F238E27FC236}">
                <a16:creationId xmlns:a16="http://schemas.microsoft.com/office/drawing/2014/main" id="{36F99DCE-24E7-47BB-A58A-997355433A22}"/>
              </a:ext>
            </a:extLst>
          </p:cNvPr>
          <p:cNvSpPr/>
          <p:nvPr/>
        </p:nvSpPr>
        <p:spPr>
          <a:xfrm>
            <a:off x="0" y="1"/>
            <a:ext cx="9144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5CAC324-AE8B-463D-BF88-D08576D5EF25}"/>
              </a:ext>
            </a:extLst>
          </p:cNvPr>
          <p:cNvSpPr txBox="1"/>
          <p:nvPr/>
        </p:nvSpPr>
        <p:spPr>
          <a:xfrm>
            <a:off x="429840" y="6009026"/>
            <a:ext cx="4469822" cy="498406"/>
          </a:xfrm>
          <a:prstGeom prst="rect">
            <a:avLst/>
          </a:prstGeom>
          <a:noFill/>
        </p:spPr>
        <p:txBody>
          <a:bodyPr wrap="square" rtlCol="0">
            <a:spAutoFit/>
          </a:bodyPr>
          <a:lstStyle/>
          <a:p>
            <a:pPr>
              <a:lnSpc>
                <a:spcPts val="1733"/>
              </a:lnSpc>
              <a:defRPr/>
            </a:pPr>
            <a:r>
              <a:rPr lang="en-US" sz="900" dirty="0">
                <a:solidFill>
                  <a:srgbClr val="5B9BD5"/>
                </a:solidFill>
                <a:latin typeface="Lato" charset="0"/>
                <a:ea typeface="Lato" charset="0"/>
                <a:cs typeface="Lato" charset="0"/>
              </a:rPr>
              <a:t>For more information:</a:t>
            </a:r>
          </a:p>
          <a:p>
            <a:pPr>
              <a:lnSpc>
                <a:spcPts val="1733"/>
              </a:lnSpc>
              <a:defRPr/>
            </a:pPr>
            <a:r>
              <a:rPr lang="en-US" sz="900" dirty="0">
                <a:solidFill>
                  <a:srgbClr val="5B9BD5"/>
                </a:solidFill>
                <a:latin typeface="Lato" charset="0"/>
                <a:ea typeface="Lato" charset="0"/>
                <a:cs typeface="Lato" charset="0"/>
              </a:rPr>
              <a:t>info@tourismeconomics.com </a:t>
            </a:r>
          </a:p>
        </p:txBody>
      </p:sp>
    </p:spTree>
    <p:extLst>
      <p:ext uri="{BB962C8B-B14F-4D97-AF65-F5344CB8AC3E}">
        <p14:creationId xmlns:p14="http://schemas.microsoft.com/office/powerpoint/2010/main" val="11848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Z9nY2zkbM_r24antbZJF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17599</TotalTime>
  <Words>1921</Words>
  <Application>Microsoft Macintosh PowerPoint</Application>
  <PresentationFormat>On-screen Show (4:3)</PresentationFormat>
  <Paragraphs>246</Paragraphs>
  <Slides>96</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96</vt:i4>
      </vt:variant>
    </vt:vector>
  </HeadingPairs>
  <TitlesOfParts>
    <vt:vector size="107" baseType="lpstr">
      <vt:lpstr>Calibri</vt:lpstr>
      <vt:lpstr>Arial</vt:lpstr>
      <vt:lpstr>Wingdings</vt:lpstr>
      <vt:lpstr>News Gothic MT</vt:lpstr>
      <vt:lpstr>Lato Black</vt:lpstr>
      <vt:lpstr>Lato</vt:lpstr>
      <vt:lpstr>Calibri Light</vt:lpstr>
      <vt:lpstr>Lato</vt:lpstr>
      <vt:lpstr>Office Theme</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Lodging Forecast (Central Coast)</vt:lpstr>
      <vt:lpstr>PowerPoint Presentation</vt:lpstr>
      <vt:lpstr>PowerPoint Presentation</vt:lpstr>
      <vt:lpstr>PowerPoint Presentation</vt:lpstr>
      <vt:lpstr>PowerPoint Presentation</vt:lpstr>
      <vt:lpstr>PowerPoint Presentation</vt:lpstr>
      <vt:lpstr>Lodging Forecast (Central Valley)</vt:lpstr>
      <vt:lpstr>PowerPoint Presentation</vt:lpstr>
      <vt:lpstr>PowerPoint Presentation</vt:lpstr>
      <vt:lpstr>PowerPoint Presentation</vt:lpstr>
      <vt:lpstr>PowerPoint Presentation</vt:lpstr>
      <vt:lpstr>PowerPoint Presentation</vt:lpstr>
      <vt:lpstr>Lodging Forecast (Deserts)</vt:lpstr>
      <vt:lpstr>PowerPoint Presentation</vt:lpstr>
      <vt:lpstr>PowerPoint Presentation</vt:lpstr>
      <vt:lpstr>PowerPoint Presentation</vt:lpstr>
      <vt:lpstr>PowerPoint Presentation</vt:lpstr>
      <vt:lpstr>PowerPoint Presentation</vt:lpstr>
      <vt:lpstr>Lodging Forecast (Gold Country)</vt:lpstr>
      <vt:lpstr>PowerPoint Presentation</vt:lpstr>
      <vt:lpstr>PowerPoint Presentation</vt:lpstr>
      <vt:lpstr>PowerPoint Presentation</vt:lpstr>
      <vt:lpstr>PowerPoint Presentation</vt:lpstr>
      <vt:lpstr>PowerPoint Presentation</vt:lpstr>
      <vt:lpstr>Lodging Forecast (High Sierra)</vt:lpstr>
      <vt:lpstr>PowerPoint Presentation</vt:lpstr>
      <vt:lpstr>PowerPoint Presentation</vt:lpstr>
      <vt:lpstr>PowerPoint Presentation</vt:lpstr>
      <vt:lpstr>PowerPoint Presentation</vt:lpstr>
      <vt:lpstr>PowerPoint Presentation</vt:lpstr>
      <vt:lpstr>Lodging Forecast (Inland Empire)</vt:lpstr>
      <vt:lpstr>PowerPoint Presentation</vt:lpstr>
      <vt:lpstr>PowerPoint Presentation</vt:lpstr>
      <vt:lpstr>PowerPoint Presentation</vt:lpstr>
      <vt:lpstr>PowerPoint Presentation</vt:lpstr>
      <vt:lpstr>PowerPoint Presentation</vt:lpstr>
      <vt:lpstr>Lodging Forecast (Los Angeles County)</vt:lpstr>
      <vt:lpstr>PowerPoint Presentation</vt:lpstr>
      <vt:lpstr>PowerPoint Presentation</vt:lpstr>
      <vt:lpstr>PowerPoint Presentation</vt:lpstr>
      <vt:lpstr>PowerPoint Presentation</vt:lpstr>
      <vt:lpstr>PowerPoint Presentation</vt:lpstr>
      <vt:lpstr>Lodging Forecast (North Coast)</vt:lpstr>
      <vt:lpstr>PowerPoint Presentation</vt:lpstr>
      <vt:lpstr>PowerPoint Presentation</vt:lpstr>
      <vt:lpstr>PowerPoint Presentation</vt:lpstr>
      <vt:lpstr>PowerPoint Presentation</vt:lpstr>
      <vt:lpstr>PowerPoint Presentation</vt:lpstr>
      <vt:lpstr>Lodging Forecast (Orange County)</vt:lpstr>
      <vt:lpstr>PowerPoint Presentation</vt:lpstr>
      <vt:lpstr>PowerPoint Presentation</vt:lpstr>
      <vt:lpstr>PowerPoint Presentation</vt:lpstr>
      <vt:lpstr>PowerPoint Presentation</vt:lpstr>
      <vt:lpstr>PowerPoint Presentation</vt:lpstr>
      <vt:lpstr>Lodging Forecast (San Diego County)</vt:lpstr>
      <vt:lpstr>PowerPoint Presentation</vt:lpstr>
      <vt:lpstr>PowerPoint Presentation</vt:lpstr>
      <vt:lpstr>PowerPoint Presentation</vt:lpstr>
      <vt:lpstr>PowerPoint Presentation</vt:lpstr>
      <vt:lpstr>PowerPoint Presentation</vt:lpstr>
      <vt:lpstr>Lodging Forecast (San Francisco Bay Area)</vt:lpstr>
      <vt:lpstr>PowerPoint Presentation</vt:lpstr>
      <vt:lpstr>PowerPoint Presentation</vt:lpstr>
      <vt:lpstr>PowerPoint Presentation</vt:lpstr>
      <vt:lpstr>PowerPoint Presentation</vt:lpstr>
      <vt:lpstr>PowerPoint Presentation</vt:lpstr>
      <vt:lpstr>Lodging Forecast (Shasta Cascade)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Heather Huckeba</cp:lastModifiedBy>
  <cp:revision>892</cp:revision>
  <cp:lastPrinted>2019-09-26T18:59:25Z</cp:lastPrinted>
  <dcterms:created xsi:type="dcterms:W3CDTF">2018-11-21T06:39:41Z</dcterms:created>
  <dcterms:modified xsi:type="dcterms:W3CDTF">2022-03-09T04:01:01Z</dcterms:modified>
</cp:coreProperties>
</file>