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9" r:id="rId1"/>
    <p:sldMasterId id="2147484052" r:id="rId2"/>
  </p:sldMasterIdLst>
  <p:notesMasterIdLst>
    <p:notesMasterId r:id="rId39"/>
  </p:notesMasterIdLst>
  <p:handoutMasterIdLst>
    <p:handoutMasterId r:id="rId40"/>
  </p:handoutMasterIdLst>
  <p:sldIdLst>
    <p:sldId id="4769" r:id="rId3"/>
    <p:sldId id="708" r:id="rId4"/>
    <p:sldId id="610" r:id="rId5"/>
    <p:sldId id="490" r:id="rId6"/>
    <p:sldId id="709" r:id="rId7"/>
    <p:sldId id="724" r:id="rId8"/>
    <p:sldId id="725" r:id="rId9"/>
    <p:sldId id="4838" r:id="rId10"/>
    <p:sldId id="12409" r:id="rId11"/>
    <p:sldId id="726" r:id="rId12"/>
    <p:sldId id="756" r:id="rId13"/>
    <p:sldId id="4735" r:id="rId14"/>
    <p:sldId id="12394" r:id="rId15"/>
    <p:sldId id="12395" r:id="rId16"/>
    <p:sldId id="12396" r:id="rId17"/>
    <p:sldId id="12398" r:id="rId18"/>
    <p:sldId id="12399" r:id="rId19"/>
    <p:sldId id="12401" r:id="rId20"/>
    <p:sldId id="12402" r:id="rId21"/>
    <p:sldId id="12403" r:id="rId22"/>
    <p:sldId id="12404" r:id="rId23"/>
    <p:sldId id="12406" r:id="rId24"/>
    <p:sldId id="12408" r:id="rId25"/>
    <p:sldId id="743" r:id="rId26"/>
    <p:sldId id="710" r:id="rId27"/>
    <p:sldId id="4772" r:id="rId28"/>
    <p:sldId id="4837" r:id="rId29"/>
    <p:sldId id="4773" r:id="rId30"/>
    <p:sldId id="4744" r:id="rId31"/>
    <p:sldId id="4742" r:id="rId32"/>
    <p:sldId id="4774" r:id="rId33"/>
    <p:sldId id="4741" r:id="rId34"/>
    <p:sldId id="4770" r:id="rId35"/>
    <p:sldId id="4771" r:id="rId36"/>
    <p:sldId id="12407" r:id="rId37"/>
    <p:sldId id="409" r:id="rId38"/>
  </p:sldIdLst>
  <p:sldSz cx="12192000" cy="6858000"/>
  <p:notesSz cx="7019925" cy="9305925"/>
  <p:embeddedFontLst>
    <p:embeddedFont>
      <p:font typeface="Lato" panose="020F0502020204030203" pitchFamily="34" charset="0"/>
      <p:regular r:id="rId41"/>
      <p:bold r:id="rId42"/>
      <p:italic r:id="rId43"/>
      <p:boldItalic r:id="rId44"/>
    </p:embeddedFont>
    <p:embeddedFont>
      <p:font typeface="Open Sans" panose="020B0606030504020204" pitchFamily="34" charset="0"/>
      <p:regular r:id="rId45"/>
      <p:bold r:id="rId46"/>
      <p:italic r:id="rId47"/>
      <p:boldItalic r:id="rId48"/>
    </p:embeddedFont>
    <p:embeddedFont>
      <p:font typeface="Roboto" panose="02000000000000000000" pitchFamily="2" charset="0"/>
      <p:regular r:id="rId49"/>
      <p:bold r:id="rId50"/>
      <p:italic r:id="rId51"/>
      <p:boldItalic r:id="rId52"/>
    </p:embeddedFont>
    <p:embeddedFont>
      <p:font typeface="Roboto Light" panose="02000000000000000000" pitchFamily="2" charset="0"/>
      <p:regular r:id="rId53"/>
      <p:italic r:id="rId54"/>
    </p:embeddedFont>
    <p:embeddedFont>
      <p:font typeface="Roboto Medium" panose="02000000000000000000" pitchFamily="2" charset="0"/>
      <p:regular r:id="rId55"/>
      <p:italic r:id="rId56"/>
    </p:embeddedFont>
    <p:embeddedFont>
      <p:font typeface="Roboto Thin" panose="02000000000000000000" pitchFamily="2" charset="0"/>
      <p:regular r:id="rId57"/>
      <p: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456" userDrawn="1">
          <p15:clr>
            <a:srgbClr val="A4A3A4"/>
          </p15:clr>
        </p15:guide>
        <p15:guide id="4" pos="7232" userDrawn="1">
          <p15:clr>
            <a:srgbClr val="A4A3A4"/>
          </p15:clr>
        </p15:guide>
        <p15:guide id="5" orient="horz" pos="3840" userDrawn="1">
          <p15:clr>
            <a:srgbClr val="A4A3A4"/>
          </p15:clr>
        </p15:guide>
        <p15:guide id="6" orient="horz" pos="624" userDrawn="1">
          <p15:clr>
            <a:srgbClr val="A4A3A4"/>
          </p15:clr>
        </p15:guide>
        <p15:guide id="8" pos="2712" userDrawn="1">
          <p15:clr>
            <a:srgbClr val="A4A3A4"/>
          </p15:clr>
        </p15:guide>
        <p15:guide id="9" pos="4968" userDrawn="1">
          <p15:clr>
            <a:srgbClr val="A4A3A4"/>
          </p15:clr>
        </p15:guide>
        <p15:guide id="10" orient="horz" pos="1944" userDrawn="1">
          <p15:clr>
            <a:srgbClr val="A4A3A4"/>
          </p15:clr>
        </p15:guide>
        <p15:guide id="11" pos="3616" userDrawn="1">
          <p15:clr>
            <a:srgbClr val="A4A3A4"/>
          </p15:clr>
        </p15:guide>
        <p15:guide id="12" pos="3104" userDrawn="1">
          <p15:clr>
            <a:srgbClr val="A4A3A4"/>
          </p15:clr>
        </p15:guide>
        <p15:guide id="13" orient="horz" pos="2328" userDrawn="1">
          <p15:clr>
            <a:srgbClr val="A4A3A4"/>
          </p15:clr>
        </p15:guide>
        <p15:guide id="14" pos="544" userDrawn="1">
          <p15:clr>
            <a:srgbClr val="A4A3A4"/>
          </p15:clr>
        </p15:guide>
        <p15:guide id="15" orient="horz" pos="1392" userDrawn="1">
          <p15:clr>
            <a:srgbClr val="A4A3A4"/>
          </p15:clr>
        </p15:guide>
        <p15:guide id="16" orient="horz" pos="744" userDrawn="1">
          <p15:clr>
            <a:srgbClr val="A4A3A4"/>
          </p15:clr>
        </p15:guide>
        <p15:guide id="18" pos="4544" userDrawn="1">
          <p15:clr>
            <a:srgbClr val="A4A3A4"/>
          </p15:clr>
        </p15:guide>
        <p15:guide id="19" pos="4000" userDrawn="1">
          <p15:clr>
            <a:srgbClr val="A4A3A4"/>
          </p15:clr>
        </p15:guide>
        <p15:guide id="20" orient="horz" pos="1488" userDrawn="1">
          <p15:clr>
            <a:srgbClr val="A4A3A4"/>
          </p15:clr>
        </p15:guide>
        <p15:guide id="21" orient="horz" pos="1800" userDrawn="1">
          <p15:clr>
            <a:srgbClr val="A4A3A4"/>
          </p15:clr>
        </p15:guide>
        <p15:guide id="22"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na Cardamone" initials="EC" lastIdx="1" clrIdx="0">
    <p:extLst>
      <p:ext uri="{19B8F6BF-5375-455C-9EA6-DF929625EA0E}">
        <p15:presenceInfo xmlns:p15="http://schemas.microsoft.com/office/powerpoint/2012/main" userId="S::ecardamone@oxfordeconomics.com::b89b4166-95fd-4703-b014-b9e363cd82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9"/>
    <a:srgbClr val="002060"/>
    <a:srgbClr val="A6A6A6"/>
    <a:srgbClr val="2E69B0"/>
    <a:srgbClr val="E6E6E6"/>
    <a:srgbClr val="004B96"/>
    <a:srgbClr val="3170BD"/>
    <a:srgbClr val="4583CF"/>
    <a:srgbClr val="00B7E1"/>
    <a:srgbClr val="00A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ABB2C-6357-4903-A33C-B3C779632BA8}" v="16" dt="2024-02-20T15:27:15.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23" autoAdjust="0"/>
    <p:restoredTop sz="94291" autoAdjust="0"/>
  </p:normalViewPr>
  <p:slideViewPr>
    <p:cSldViewPr snapToGrid="0">
      <p:cViewPr varScale="1">
        <p:scale>
          <a:sx n="72" d="100"/>
          <a:sy n="72" d="100"/>
        </p:scale>
        <p:origin x="56" y="572"/>
      </p:cViewPr>
      <p:guideLst>
        <p:guide pos="456"/>
        <p:guide pos="7232"/>
        <p:guide orient="horz" pos="3840"/>
        <p:guide orient="horz" pos="624"/>
        <p:guide pos="2712"/>
        <p:guide pos="4968"/>
        <p:guide orient="horz" pos="1944"/>
        <p:guide pos="3616"/>
        <p:guide pos="3104"/>
        <p:guide orient="horz" pos="2328"/>
        <p:guide pos="544"/>
        <p:guide orient="horz" pos="1392"/>
        <p:guide orient="horz" pos="744"/>
        <p:guide pos="4544"/>
        <p:guide pos="4000"/>
        <p:guide orient="horz" pos="1488"/>
        <p:guide orient="horz" pos="1800"/>
        <p:guide orient="horz" pos="4128"/>
      </p:guideLst>
    </p:cSldViewPr>
  </p:slideViewPr>
  <p:outlineViewPr>
    <p:cViewPr>
      <p:scale>
        <a:sx n="33" d="100"/>
        <a:sy n="33" d="100"/>
      </p:scale>
      <p:origin x="0" y="-1236"/>
    </p:cViewPr>
  </p:outlineViewPr>
  <p:notesTextViewPr>
    <p:cViewPr>
      <p:scale>
        <a:sx n="1" d="1"/>
        <a:sy n="1" d="1"/>
      </p:scale>
      <p:origin x="0" y="0"/>
    </p:cViewPr>
  </p:notesTextViewPr>
  <p:sorterViewPr>
    <p:cViewPr>
      <p:scale>
        <a:sx n="60" d="100"/>
        <a:sy n="60" d="100"/>
      </p:scale>
      <p:origin x="0" y="0"/>
    </p:cViewPr>
  </p:sorterViewPr>
  <p:notesViewPr>
    <p:cSldViewPr snapToGrid="0">
      <p:cViewPr varScale="1">
        <p:scale>
          <a:sx n="107" d="100"/>
          <a:sy n="107" d="100"/>
        </p:scale>
        <p:origin x="1877"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en-US"/>
          </a:p>
        </p:txBody>
      </p:sp>
      <p:sp>
        <p:nvSpPr>
          <p:cNvPr id="4" name="Footer Placeholder 3"/>
          <p:cNvSpPr>
            <a:spLocks noGrp="1"/>
          </p:cNvSpPr>
          <p:nvPr>
            <p:ph type="ftr" sz="quarter" idx="2"/>
          </p:nvPr>
        </p:nvSpPr>
        <p:spPr>
          <a:xfrm>
            <a:off x="1" y="8839015"/>
            <a:ext cx="3041968" cy="466911"/>
          </a:xfrm>
          <a:prstGeom prst="rect">
            <a:avLst/>
          </a:prstGeom>
        </p:spPr>
        <p:txBody>
          <a:bodyPr vert="horz" lIns="93272" tIns="46637" rIns="93272" bIns="46637"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5"/>
            <a:ext cx="3041968" cy="466911"/>
          </a:xfrm>
          <a:prstGeom prst="rect">
            <a:avLst/>
          </a:prstGeom>
        </p:spPr>
        <p:txBody>
          <a:bodyPr vert="horz" lIns="93272" tIns="46637" rIns="93272" bIns="46637" rtlCol="0" anchor="b"/>
          <a:lstStyle>
            <a:lvl1pPr algn="r">
              <a:defRPr sz="12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6912"/>
          </a:xfrm>
          <a:prstGeom prst="rect">
            <a:avLst/>
          </a:prstGeom>
        </p:spPr>
        <p:txBody>
          <a:bodyPr vert="horz" lIns="93272" tIns="46637" rIns="93272" bIns="46637" rtlCol="0"/>
          <a:lstStyle>
            <a:lvl1pPr algn="l">
              <a:defRPr sz="1200"/>
            </a:lvl1pPr>
          </a:lstStyle>
          <a:p>
            <a:endParaRPr lang="id-ID"/>
          </a:p>
        </p:txBody>
      </p:sp>
      <p:sp>
        <p:nvSpPr>
          <p:cNvPr id="3" name="Date Placeholder 2"/>
          <p:cNvSpPr>
            <a:spLocks noGrp="1"/>
          </p:cNvSpPr>
          <p:nvPr>
            <p:ph type="dt" idx="1"/>
          </p:nvPr>
        </p:nvSpPr>
        <p:spPr>
          <a:xfrm>
            <a:off x="3976334" y="0"/>
            <a:ext cx="3041968" cy="466912"/>
          </a:xfrm>
          <a:prstGeom prst="rect">
            <a:avLst/>
          </a:prstGeom>
        </p:spPr>
        <p:txBody>
          <a:bodyPr vert="horz" lIns="93272" tIns="46637" rIns="93272" bIns="46637" rtlCol="0"/>
          <a:lstStyle>
            <a:lvl1pPr algn="r">
              <a:defRPr sz="1200"/>
            </a:lvl1pPr>
          </a:lstStyle>
          <a:p>
            <a:fld id="{CFFFF55F-8596-4ED6-A487-C5C49AFFE812}" type="datetimeFigureOut">
              <a:rPr lang="id-ID" smtClean="0"/>
              <a:t>05/03/2024</a:t>
            </a:fld>
            <a:endParaRPr lang="id-ID"/>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72" tIns="46637" rIns="93272" bIns="46637" rtlCol="0" anchor="ctr"/>
          <a:lstStyle/>
          <a:p>
            <a:endParaRPr lang="id-ID"/>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2" tIns="46637" rIns="93272" bIns="466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1" y="8839015"/>
            <a:ext cx="3041968" cy="466911"/>
          </a:xfrm>
          <a:prstGeom prst="rect">
            <a:avLst/>
          </a:prstGeom>
        </p:spPr>
        <p:txBody>
          <a:bodyPr vert="horz" lIns="93272" tIns="46637" rIns="93272" bIns="46637" rtlCol="0" anchor="b"/>
          <a:lstStyle>
            <a:lvl1pPr algn="l">
              <a:defRPr sz="1200"/>
            </a:lvl1pPr>
          </a:lstStyle>
          <a:p>
            <a:endParaRPr lang="id-ID"/>
          </a:p>
        </p:txBody>
      </p:sp>
      <p:sp>
        <p:nvSpPr>
          <p:cNvPr id="7" name="Slide Number Placeholder 6"/>
          <p:cNvSpPr>
            <a:spLocks noGrp="1"/>
          </p:cNvSpPr>
          <p:nvPr>
            <p:ph type="sldNum" sz="quarter" idx="5"/>
          </p:nvPr>
        </p:nvSpPr>
        <p:spPr>
          <a:xfrm>
            <a:off x="3976334" y="8839015"/>
            <a:ext cx="3041968" cy="466911"/>
          </a:xfrm>
          <a:prstGeom prst="rect">
            <a:avLst/>
          </a:prstGeom>
        </p:spPr>
        <p:txBody>
          <a:bodyPr vert="horz" lIns="93272" tIns="46637" rIns="93272" bIns="46637" rtlCol="0" anchor="b"/>
          <a:lstStyle>
            <a:lvl1pPr algn="r">
              <a:defRPr sz="1200"/>
            </a:lvl1pPr>
          </a:lstStyle>
          <a:p>
            <a:fld id="{5350106B-FE1C-4EDD-AE60-AB8F600726B4}" type="slidenum">
              <a:rPr lang="id-ID" smtClean="0"/>
              <a:t>‹#›</a:t>
            </a:fld>
            <a:endParaRPr lang="id-ID"/>
          </a:p>
        </p:txBody>
      </p:sp>
    </p:spTree>
    <p:extLst>
      <p:ext uri="{BB962C8B-B14F-4D97-AF65-F5344CB8AC3E}">
        <p14:creationId xmlns:p14="http://schemas.microsoft.com/office/powerpoint/2010/main" val="193235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9889-FC57-45F5-8E6B-EF6BA069C2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16DE0-5A95-4FED-A379-61B3B8E7AA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740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337-273D-48D2-8C16-B201143FA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B092A-0FFC-4896-BDEC-BBBF91C009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F324F-146B-47BB-A954-307EDC70E6FD}"/>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5" name="Footer Placeholder 4">
            <a:extLst>
              <a:ext uri="{FF2B5EF4-FFF2-40B4-BE49-F238E27FC236}">
                <a16:creationId xmlns:a16="http://schemas.microsoft.com/office/drawing/2014/main" id="{21B00A64-E328-41E3-B7DA-5040A40D77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E4E864-C6BE-4B3D-9C9E-E8D467BEF175}"/>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274157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F1D784-DECE-4DD3-9D52-ED55D1C2D5A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BBBE89-D2D3-4877-A9DC-3FE4DEC8676B}"/>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87354-5536-4DE5-A77A-CA186B98EAD6}"/>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5" name="Footer Placeholder 4">
            <a:extLst>
              <a:ext uri="{FF2B5EF4-FFF2-40B4-BE49-F238E27FC236}">
                <a16:creationId xmlns:a16="http://schemas.microsoft.com/office/drawing/2014/main" id="{1DEA5DCF-79B7-4177-9F0B-A06A03C33D1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523851-C948-409E-BCF8-053A13263289}"/>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3210589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76087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97986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84A04-ADF8-4F71-8E46-54AE3D544DC4}" type="datetime1">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8182484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TextBox 8">
            <a:extLst>
              <a:ext uri="{FF2B5EF4-FFF2-40B4-BE49-F238E27FC236}">
                <a16:creationId xmlns:a16="http://schemas.microsoft.com/office/drawing/2014/main" id="{8CE344D2-3FCD-45AC-8D76-621AD24DA000}"/>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0" name="Picture 9" descr="Logo&#10;&#10;Description automatically generated">
            <a:extLst>
              <a:ext uri="{FF2B5EF4-FFF2-40B4-BE49-F238E27FC236}">
                <a16:creationId xmlns:a16="http://schemas.microsoft.com/office/drawing/2014/main" id="{7DB276AB-D30F-4381-8F59-5518CA17B5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85741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1" name="TextBox 10">
            <a:extLst>
              <a:ext uri="{FF2B5EF4-FFF2-40B4-BE49-F238E27FC236}">
                <a16:creationId xmlns:a16="http://schemas.microsoft.com/office/drawing/2014/main" id="{6553D4DF-6BB8-47FE-9FBD-8D26010DB615}"/>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2" name="Picture 11" descr="Logo&#10;&#10;Description automatically generated">
            <a:extLst>
              <a:ext uri="{FF2B5EF4-FFF2-40B4-BE49-F238E27FC236}">
                <a16:creationId xmlns:a16="http://schemas.microsoft.com/office/drawing/2014/main" id="{B9DBFB8D-7027-4F31-BAC0-1546EE8D7B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15265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984A04-ADF8-4F71-8E46-54AE3D544DC4}" type="datetime1">
              <a:rPr lang="en-US" smtClean="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2835787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84A04-ADF8-4F71-8E46-54AE3D544DC4}" type="datetime1">
              <a:rPr lang="en-US" smtClean="0"/>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5850141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TextBox 8">
            <a:extLst>
              <a:ext uri="{FF2B5EF4-FFF2-40B4-BE49-F238E27FC236}">
                <a16:creationId xmlns:a16="http://schemas.microsoft.com/office/drawing/2014/main" id="{3A74F7CF-901F-4D1B-B0CE-308474B6AA9C}"/>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0" name="Picture 9" descr="Logo&#10;&#10;Description automatically generated">
            <a:extLst>
              <a:ext uri="{FF2B5EF4-FFF2-40B4-BE49-F238E27FC236}">
                <a16:creationId xmlns:a16="http://schemas.microsoft.com/office/drawing/2014/main" id="{26B3EF5F-E0E7-4596-BA5E-2CDE8E236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61417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50673-86D0-4FD4-A34E-204E09F285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C3508-8BF5-4CB9-891D-11EA2CE6F4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23FCA-B788-485A-8369-67ED9ED01607}"/>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5" name="Footer Placeholder 4">
            <a:extLst>
              <a:ext uri="{FF2B5EF4-FFF2-40B4-BE49-F238E27FC236}">
                <a16:creationId xmlns:a16="http://schemas.microsoft.com/office/drawing/2014/main" id="{D5FA2244-FAFB-4178-8187-74ED576C5EC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2E02A3-868C-4D83-845B-9B41BBDDA652}"/>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413182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9" name="TextBox 8">
            <a:extLst>
              <a:ext uri="{FF2B5EF4-FFF2-40B4-BE49-F238E27FC236}">
                <a16:creationId xmlns:a16="http://schemas.microsoft.com/office/drawing/2014/main" id="{77C89301-894E-457C-9073-B516B8612602}"/>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0" name="Picture 9" descr="Logo&#10;&#10;Description automatically generated">
            <a:extLst>
              <a:ext uri="{FF2B5EF4-FFF2-40B4-BE49-F238E27FC236}">
                <a16:creationId xmlns:a16="http://schemas.microsoft.com/office/drawing/2014/main" id="{1FF28C95-7830-4814-9683-978C93EDC4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566814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8454679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984A04-ADF8-4F71-8E46-54AE3D544DC4}" type="datetime1">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693733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 - 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712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 - Picture half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7070324" y="856034"/>
            <a:ext cx="5121677" cy="6001966"/>
          </a:xfrm>
        </p:spPr>
        <p:txBody>
          <a:bodyPr/>
          <a:lstStyle/>
          <a:p>
            <a:endParaRPr lang="en-US" dirty="0"/>
          </a:p>
        </p:txBody>
      </p:sp>
      <p:sp>
        <p:nvSpPr>
          <p:cNvPr id="7" name="Rectangle 6">
            <a:extLst>
              <a:ext uri="{FF2B5EF4-FFF2-40B4-BE49-F238E27FC236}">
                <a16:creationId xmlns:a16="http://schemas.microsoft.com/office/drawing/2014/main" id="{B810B77B-51B4-4710-8024-19E2F3539290}"/>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3DB321A1-0CF0-4634-88FA-690A2CD2939A}"/>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1" name="Picture 10" descr="Logo&#10;&#10;Description automatically generated">
            <a:extLst>
              <a:ext uri="{FF2B5EF4-FFF2-40B4-BE49-F238E27FC236}">
                <a16:creationId xmlns:a16="http://schemas.microsoft.com/office/drawing/2014/main" id="{9C173121-DE49-4F2E-A483-3E06EC3BF0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3098424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 - Big picture centered">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C1E0E71-5B85-406F-BE23-4D2270C4D18C}"/>
              </a:ext>
            </a:extLst>
          </p:cNvPr>
          <p:cNvSpPr>
            <a:spLocks noGrp="1"/>
          </p:cNvSpPr>
          <p:nvPr>
            <p:ph type="pic" sz="quarter" idx="10"/>
          </p:nvPr>
        </p:nvSpPr>
        <p:spPr bwMode="auto">
          <a:xfrm>
            <a:off x="723900" y="762000"/>
            <a:ext cx="107442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a:p>
        </p:txBody>
      </p:sp>
    </p:spTree>
    <p:extLst>
      <p:ext uri="{BB962C8B-B14F-4D97-AF65-F5344CB8AC3E}">
        <p14:creationId xmlns:p14="http://schemas.microsoft.com/office/powerpoint/2010/main" val="2792989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97679A3-5B51-467E-AD2D-537F0F6CB8C3}"/>
              </a:ext>
            </a:extLst>
          </p:cNvPr>
          <p:cNvSpPr>
            <a:spLocks noGrp="1"/>
          </p:cNvSpPr>
          <p:nvPr>
            <p:ph type="pic" sz="quarter" idx="10"/>
          </p:nvPr>
        </p:nvSpPr>
        <p:spPr>
          <a:xfrm>
            <a:off x="6228523" y="1494183"/>
            <a:ext cx="241852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sp>
        <p:nvSpPr>
          <p:cNvPr id="6" name="Picture Placeholder 5">
            <a:extLst>
              <a:ext uri="{FF2B5EF4-FFF2-40B4-BE49-F238E27FC236}">
                <a16:creationId xmlns:a16="http://schemas.microsoft.com/office/drawing/2014/main" id="{C8A4AD5C-8E7D-437A-8129-5B2E958A543F}"/>
              </a:ext>
            </a:extLst>
          </p:cNvPr>
          <p:cNvSpPr>
            <a:spLocks noGrp="1"/>
          </p:cNvSpPr>
          <p:nvPr>
            <p:ph type="pic" sz="quarter" idx="11"/>
          </p:nvPr>
        </p:nvSpPr>
        <p:spPr>
          <a:xfrm>
            <a:off x="8872332" y="1494184"/>
            <a:ext cx="2418520" cy="3869635"/>
          </a:xfrm>
          <a:custGeom>
            <a:avLst/>
            <a:gdLst>
              <a:gd name="connsiteX0" fmla="*/ 0 w 2418520"/>
              <a:gd name="connsiteY0" fmla="*/ 0 h 3869635"/>
              <a:gd name="connsiteX1" fmla="*/ 2418520 w 2418520"/>
              <a:gd name="connsiteY1" fmla="*/ 0 h 3869635"/>
              <a:gd name="connsiteX2" fmla="*/ 2418520 w 2418520"/>
              <a:gd name="connsiteY2" fmla="*/ 3869635 h 3869635"/>
              <a:gd name="connsiteX3" fmla="*/ 0 w 2418520"/>
              <a:gd name="connsiteY3" fmla="*/ 3869635 h 3869635"/>
            </a:gdLst>
            <a:ahLst/>
            <a:cxnLst>
              <a:cxn ang="0">
                <a:pos x="connsiteX0" y="connsiteY0"/>
              </a:cxn>
              <a:cxn ang="0">
                <a:pos x="connsiteX1" y="connsiteY1"/>
              </a:cxn>
              <a:cxn ang="0">
                <a:pos x="connsiteX2" y="connsiteY2"/>
              </a:cxn>
              <a:cxn ang="0">
                <a:pos x="connsiteX3" y="connsiteY3"/>
              </a:cxn>
            </a:cxnLst>
            <a:rect l="l" t="t" r="r" b="b"/>
            <a:pathLst>
              <a:path w="2418520" h="3869635">
                <a:moveTo>
                  <a:pt x="0" y="0"/>
                </a:moveTo>
                <a:lnTo>
                  <a:pt x="2418520" y="0"/>
                </a:lnTo>
                <a:lnTo>
                  <a:pt x="2418520" y="3869635"/>
                </a:lnTo>
                <a:lnTo>
                  <a:pt x="0" y="3869635"/>
                </a:lnTo>
                <a:close/>
              </a:path>
            </a:pathLst>
          </a:custGeom>
        </p:spPr>
        <p:txBody>
          <a:bodyPr wrap="square">
            <a:noAutofit/>
          </a:bodyPr>
          <a:lstStyle/>
          <a:p>
            <a:endParaRPr lang="id-ID"/>
          </a:p>
        </p:txBody>
      </p:sp>
      <p:sp>
        <p:nvSpPr>
          <p:cNvPr id="11" name="TextBox 10">
            <a:extLst>
              <a:ext uri="{FF2B5EF4-FFF2-40B4-BE49-F238E27FC236}">
                <a16:creationId xmlns:a16="http://schemas.microsoft.com/office/drawing/2014/main" id="{B017BFE5-5523-481B-AC9F-E232B8FA8095}"/>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4" name="Picture 13" descr="Logo&#10;&#10;Description automatically generated">
            <a:extLst>
              <a:ext uri="{FF2B5EF4-FFF2-40B4-BE49-F238E27FC236}">
                <a16:creationId xmlns:a16="http://schemas.microsoft.com/office/drawing/2014/main" id="{0C599A1A-2F77-4F6D-AC98-DA9EBB0B97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65765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E - Cover pag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0F3543-A024-4275-A93C-786A63935639}"/>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9" name="Picture 8" descr="Logo&#10;&#10;Description automatically generated">
            <a:extLst>
              <a:ext uri="{FF2B5EF4-FFF2-40B4-BE49-F238E27FC236}">
                <a16:creationId xmlns:a16="http://schemas.microsoft.com/office/drawing/2014/main" id="{442289CC-939E-40E1-BE98-EF63806897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3198535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 - Skinny pic bann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1" y="762000"/>
            <a:ext cx="12191999" cy="1790700"/>
          </a:xfrm>
        </p:spPr>
        <p:txBody>
          <a:bodyPr/>
          <a:lstStyle/>
          <a:p>
            <a:endParaRPr lang="en-US"/>
          </a:p>
        </p:txBody>
      </p:sp>
      <p:sp>
        <p:nvSpPr>
          <p:cNvPr id="7" name="Rectangle 6">
            <a:extLst>
              <a:ext uri="{FF2B5EF4-FFF2-40B4-BE49-F238E27FC236}">
                <a16:creationId xmlns:a16="http://schemas.microsoft.com/office/drawing/2014/main" id="{80B53035-DB7B-4B36-8B45-7B5F726A4A47}"/>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Box 8">
            <a:extLst>
              <a:ext uri="{FF2B5EF4-FFF2-40B4-BE49-F238E27FC236}">
                <a16:creationId xmlns:a16="http://schemas.microsoft.com/office/drawing/2014/main" id="{E9D15A78-35C5-4233-AA5C-B5CB4B8E1838}"/>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3" name="Picture 12" descr="Logo&#10;&#10;Description automatically generated">
            <a:extLst>
              <a:ext uri="{FF2B5EF4-FFF2-40B4-BE49-F238E27FC236}">
                <a16:creationId xmlns:a16="http://schemas.microsoft.com/office/drawing/2014/main" id="{3DA19766-C797-4250-A78D-B2B3767BF4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528019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 - Picture quarter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C496AB6-106B-48F6-B112-C78B78C6CE29}"/>
              </a:ext>
            </a:extLst>
          </p:cNvPr>
          <p:cNvSpPr>
            <a:spLocks noGrp="1"/>
          </p:cNvSpPr>
          <p:nvPr>
            <p:ph type="pic" sz="quarter" idx="10"/>
          </p:nvPr>
        </p:nvSpPr>
        <p:spPr>
          <a:xfrm>
            <a:off x="8843264" y="0"/>
            <a:ext cx="3348737" cy="6858000"/>
          </a:xfrm>
        </p:spPr>
        <p:txBody>
          <a:bodyPr/>
          <a:lstStyle/>
          <a:p>
            <a:endParaRPr lang="en-US"/>
          </a:p>
        </p:txBody>
      </p:sp>
      <p:sp>
        <p:nvSpPr>
          <p:cNvPr id="9" name="Rectangle 8">
            <a:extLst>
              <a:ext uri="{FF2B5EF4-FFF2-40B4-BE49-F238E27FC236}">
                <a16:creationId xmlns:a16="http://schemas.microsoft.com/office/drawing/2014/main" id="{A95D47E4-7A41-4919-8783-37300ED58237}"/>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62ED6030-7371-4507-A023-69CC3950B680}"/>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3" name="Picture 12" descr="Logo&#10;&#10;Description automatically generated">
            <a:extLst>
              <a:ext uri="{FF2B5EF4-FFF2-40B4-BE49-F238E27FC236}">
                <a16:creationId xmlns:a16="http://schemas.microsoft.com/office/drawing/2014/main" id="{C61669F4-962C-48C3-92E4-2589269609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68303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8C7B-D8EE-4A11-9FBB-9C2C86DF4CD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920D6D-499A-44D0-90C1-ECC243EC2969}"/>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1DFC5-981A-4E6D-BD59-AB52ACF5E5A4}"/>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5" name="Footer Placeholder 4">
            <a:extLst>
              <a:ext uri="{FF2B5EF4-FFF2-40B4-BE49-F238E27FC236}">
                <a16:creationId xmlns:a16="http://schemas.microsoft.com/office/drawing/2014/main" id="{C5207274-6461-4202-9A05-E9FA54805FD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0D9A0-5933-4CD1-841F-4844F7EFA0D4}"/>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4106900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2E7FFC4-1474-44E0-89BD-1D0A77CE7757}"/>
              </a:ext>
            </a:extLst>
          </p:cNvPr>
          <p:cNvSpPr>
            <a:spLocks noGrp="1"/>
          </p:cNvSpPr>
          <p:nvPr>
            <p:ph type="pic" sz="quarter" idx="10"/>
          </p:nvPr>
        </p:nvSpPr>
        <p:spPr>
          <a:xfrm>
            <a:off x="5763684" y="762001"/>
            <a:ext cx="2563283" cy="1674813"/>
          </a:xfrm>
        </p:spPr>
        <p:txBody>
          <a:bodyPr/>
          <a:lstStyle/>
          <a:p>
            <a:endParaRPr lang="en-US"/>
          </a:p>
        </p:txBody>
      </p:sp>
      <p:sp>
        <p:nvSpPr>
          <p:cNvPr id="12" name="Picture Placeholder 11">
            <a:extLst>
              <a:ext uri="{FF2B5EF4-FFF2-40B4-BE49-F238E27FC236}">
                <a16:creationId xmlns:a16="http://schemas.microsoft.com/office/drawing/2014/main" id="{0016C335-4F6F-4599-A9BD-D61AE8BE5B99}"/>
              </a:ext>
            </a:extLst>
          </p:cNvPr>
          <p:cNvSpPr>
            <a:spLocks noGrp="1"/>
          </p:cNvSpPr>
          <p:nvPr>
            <p:ph type="pic" sz="quarter" idx="11"/>
          </p:nvPr>
        </p:nvSpPr>
        <p:spPr>
          <a:xfrm>
            <a:off x="5763684" y="2620964"/>
            <a:ext cx="2563283" cy="3468687"/>
          </a:xfrm>
        </p:spPr>
        <p:txBody>
          <a:bodyPr/>
          <a:lstStyle/>
          <a:p>
            <a:endParaRPr lang="en-US"/>
          </a:p>
        </p:txBody>
      </p:sp>
      <p:sp>
        <p:nvSpPr>
          <p:cNvPr id="14" name="Picture Placeholder 13">
            <a:extLst>
              <a:ext uri="{FF2B5EF4-FFF2-40B4-BE49-F238E27FC236}">
                <a16:creationId xmlns:a16="http://schemas.microsoft.com/office/drawing/2014/main" id="{7D03668C-786F-4F66-A30A-7C9C8FCE4645}"/>
              </a:ext>
            </a:extLst>
          </p:cNvPr>
          <p:cNvSpPr>
            <a:spLocks noGrp="1"/>
          </p:cNvSpPr>
          <p:nvPr>
            <p:ph type="pic" sz="quarter" idx="12"/>
          </p:nvPr>
        </p:nvSpPr>
        <p:spPr>
          <a:xfrm>
            <a:off x="8564034" y="768350"/>
            <a:ext cx="3627967" cy="5321300"/>
          </a:xfrm>
        </p:spPr>
        <p:txBody>
          <a:bodyPr/>
          <a:lstStyle/>
          <a:p>
            <a:endParaRPr lang="en-US" dirty="0"/>
          </a:p>
        </p:txBody>
      </p:sp>
      <p:sp>
        <p:nvSpPr>
          <p:cNvPr id="7" name="Rectangle 6">
            <a:extLst>
              <a:ext uri="{FF2B5EF4-FFF2-40B4-BE49-F238E27FC236}">
                <a16:creationId xmlns:a16="http://schemas.microsoft.com/office/drawing/2014/main" id="{6AD17ABF-E5FE-4F89-ADAE-32B176423962}"/>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AD38A8C4-73D2-497B-B77D-7A8DBCEA8A82}"/>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7" name="Picture 16" descr="Logo&#10;&#10;Description automatically generated">
            <a:extLst>
              <a:ext uri="{FF2B5EF4-FFF2-40B4-BE49-F238E27FC236}">
                <a16:creationId xmlns:a16="http://schemas.microsoft.com/office/drawing/2014/main" id="{15357B7A-379A-49F0-A372-E60B5AFD26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2552917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 - Text with tabl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7CB3E6-5805-4BD6-8997-9930E6A0275B}"/>
              </a:ext>
            </a:extLst>
          </p:cNvPr>
          <p:cNvSpPr>
            <a:spLocks noGrp="1"/>
          </p:cNvSpPr>
          <p:nvPr>
            <p:ph type="pic" sz="quarter" idx="10"/>
          </p:nvPr>
        </p:nvSpPr>
        <p:spPr>
          <a:xfrm>
            <a:off x="4927601" y="2145792"/>
            <a:ext cx="6540500" cy="3950208"/>
          </a:xfrm>
        </p:spPr>
        <p:txBody>
          <a:bodyPr/>
          <a:lstStyle/>
          <a:p>
            <a:endParaRPr lang="en-US"/>
          </a:p>
        </p:txBody>
      </p:sp>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723901" y="971716"/>
            <a:ext cx="4203697" cy="333425"/>
          </a:xfrm>
        </p:spPr>
        <p:txBody>
          <a:bodyPr>
            <a:noAutofit/>
          </a:bodyPr>
          <a:lstStyle>
            <a:lvl1pPr marL="0" indent="0">
              <a:buNone/>
              <a:defRPr sz="2400" b="1" cap="all" baseline="0">
                <a:solidFill>
                  <a:srgbClr val="002060"/>
                </a:solidFill>
                <a:latin typeface="Roboto Light" panose="02000000000000000000" pitchFamily="2"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723901" y="1346646"/>
            <a:ext cx="4203700" cy="333375"/>
          </a:xfrm>
        </p:spPr>
        <p:txBody>
          <a:bodyPr>
            <a:normAutofit/>
          </a:bodyPr>
          <a:lstStyle>
            <a:lvl1pPr marL="0" indent="0">
              <a:buNone/>
              <a:defRPr sz="1500">
                <a:solidFill>
                  <a:schemeClr val="bg1">
                    <a:lumMod val="50000"/>
                  </a:schemeClr>
                </a:solidFill>
                <a:latin typeface="Roboto Light" panose="02000000000000000000" pitchFamily="2" charset="0"/>
              </a:defRPr>
            </a:lvl1pPr>
            <a:lvl2pPr marL="457200" indent="0">
              <a:buNone/>
              <a:defRPr/>
            </a:lvl2pPr>
          </a:lstStyle>
          <a:p>
            <a:pPr lvl="0"/>
            <a:r>
              <a:rPr lang="en-US" dirty="0"/>
              <a:t>Subtitle</a:t>
            </a:r>
          </a:p>
        </p:txBody>
      </p:sp>
      <p:sp>
        <p:nvSpPr>
          <p:cNvPr id="19" name="Text Placeholder 18">
            <a:extLst>
              <a:ext uri="{FF2B5EF4-FFF2-40B4-BE49-F238E27FC236}">
                <a16:creationId xmlns:a16="http://schemas.microsoft.com/office/drawing/2014/main" id="{4A92CB31-7F10-4AFD-8BD1-F8B3ECD11B79}"/>
              </a:ext>
            </a:extLst>
          </p:cNvPr>
          <p:cNvSpPr>
            <a:spLocks noGrp="1"/>
          </p:cNvSpPr>
          <p:nvPr>
            <p:ph type="body" sz="quarter" idx="13" hasCustomPrompt="1"/>
          </p:nvPr>
        </p:nvSpPr>
        <p:spPr>
          <a:xfrm>
            <a:off x="723901" y="2209800"/>
            <a:ext cx="3568700" cy="1276350"/>
          </a:xfrm>
        </p:spPr>
        <p:txBody>
          <a:bodyPr>
            <a:normAutofit/>
          </a:bodyPr>
          <a:lstStyle>
            <a:lvl1pPr marL="0" indent="0">
              <a:lnSpc>
                <a:spcPct val="130000"/>
              </a:lnSpc>
              <a:buNone/>
              <a:defRPr sz="1100" b="1">
                <a:solidFill>
                  <a:srgbClr val="002060"/>
                </a:solidFill>
                <a:latin typeface="Roboto Light" panose="02000000000000000000" pitchFamily="2" charset="0"/>
              </a:defRPr>
            </a:lvl1pPr>
          </a:lstStyle>
          <a:p>
            <a:pPr lvl="0"/>
            <a:r>
              <a:rPr lang="en-US" dirty="0"/>
              <a:t>Callout</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723900" y="3486150"/>
            <a:ext cx="3581400" cy="2609850"/>
          </a:xfrm>
        </p:spPr>
        <p:txBody>
          <a:bodyPr>
            <a:normAutofit/>
          </a:bodyPr>
          <a:lstStyle>
            <a:lvl1pPr marL="0" indent="0">
              <a:lnSpc>
                <a:spcPct val="130000"/>
              </a:lnSpc>
              <a:buNone/>
              <a:defRPr sz="950">
                <a:solidFill>
                  <a:schemeClr val="tx1"/>
                </a:solidFill>
                <a:latin typeface="Roboto Light" panose="02000000000000000000" pitchFamily="2"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98EABDA7-48A9-4A6E-A613-77780094ABE4}"/>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20" name="Picture 19" descr="Logo&#10;&#10;Description automatically generated">
            <a:extLst>
              <a:ext uri="{FF2B5EF4-FFF2-40B4-BE49-F238E27FC236}">
                <a16:creationId xmlns:a16="http://schemas.microsoft.com/office/drawing/2014/main" id="{636F1971-A2CC-4833-92EC-D219742A95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788149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 - All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E43BBD5-8A74-4448-A9AC-C9DF0CFA4ECE}"/>
              </a:ext>
            </a:extLst>
          </p:cNvPr>
          <p:cNvSpPr>
            <a:spLocks noGrp="1"/>
          </p:cNvSpPr>
          <p:nvPr>
            <p:ph type="body" sz="quarter" idx="11" hasCustomPrompt="1"/>
          </p:nvPr>
        </p:nvSpPr>
        <p:spPr>
          <a:xfrm>
            <a:off x="723901" y="971716"/>
            <a:ext cx="4203697" cy="333425"/>
          </a:xfrm>
        </p:spPr>
        <p:txBody>
          <a:bodyPr>
            <a:noAutofit/>
          </a:bodyPr>
          <a:lstStyle>
            <a:lvl1pPr marL="0" indent="0">
              <a:buNone/>
              <a:defRPr sz="2400" b="1" cap="all" baseline="0">
                <a:solidFill>
                  <a:srgbClr val="002060"/>
                </a:solidFill>
                <a:latin typeface="Roboto Light" panose="02000000000000000000" pitchFamily="2" charset="0"/>
              </a:defRPr>
            </a:lvl1pPr>
            <a:lvl2pPr marL="457200" indent="0">
              <a:buNone/>
              <a:defRPr/>
            </a:lvl2pPr>
          </a:lstStyle>
          <a:p>
            <a:pPr lvl="0"/>
            <a:r>
              <a:rPr lang="en-US" dirty="0"/>
              <a:t>title</a:t>
            </a:r>
          </a:p>
        </p:txBody>
      </p:sp>
      <p:sp>
        <p:nvSpPr>
          <p:cNvPr id="17" name="Text Placeholder 16">
            <a:extLst>
              <a:ext uri="{FF2B5EF4-FFF2-40B4-BE49-F238E27FC236}">
                <a16:creationId xmlns:a16="http://schemas.microsoft.com/office/drawing/2014/main" id="{A5B75F4C-CA2F-400B-B0AE-AC984683A19C}"/>
              </a:ext>
            </a:extLst>
          </p:cNvPr>
          <p:cNvSpPr>
            <a:spLocks noGrp="1"/>
          </p:cNvSpPr>
          <p:nvPr>
            <p:ph type="body" sz="quarter" idx="12" hasCustomPrompt="1"/>
          </p:nvPr>
        </p:nvSpPr>
        <p:spPr>
          <a:xfrm>
            <a:off x="723901" y="1346646"/>
            <a:ext cx="4203700" cy="333375"/>
          </a:xfrm>
        </p:spPr>
        <p:txBody>
          <a:bodyPr>
            <a:normAutofit/>
          </a:bodyPr>
          <a:lstStyle>
            <a:lvl1pPr marL="0" indent="0">
              <a:buNone/>
              <a:defRPr sz="1500">
                <a:solidFill>
                  <a:schemeClr val="bg1">
                    <a:lumMod val="50000"/>
                  </a:schemeClr>
                </a:solidFill>
                <a:latin typeface="Roboto Light" panose="02000000000000000000" pitchFamily="2" charset="0"/>
              </a:defRPr>
            </a:lvl1pPr>
            <a:lvl2pPr marL="457200" indent="0">
              <a:buNone/>
              <a:defRPr/>
            </a:lvl2pPr>
          </a:lstStyle>
          <a:p>
            <a:pPr lvl="0"/>
            <a:r>
              <a:rPr lang="en-US" dirty="0"/>
              <a:t>Subtitle</a:t>
            </a:r>
          </a:p>
        </p:txBody>
      </p:sp>
      <p:sp>
        <p:nvSpPr>
          <p:cNvPr id="21" name="Text Placeholder 20">
            <a:extLst>
              <a:ext uri="{FF2B5EF4-FFF2-40B4-BE49-F238E27FC236}">
                <a16:creationId xmlns:a16="http://schemas.microsoft.com/office/drawing/2014/main" id="{3BD6C5E1-6054-4D8C-866E-21998CE2351A}"/>
              </a:ext>
            </a:extLst>
          </p:cNvPr>
          <p:cNvSpPr>
            <a:spLocks noGrp="1"/>
          </p:cNvSpPr>
          <p:nvPr>
            <p:ph type="body" sz="quarter" idx="14" hasCustomPrompt="1"/>
          </p:nvPr>
        </p:nvSpPr>
        <p:spPr>
          <a:xfrm>
            <a:off x="723900" y="2552700"/>
            <a:ext cx="4889683" cy="3543300"/>
          </a:xfrm>
        </p:spPr>
        <p:txBody>
          <a:bodyPr>
            <a:normAutofit/>
          </a:bodyPr>
          <a:lstStyle>
            <a:lvl1pPr marL="0" indent="0">
              <a:lnSpc>
                <a:spcPct val="130000"/>
              </a:lnSpc>
              <a:buNone/>
              <a:defRPr sz="950">
                <a:solidFill>
                  <a:schemeClr val="tx1"/>
                </a:solidFill>
                <a:latin typeface="Roboto Light" panose="02000000000000000000" pitchFamily="2" charset="0"/>
              </a:defRPr>
            </a:lvl1pPr>
          </a:lstStyle>
          <a:p>
            <a:pPr lvl="0"/>
            <a:r>
              <a:rPr lang="en-US" dirty="0"/>
              <a:t>Body text</a:t>
            </a:r>
          </a:p>
        </p:txBody>
      </p:sp>
      <p:sp>
        <p:nvSpPr>
          <p:cNvPr id="9" name="Rectangle 8">
            <a:extLst>
              <a:ext uri="{FF2B5EF4-FFF2-40B4-BE49-F238E27FC236}">
                <a16:creationId xmlns:a16="http://schemas.microsoft.com/office/drawing/2014/main" id="{CD1FC746-A587-45DE-AEEC-C69EE88000B1}"/>
              </a:ext>
            </a:extLst>
          </p:cNvPr>
          <p:cNvSpPr/>
          <p:nvPr userDrawn="1"/>
        </p:nvSpPr>
        <p:spPr>
          <a:xfrm>
            <a:off x="0" y="1"/>
            <a:ext cx="12192000" cy="135660"/>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 Placeholder 20">
            <a:extLst>
              <a:ext uri="{FF2B5EF4-FFF2-40B4-BE49-F238E27FC236}">
                <a16:creationId xmlns:a16="http://schemas.microsoft.com/office/drawing/2014/main" id="{06B37FF0-AC22-419F-A2EE-AD837928FC93}"/>
              </a:ext>
            </a:extLst>
          </p:cNvPr>
          <p:cNvSpPr>
            <a:spLocks noGrp="1"/>
          </p:cNvSpPr>
          <p:nvPr>
            <p:ph type="body" sz="quarter" idx="15" hasCustomPrompt="1"/>
          </p:nvPr>
        </p:nvSpPr>
        <p:spPr>
          <a:xfrm>
            <a:off x="6569648" y="2552700"/>
            <a:ext cx="4888992" cy="3543300"/>
          </a:xfrm>
        </p:spPr>
        <p:txBody>
          <a:bodyPr>
            <a:normAutofit/>
          </a:bodyPr>
          <a:lstStyle>
            <a:lvl1pPr marL="0" indent="0">
              <a:lnSpc>
                <a:spcPct val="130000"/>
              </a:lnSpc>
              <a:buNone/>
              <a:defRPr sz="950">
                <a:solidFill>
                  <a:schemeClr val="tx1"/>
                </a:solidFill>
                <a:latin typeface="Roboto Light" panose="02000000000000000000" pitchFamily="2" charset="0"/>
              </a:defRPr>
            </a:lvl1pPr>
          </a:lstStyle>
          <a:p>
            <a:pPr lvl="0"/>
            <a:r>
              <a:rPr lang="en-US" dirty="0"/>
              <a:t>Body text</a:t>
            </a:r>
          </a:p>
        </p:txBody>
      </p:sp>
      <p:sp>
        <p:nvSpPr>
          <p:cNvPr id="14" name="TextBox 13">
            <a:extLst>
              <a:ext uri="{FF2B5EF4-FFF2-40B4-BE49-F238E27FC236}">
                <a16:creationId xmlns:a16="http://schemas.microsoft.com/office/drawing/2014/main" id="{E1D60A2A-1B3E-4581-BA03-B3C593DDC56B}"/>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19" name="Picture 18" descr="Logo&#10;&#10;Description automatically generated">
            <a:extLst>
              <a:ext uri="{FF2B5EF4-FFF2-40B4-BE49-F238E27FC236}">
                <a16:creationId xmlns:a16="http://schemas.microsoft.com/office/drawing/2014/main" id="{0D247E48-F9D2-416B-B976-3166B9E48F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1899126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5D615512-87BF-4489-94E7-1D77F81AEB49}"/>
              </a:ext>
            </a:extLst>
          </p:cNvPr>
          <p:cNvSpPr>
            <a:spLocks noGrp="1"/>
          </p:cNvSpPr>
          <p:nvPr>
            <p:ph type="pic" sz="quarter" idx="17"/>
          </p:nvPr>
        </p:nvSpPr>
        <p:spPr bwMode="auto">
          <a:xfrm>
            <a:off x="373063" y="380999"/>
            <a:ext cx="11445875" cy="6096000"/>
          </a:xfrm>
          <a:custGeom>
            <a:avLst/>
            <a:gdLst>
              <a:gd name="connsiteX0" fmla="*/ 0 w 11445875"/>
              <a:gd name="connsiteY0" fmla="*/ 0 h 6096000"/>
              <a:gd name="connsiteX1" fmla="*/ 11445875 w 11445875"/>
              <a:gd name="connsiteY1" fmla="*/ 0 h 6096000"/>
              <a:gd name="connsiteX2" fmla="*/ 11445875 w 11445875"/>
              <a:gd name="connsiteY2" fmla="*/ 6096000 h 6096000"/>
              <a:gd name="connsiteX3" fmla="*/ 0 w 11445875"/>
              <a:gd name="connsiteY3" fmla="*/ 6096000 h 6096000"/>
            </a:gdLst>
            <a:ahLst/>
            <a:cxnLst>
              <a:cxn ang="0">
                <a:pos x="connsiteX0" y="connsiteY0"/>
              </a:cxn>
              <a:cxn ang="0">
                <a:pos x="connsiteX1" y="connsiteY1"/>
              </a:cxn>
              <a:cxn ang="0">
                <a:pos x="connsiteX2" y="connsiteY2"/>
              </a:cxn>
              <a:cxn ang="0">
                <a:pos x="connsiteX3" y="connsiteY3"/>
              </a:cxn>
            </a:cxnLst>
            <a:rect l="l" t="t" r="r" b="b"/>
            <a:pathLst>
              <a:path w="11445875" h="6096000">
                <a:moveTo>
                  <a:pt x="0" y="0"/>
                </a:moveTo>
                <a:lnTo>
                  <a:pt x="11445875" y="0"/>
                </a:lnTo>
                <a:lnTo>
                  <a:pt x="11445875" y="6096000"/>
                </a:lnTo>
                <a:lnTo>
                  <a:pt x="0" y="60960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wrap="square">
            <a:noAutofit/>
          </a:bodyPr>
          <a:lstStyle/>
          <a:p>
            <a:endParaRPr lang="en-US"/>
          </a:p>
        </p:txBody>
      </p:sp>
    </p:spTree>
    <p:extLst>
      <p:ext uri="{BB962C8B-B14F-4D97-AF65-F5344CB8AC3E}">
        <p14:creationId xmlns:p14="http://schemas.microsoft.com/office/powerpoint/2010/main" val="227787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EBF1AA-5511-4664-AC94-8FF51B1C5EA9}"/>
              </a:ext>
            </a:extLst>
          </p:cNvPr>
          <p:cNvSpPr/>
          <p:nvPr userDrawn="1"/>
        </p:nvSpPr>
        <p:spPr>
          <a:xfrm>
            <a:off x="2" y="0"/>
            <a:ext cx="12191999" cy="6858000"/>
          </a:xfrm>
          <a:prstGeom prst="rect">
            <a:avLst/>
          </a:prstGeom>
          <a:solidFill>
            <a:schemeClr val="tx2">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060110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or Bullets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34F9-DF8A-42FE-A224-A1DD1C0AD587}"/>
              </a:ext>
            </a:extLst>
          </p:cNvPr>
          <p:cNvSpPr>
            <a:spLocks noGrp="1"/>
          </p:cNvSpPr>
          <p:nvPr>
            <p:ph type="title"/>
          </p:nvPr>
        </p:nvSpPr>
        <p:spPr>
          <a:xfrm>
            <a:off x="381000" y="355599"/>
            <a:ext cx="10620375" cy="72360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053CFE61-E372-46C4-A70E-ED31A3260CBE}"/>
              </a:ext>
            </a:extLst>
          </p:cNvPr>
          <p:cNvSpPr>
            <a:spLocks noGrp="1"/>
          </p:cNvSpPr>
          <p:nvPr>
            <p:ph type="sldNum" sz="quarter" idx="10"/>
          </p:nvPr>
        </p:nvSpPr>
        <p:spPr/>
        <p:txBody>
          <a:bodyPr/>
          <a:lstStyle>
            <a:lvl1pPr>
              <a:defRPr>
                <a:solidFill>
                  <a:srgbClr val="4A4A4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690848-3B57-41CD-8700-B59C9376205F}" type="slidenum">
              <a:rPr kumimoji="0" lang="en-GB" sz="1800" b="0" i="0" u="none" strike="noStrike" kern="1200" cap="none" spc="0" normalizeH="0" baseline="0" noProof="0" smtClean="0">
                <a:ln>
                  <a:noFill/>
                </a:ln>
                <a:solidFill>
                  <a:srgbClr val="4A4A4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srgbClr val="4A4A4A"/>
              </a:solidFill>
              <a:effectLst/>
              <a:uLnTx/>
              <a:uFillTx/>
              <a:latin typeface="Calibri" panose="020F0502020204030204"/>
              <a:ea typeface="+mn-ea"/>
              <a:cs typeface="+mn-cs"/>
            </a:endParaRPr>
          </a:p>
        </p:txBody>
      </p:sp>
      <p:sp>
        <p:nvSpPr>
          <p:cNvPr id="9" name="Text Placeholder 16">
            <a:extLst>
              <a:ext uri="{FF2B5EF4-FFF2-40B4-BE49-F238E27FC236}">
                <a16:creationId xmlns:a16="http://schemas.microsoft.com/office/drawing/2014/main" id="{3A5DB5E9-04FA-423A-884B-92B84DF1F653}"/>
              </a:ext>
            </a:extLst>
          </p:cNvPr>
          <p:cNvSpPr>
            <a:spLocks noGrp="1"/>
          </p:cNvSpPr>
          <p:nvPr>
            <p:ph type="body" sz="quarter" idx="13"/>
          </p:nvPr>
        </p:nvSpPr>
        <p:spPr>
          <a:xfrm>
            <a:off x="381000" y="1371600"/>
            <a:ext cx="11353800" cy="4889500"/>
          </a:xfrm>
          <a:prstGeom prst="rect">
            <a:avLst/>
          </a:prstGeom>
        </p:spPr>
        <p:txBody>
          <a:bodyPr/>
          <a:lstStyle>
            <a:lvl1pPr marL="285750" indent="-285750">
              <a:buClr>
                <a:srgbClr val="4BABD7"/>
              </a:buClr>
              <a:buSzPct val="150000"/>
              <a:buFont typeface="Arial" panose="020B0604020202020204" pitchFamily="34" charset="0"/>
              <a:buChar char="•"/>
              <a:defRPr sz="1800">
                <a:latin typeface="Segoe UI" panose="020B0502040204020203" pitchFamily="34" charset="0"/>
                <a:cs typeface="Segoe UI" panose="020B0502040204020203" pitchFamily="34" charset="0"/>
              </a:defRPr>
            </a:lvl1pPr>
            <a:lvl2pPr marL="7429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2pPr>
            <a:lvl3pPr marL="1200150" indent="-285750">
              <a:buClr>
                <a:srgbClr val="4BABD7"/>
              </a:buClr>
              <a:buSzPct val="100000"/>
              <a:buFont typeface="Wingdings" panose="05000000000000000000" pitchFamily="2" charset="2"/>
              <a:buChar char="§"/>
              <a:defRPr sz="1800">
                <a:latin typeface="Segoe UI" panose="020B0502040204020203" pitchFamily="34" charset="0"/>
                <a:cs typeface="Segoe UI" panose="020B0502040204020203" pitchFamily="34" charset="0"/>
              </a:defRPr>
            </a:lvl3pPr>
            <a:lvl4pPr marL="1657350" indent="-285750">
              <a:buClr>
                <a:srgbClr val="4BABD7"/>
              </a:buClr>
              <a:buSzPct val="100000"/>
              <a:buFont typeface="Arial" panose="020B0604020202020204" pitchFamily="34" charset="0"/>
              <a:buChar char="•"/>
              <a:defRPr sz="1800">
                <a:latin typeface="Segoe UI" panose="020B0502040204020203" pitchFamily="34" charset="0"/>
                <a:cs typeface="Segoe UI" panose="020B0502040204020203" pitchFamily="34" charset="0"/>
              </a:defRPr>
            </a:lvl4pPr>
            <a:lvl5pPr marL="21145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3614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_only">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3" name="TextBox 12">
            <a:extLst>
              <a:ext uri="{FF2B5EF4-FFF2-40B4-BE49-F238E27FC236}">
                <a16:creationId xmlns:a16="http://schemas.microsoft.com/office/drawing/2014/main" id="{A9F24F1F-606A-1E4F-9BC2-0948035B8EEA}"/>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 2022 CoStar Group</a:t>
            </a:r>
          </a:p>
        </p:txBody>
      </p:sp>
      <p:pic>
        <p:nvPicPr>
          <p:cNvPr id="15" name="Picture 14">
            <a:extLst>
              <a:ext uri="{FF2B5EF4-FFF2-40B4-BE49-F238E27FC236}">
                <a16:creationId xmlns:a16="http://schemas.microsoft.com/office/drawing/2014/main" id="{25153B3D-D44C-6640-A1E5-4C2E7B65F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4" name="Slide Number Placeholder 3">
            <a:extLst>
              <a:ext uri="{FF2B5EF4-FFF2-40B4-BE49-F238E27FC236}">
                <a16:creationId xmlns:a16="http://schemas.microsoft.com/office/drawing/2014/main" id="{3E6B2766-6131-B842-9B18-045578CC30EF}"/>
              </a:ext>
            </a:extLst>
          </p:cNvPr>
          <p:cNvSpPr>
            <a:spLocks noGrp="1"/>
          </p:cNvSpPr>
          <p:nvPr>
            <p:ph type="sldNum" sz="quarter" idx="15"/>
          </p:nvPr>
        </p:nvSpPr>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57349692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hart">
    <p:bg>
      <p:bgPr>
        <a:solidFill>
          <a:schemeClr val="bg1"/>
        </a:solidFill>
        <a:effectLst/>
      </p:bgPr>
    </p:bg>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586936" y="1548033"/>
            <a:ext cx="10972800" cy="4668125"/>
          </a:xfrm>
          <a:prstGeom prst="rect">
            <a:avLst/>
          </a:prstGeom>
        </p:spPr>
        <p:txBody>
          <a:bodyPr>
            <a:normAutofit/>
          </a:bodyPr>
          <a:lstStyle>
            <a:lvl1pPr marL="0" indent="0">
              <a:buNone/>
              <a:defRPr sz="1400">
                <a:solidFill>
                  <a:schemeClr val="tx1"/>
                </a:solidFill>
              </a:defRPr>
            </a:lvl1pPr>
          </a:lstStyle>
          <a:p>
            <a:pPr lvl="0"/>
            <a:r>
              <a:rPr lang="en-US" noProof="0"/>
              <a:t>Click icon to add chart</a:t>
            </a:r>
            <a:endParaRPr lang="en-US" noProof="0" dirty="0"/>
          </a:p>
        </p:txBody>
      </p:sp>
      <p:sp>
        <p:nvSpPr>
          <p:cNvPr id="9"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solidFill>
                <a:latin typeface="+mn-lt"/>
                <a:cs typeface="Arial" pitchFamily="34" charset="0"/>
              </a:defRPr>
            </a:lvl1pPr>
          </a:lstStyle>
          <a:p>
            <a:r>
              <a:rPr lang="en-US" dirty="0"/>
              <a:t>Title</a:t>
            </a:r>
            <a:endParaRPr lang="en-GB" dirty="0"/>
          </a:p>
        </p:txBody>
      </p:sp>
      <p:sp>
        <p:nvSpPr>
          <p:cNvPr id="10"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000">
                <a:solidFill>
                  <a:schemeClr val="tx1"/>
                </a:solidFill>
                <a:latin typeface="+mn-lt"/>
                <a:cs typeface="Arial" pitchFamily="34" charset="0"/>
              </a:defRPr>
            </a:lvl1pPr>
          </a:lstStyle>
          <a:p>
            <a:pPr lvl="0"/>
            <a:r>
              <a:rPr lang="en-GB" dirty="0"/>
              <a:t>Strapline</a:t>
            </a:r>
          </a:p>
        </p:txBody>
      </p:sp>
      <p:sp>
        <p:nvSpPr>
          <p:cNvPr id="15" name="TextBox 14">
            <a:extLst>
              <a:ext uri="{FF2B5EF4-FFF2-40B4-BE49-F238E27FC236}">
                <a16:creationId xmlns:a16="http://schemas.microsoft.com/office/drawing/2014/main" id="{8D1CD48B-3AEB-BE41-A129-ABCFA5E8C911}"/>
              </a:ext>
            </a:extLst>
          </p:cNvPr>
          <p:cNvSpPr txBox="1"/>
          <p:nvPr userDrawn="1"/>
        </p:nvSpPr>
        <p:spPr>
          <a:xfrm>
            <a:off x="482712" y="6389493"/>
            <a:ext cx="11069208" cy="230832"/>
          </a:xfrm>
          <a:prstGeom prst="rect">
            <a:avLst/>
          </a:prstGeom>
          <a:noFill/>
        </p:spPr>
        <p:txBody>
          <a:bodyPr wrap="square" rtlCol="0">
            <a:spAutoFit/>
          </a:bodyPr>
          <a:lstStyle/>
          <a:p>
            <a:pPr algn="r"/>
            <a:r>
              <a:rPr lang="en-US" sz="900" b="0" dirty="0">
                <a:solidFill>
                  <a:schemeClr val="bg1">
                    <a:lumMod val="50000"/>
                  </a:schemeClr>
                </a:solidFill>
              </a:rPr>
              <a:t>﻿</a:t>
            </a:r>
            <a:r>
              <a:rPr lang="en-US" sz="900" b="0" dirty="0">
                <a:solidFill>
                  <a:schemeClr val="tx1">
                    <a:lumMod val="60000"/>
                    <a:lumOff val="40000"/>
                  </a:schemeClr>
                </a:solidFill>
              </a:rPr>
              <a:t>Source</a:t>
            </a:r>
            <a:r>
              <a:rPr lang="en-US" sz="900" b="0" dirty="0">
                <a:solidFill>
                  <a:schemeClr val="bg1">
                    <a:lumMod val="50000"/>
                  </a:schemeClr>
                </a:solidFill>
              </a:rPr>
              <a:t>: STR. © 2022 CoStar Group</a:t>
            </a:r>
          </a:p>
        </p:txBody>
      </p:sp>
      <p:pic>
        <p:nvPicPr>
          <p:cNvPr id="20" name="Picture 19">
            <a:extLst>
              <a:ext uri="{FF2B5EF4-FFF2-40B4-BE49-F238E27FC236}">
                <a16:creationId xmlns:a16="http://schemas.microsoft.com/office/drawing/2014/main" id="{69B5EC53-52FC-FA4B-A1BB-A8D5B47EE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078" y="299377"/>
            <a:ext cx="973700" cy="973700"/>
          </a:xfrm>
          <a:prstGeom prst="rect">
            <a:avLst/>
          </a:prstGeom>
        </p:spPr>
      </p:pic>
      <p:sp>
        <p:nvSpPr>
          <p:cNvPr id="2" name="Slide Number Placeholder 1">
            <a:extLst>
              <a:ext uri="{FF2B5EF4-FFF2-40B4-BE49-F238E27FC236}">
                <a16:creationId xmlns:a16="http://schemas.microsoft.com/office/drawing/2014/main" id="{55CE7B01-ADF3-DA4C-9BEA-28D51A69CAAE}"/>
              </a:ext>
            </a:extLst>
          </p:cNvPr>
          <p:cNvSpPr>
            <a:spLocks noGrp="1"/>
          </p:cNvSpPr>
          <p:nvPr>
            <p:ph type="sldNum" sz="quarter" idx="14"/>
          </p:nvPr>
        </p:nvSpPr>
        <p:spPr/>
        <p:txBody>
          <a:bodyPr/>
          <a:lstStyle>
            <a:lvl1pPr>
              <a:defRPr>
                <a:solidFill>
                  <a:schemeClr val="tx1">
                    <a:lumMod val="60000"/>
                    <a:lumOff val="40000"/>
                  </a:schemeClr>
                </a:solidFill>
              </a:defRPr>
            </a:lvl1pPr>
          </a:lstStyle>
          <a:p>
            <a:fld id="{32413461-4BB7-634E-A64C-F44C59018A3C}" type="slidenum">
              <a:rPr lang="en-US" smtClean="0"/>
              <a:pPr/>
              <a:t>‹#›</a:t>
            </a:fld>
            <a:endParaRPr lang="en-US" dirty="0"/>
          </a:p>
        </p:txBody>
      </p:sp>
    </p:spTree>
    <p:extLst>
      <p:ext uri="{BB962C8B-B14F-4D97-AF65-F5344CB8AC3E}">
        <p14:creationId xmlns:p14="http://schemas.microsoft.com/office/powerpoint/2010/main" val="63892558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or Bullets (2 Column)">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F20D161-5B79-4E79-8A3C-75BDB2C8617C}"/>
              </a:ext>
            </a:extLst>
          </p:cNvPr>
          <p:cNvSpPr>
            <a:spLocks noGrp="1"/>
          </p:cNvSpPr>
          <p:nvPr>
            <p:ph type="body" sz="quarter" idx="15"/>
          </p:nvPr>
        </p:nvSpPr>
        <p:spPr>
          <a:xfrm>
            <a:off x="6154800" y="1383632"/>
            <a:ext cx="5580000" cy="4889500"/>
          </a:xfrm>
          <a:prstGeom prst="rect">
            <a:avLst/>
          </a:prstGeom>
        </p:spPr>
        <p:txBody>
          <a:bodyPr/>
          <a:lstStyle>
            <a:lvl1pPr marL="285750" indent="-285750">
              <a:buClr>
                <a:srgbClr val="4BABD7"/>
              </a:buClr>
              <a:buSzPct val="150000"/>
              <a:buFont typeface="Arial" panose="020B0604020202020204" pitchFamily="34" charset="0"/>
              <a:buChar char="•"/>
              <a:defRPr sz="1800">
                <a:latin typeface="Segoe UI" panose="020B0502040204020203" pitchFamily="34" charset="0"/>
                <a:cs typeface="Segoe UI" panose="020B0502040204020203" pitchFamily="34" charset="0"/>
              </a:defRPr>
            </a:lvl1pPr>
            <a:lvl2pPr marL="7429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2pPr>
            <a:lvl3pPr marL="1200150" indent="-285750">
              <a:buClr>
                <a:srgbClr val="4BABD7"/>
              </a:buClr>
              <a:buSzPct val="100000"/>
              <a:buFont typeface="Wingdings" panose="05000000000000000000" pitchFamily="2" charset="2"/>
              <a:buChar char="§"/>
              <a:defRPr sz="1800">
                <a:latin typeface="Segoe UI" panose="020B0502040204020203" pitchFamily="34" charset="0"/>
                <a:cs typeface="Segoe UI" panose="020B0502040204020203" pitchFamily="34" charset="0"/>
              </a:defRPr>
            </a:lvl3pPr>
            <a:lvl4pPr marL="1657350" indent="-285750">
              <a:buClr>
                <a:srgbClr val="4BABD7"/>
              </a:buClr>
              <a:buSzPct val="100000"/>
              <a:buFont typeface="Arial" panose="020B0604020202020204" pitchFamily="34" charset="0"/>
              <a:buChar char="•"/>
              <a:defRPr sz="1800">
                <a:latin typeface="Segoe UI" panose="020B0502040204020203" pitchFamily="34" charset="0"/>
                <a:cs typeface="Segoe UI" panose="020B0502040204020203" pitchFamily="34" charset="0"/>
              </a:defRPr>
            </a:lvl4pPr>
            <a:lvl5pPr marL="21145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0D9234F9-DF8A-42FE-A224-A1DD1C0AD587}"/>
              </a:ext>
            </a:extLst>
          </p:cNvPr>
          <p:cNvSpPr>
            <a:spLocks noGrp="1"/>
          </p:cNvSpPr>
          <p:nvPr>
            <p:ph type="title"/>
          </p:nvPr>
        </p:nvSpPr>
        <p:spPr>
          <a:xfrm>
            <a:off x="381000" y="355599"/>
            <a:ext cx="10620375" cy="72360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053CFE61-E372-46C4-A70E-ED31A3260CBE}"/>
              </a:ext>
            </a:extLst>
          </p:cNvPr>
          <p:cNvSpPr>
            <a:spLocks noGrp="1"/>
          </p:cNvSpPr>
          <p:nvPr>
            <p:ph type="sldNum" sz="quarter" idx="10"/>
          </p:nvPr>
        </p:nvSpPr>
        <p:spPr/>
        <p:txBody>
          <a:bodyPr/>
          <a:lstStyle>
            <a:lvl1pPr>
              <a:defRPr>
                <a:solidFill>
                  <a:srgbClr val="4A4A4A"/>
                </a:solidFill>
              </a:defRPr>
            </a:lvl1pPr>
          </a:lstStyle>
          <a:p>
            <a:fld id="{AD690848-3B57-41CD-8700-B59C9376205F}" type="slidenum">
              <a:rPr lang="en-GB" smtClean="0"/>
              <a:pPr/>
              <a:t>‹#›</a:t>
            </a:fld>
            <a:endParaRPr lang="en-GB" dirty="0"/>
          </a:p>
        </p:txBody>
      </p:sp>
      <p:sp>
        <p:nvSpPr>
          <p:cNvPr id="5" name="Text Placeholder 16">
            <a:extLst>
              <a:ext uri="{FF2B5EF4-FFF2-40B4-BE49-F238E27FC236}">
                <a16:creationId xmlns:a16="http://schemas.microsoft.com/office/drawing/2014/main" id="{03C23B0D-3514-4BA1-8DB1-85E694C4034B}"/>
              </a:ext>
            </a:extLst>
          </p:cNvPr>
          <p:cNvSpPr>
            <a:spLocks noGrp="1"/>
          </p:cNvSpPr>
          <p:nvPr>
            <p:ph type="body" sz="quarter" idx="14"/>
          </p:nvPr>
        </p:nvSpPr>
        <p:spPr>
          <a:xfrm>
            <a:off x="381000" y="1383632"/>
            <a:ext cx="5580000" cy="4889500"/>
          </a:xfrm>
          <a:prstGeom prst="rect">
            <a:avLst/>
          </a:prstGeom>
        </p:spPr>
        <p:txBody>
          <a:bodyPr/>
          <a:lstStyle>
            <a:lvl1pPr marL="285750" indent="-285750">
              <a:buClr>
                <a:srgbClr val="4BABD7"/>
              </a:buClr>
              <a:buSzPct val="150000"/>
              <a:buFont typeface="Arial" panose="020B0604020202020204" pitchFamily="34" charset="0"/>
              <a:buChar char="•"/>
              <a:defRPr sz="1800">
                <a:latin typeface="Segoe UI" panose="020B0502040204020203" pitchFamily="34" charset="0"/>
                <a:cs typeface="Segoe UI" panose="020B0502040204020203" pitchFamily="34" charset="0"/>
              </a:defRPr>
            </a:lvl1pPr>
            <a:lvl2pPr marL="7429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2pPr>
            <a:lvl3pPr marL="1200150" indent="-285750">
              <a:buClr>
                <a:srgbClr val="4BABD7"/>
              </a:buClr>
              <a:buSzPct val="100000"/>
              <a:buFont typeface="Wingdings" panose="05000000000000000000" pitchFamily="2" charset="2"/>
              <a:buChar char="§"/>
              <a:defRPr sz="1800">
                <a:latin typeface="Segoe UI" panose="020B0502040204020203" pitchFamily="34" charset="0"/>
                <a:cs typeface="Segoe UI" panose="020B0502040204020203" pitchFamily="34" charset="0"/>
              </a:defRPr>
            </a:lvl3pPr>
            <a:lvl4pPr marL="1657350" indent="-285750">
              <a:buClr>
                <a:srgbClr val="4BABD7"/>
              </a:buClr>
              <a:buSzPct val="100000"/>
              <a:buFont typeface="Arial" panose="020B0604020202020204" pitchFamily="34" charset="0"/>
              <a:buChar char="•"/>
              <a:defRPr sz="1800">
                <a:latin typeface="Segoe UI" panose="020B0502040204020203" pitchFamily="34" charset="0"/>
                <a:cs typeface="Segoe UI" panose="020B0502040204020203" pitchFamily="34" charset="0"/>
              </a:defRPr>
            </a:lvl4pPr>
            <a:lvl5pPr marL="2114550" indent="-285750">
              <a:buClr>
                <a:srgbClr val="4BABD7"/>
              </a:buClr>
              <a:buSzPct val="100000"/>
              <a:buFont typeface="Courier New" panose="02070309020205020404" pitchFamily="49" charset="0"/>
              <a:buChar char="o"/>
              <a:defRPr sz="180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9238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E438-5CB8-4717-B90F-BA35D71E7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382D8-2935-4BA9-BF3A-2E232AB3FE07}"/>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B899D-0E63-4ED0-879E-CE64139B3C78}"/>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16A84-ED2F-44DA-B9B7-B1A93F1DAF86}"/>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6" name="Footer Placeholder 5">
            <a:extLst>
              <a:ext uri="{FF2B5EF4-FFF2-40B4-BE49-F238E27FC236}">
                <a16:creationId xmlns:a16="http://schemas.microsoft.com/office/drawing/2014/main" id="{EED08883-4071-40FB-A56B-04155E9BAB37}"/>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5ED62D-FEEC-4D48-9CA4-87A63DAEE071}"/>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214981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8A1F-76E9-4BB5-B00B-8D6ED9C3D4D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92A78-684A-49C9-AAD2-83436027ADD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A4DBE-6D7F-4469-B511-BE7F7F8D562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AF256-281F-4D63-8561-AB72F718E69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0F18D-750E-44B6-B59D-ED1BE07869C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BE305F-F1D2-42A5-8E32-30826B12D8C3}"/>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8" name="Footer Placeholder 7">
            <a:extLst>
              <a:ext uri="{FF2B5EF4-FFF2-40B4-BE49-F238E27FC236}">
                <a16:creationId xmlns:a16="http://schemas.microsoft.com/office/drawing/2014/main" id="{7285990E-30D2-488C-9391-97778671863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06DD978-F9B2-45EF-899B-33CF1AFAF6C2}"/>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331314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2FE-91F6-4C55-B549-C4CB1CDF0E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46C1B-ABB9-4D8E-895F-FB93B403B19E}"/>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4" name="Footer Placeholder 3">
            <a:extLst>
              <a:ext uri="{FF2B5EF4-FFF2-40B4-BE49-F238E27FC236}">
                <a16:creationId xmlns:a16="http://schemas.microsoft.com/office/drawing/2014/main" id="{70CF55CB-8C35-4DE5-BD37-E8FF98FCC0F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159D995-57F1-4641-8F98-E3CDEC1B9160}"/>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84545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2D7B0-1671-441F-AD3E-662C60909F0B}"/>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3" name="Footer Placeholder 2">
            <a:extLst>
              <a:ext uri="{FF2B5EF4-FFF2-40B4-BE49-F238E27FC236}">
                <a16:creationId xmlns:a16="http://schemas.microsoft.com/office/drawing/2014/main" id="{AA5E9D7F-C30B-4F18-813C-20ACBCA5566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FA34576-3BDF-4B70-AFE7-614E997F5828}"/>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227698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E6F62-EC34-4E3F-882B-F1F5FFF86D0A}"/>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D7C9A-4A78-44B3-A9BC-15BB9C6AFA5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0B6C5E-1550-44F1-A23A-63123F4256D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87F91-EA52-4C10-9568-28CE1CD31F11}"/>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6" name="Footer Placeholder 5">
            <a:extLst>
              <a:ext uri="{FF2B5EF4-FFF2-40B4-BE49-F238E27FC236}">
                <a16:creationId xmlns:a16="http://schemas.microsoft.com/office/drawing/2014/main" id="{2300E8F3-2A81-4884-A8F5-DD2AA9D6626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4B664E-F9DA-4345-A543-DA2AF20E609C}"/>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39999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9D13-746D-40DA-9186-BD6013A2EB3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5F7F1D-EC95-4831-A49B-7FAFE1BBBA6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669678-CEE6-46F5-915D-E46E84F2B0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2F8D1-F3E1-4B81-A528-D1A784597EB6}"/>
              </a:ext>
            </a:extLst>
          </p:cNvPr>
          <p:cNvSpPr>
            <a:spLocks noGrp="1"/>
          </p:cNvSpPr>
          <p:nvPr>
            <p:ph type="dt" sz="half" idx="10"/>
          </p:nvPr>
        </p:nvSpPr>
        <p:spPr>
          <a:xfrm>
            <a:off x="838200" y="6356351"/>
            <a:ext cx="2743200" cy="365125"/>
          </a:xfrm>
          <a:prstGeom prst="rect">
            <a:avLst/>
          </a:prstGeom>
        </p:spPr>
        <p:txBody>
          <a:bodyPr/>
          <a:lstStyle/>
          <a:p>
            <a:fld id="{284B3672-1CFB-405D-A5EA-41079D6235AC}" type="datetimeFigureOut">
              <a:rPr lang="en-US" smtClean="0"/>
              <a:t>3/5/2024</a:t>
            </a:fld>
            <a:endParaRPr lang="en-US"/>
          </a:p>
        </p:txBody>
      </p:sp>
      <p:sp>
        <p:nvSpPr>
          <p:cNvPr id="6" name="Footer Placeholder 5">
            <a:extLst>
              <a:ext uri="{FF2B5EF4-FFF2-40B4-BE49-F238E27FC236}">
                <a16:creationId xmlns:a16="http://schemas.microsoft.com/office/drawing/2014/main" id="{76B2D116-61EF-4859-B627-3FE9A598CFC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F654A9C-98F9-4B0D-9387-822C263E0223}"/>
              </a:ext>
            </a:extLst>
          </p:cNvPr>
          <p:cNvSpPr>
            <a:spLocks noGrp="1"/>
          </p:cNvSpPr>
          <p:nvPr>
            <p:ph type="sldNum" sz="quarter" idx="12"/>
          </p:nvPr>
        </p:nvSpPr>
        <p:spPr>
          <a:xfrm>
            <a:off x="8610600" y="6356351"/>
            <a:ext cx="2743200" cy="365125"/>
          </a:xfrm>
          <a:prstGeom prst="rect">
            <a:avLst/>
          </a:prstGeom>
        </p:spPr>
        <p:txBody>
          <a:bodyPr/>
          <a:lstStyle/>
          <a:p>
            <a:fld id="{3B12358A-9384-4B71-9C45-2E1D6670EA35}" type="slidenum">
              <a:rPr lang="en-US" smtClean="0"/>
              <a:t>‹#›</a:t>
            </a:fld>
            <a:endParaRPr lang="en-US"/>
          </a:p>
        </p:txBody>
      </p:sp>
    </p:spTree>
    <p:extLst>
      <p:ext uri="{BB962C8B-B14F-4D97-AF65-F5344CB8AC3E}">
        <p14:creationId xmlns:p14="http://schemas.microsoft.com/office/powerpoint/2010/main" val="130881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2DCBD-EF34-4084-BCDB-2A97D1C7F20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7E7B56-B973-4F59-BC00-9595A7E0B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8E37403E-700E-41B0-B825-272725A009A1}"/>
              </a:ext>
            </a:extLst>
          </p:cNvPr>
          <p:cNvSpPr txBox="1"/>
          <p:nvPr userDrawn="1"/>
        </p:nvSpPr>
        <p:spPr>
          <a:xfrm>
            <a:off x="-44613" y="6609239"/>
            <a:ext cx="1509656" cy="230832"/>
          </a:xfrm>
          <a:prstGeom prst="rect">
            <a:avLst/>
          </a:prstGeom>
          <a:noFill/>
        </p:spPr>
        <p:txBody>
          <a:bodyPr wrap="square" rtlCol="0">
            <a:spAutoFit/>
          </a:bodyPr>
          <a:lstStyle/>
          <a:p>
            <a:pPr algn="l"/>
            <a:r>
              <a:rPr lang="en-US" sz="900" dirty="0">
                <a:solidFill>
                  <a:schemeClr val="bg1">
                    <a:lumMod val="65000"/>
                  </a:schemeClr>
                </a:solidFill>
                <a:latin typeface="Roboto Light" panose="02000000000000000000" pitchFamily="2" charset="0"/>
              </a:rPr>
              <a:t> </a:t>
            </a:r>
            <a:fld id="{9537E587-6AFE-4024-BD3E-F2AF4A9B13BB}" type="slidenum">
              <a:rPr lang="en-US" sz="900" smtClean="0">
                <a:solidFill>
                  <a:schemeClr val="bg1">
                    <a:lumMod val="65000"/>
                  </a:schemeClr>
                </a:solidFill>
                <a:latin typeface="Roboto Light" panose="02000000000000000000" pitchFamily="2" charset="0"/>
              </a:rPr>
              <a:pPr algn="l"/>
              <a:t>‹#›</a:t>
            </a:fld>
            <a:endParaRPr lang="en-US" sz="900" dirty="0">
              <a:solidFill>
                <a:schemeClr val="bg1">
                  <a:lumMod val="65000"/>
                </a:schemeClr>
              </a:solidFill>
              <a:latin typeface="Roboto Light" panose="02000000000000000000" pitchFamily="2" charset="0"/>
            </a:endParaRPr>
          </a:p>
        </p:txBody>
      </p:sp>
      <p:pic>
        <p:nvPicPr>
          <p:cNvPr id="6" name="Picture 5" descr="Logo&#10;&#10;Description automatically generated">
            <a:extLst>
              <a:ext uri="{FF2B5EF4-FFF2-40B4-BE49-F238E27FC236}">
                <a16:creationId xmlns:a16="http://schemas.microsoft.com/office/drawing/2014/main" id="{3EEACC99-A3A2-4508-84A3-FFE7F5C8802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91566" y="6567886"/>
            <a:ext cx="1326292" cy="316310"/>
          </a:xfrm>
          <a:prstGeom prst="rect">
            <a:avLst/>
          </a:prstGeom>
        </p:spPr>
      </p:pic>
    </p:spTree>
    <p:extLst>
      <p:ext uri="{BB962C8B-B14F-4D97-AF65-F5344CB8AC3E}">
        <p14:creationId xmlns:p14="http://schemas.microsoft.com/office/powerpoint/2010/main" val="326153097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84A04-ADF8-4F71-8E46-54AE3D544DC4}" type="datetime1">
              <a:rPr lang="en-US" smtClean="0"/>
              <a:t>3/5/2024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5755480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51" r:id="rId16"/>
    <p:sldLayoutId id="2147484035" r:id="rId17"/>
    <p:sldLayoutId id="2147484034" r:id="rId18"/>
    <p:sldLayoutId id="2147484010" r:id="rId19"/>
    <p:sldLayoutId id="2147484036" r:id="rId20"/>
    <p:sldLayoutId id="2147484038" r:id="rId21"/>
    <p:sldLayoutId id="2147484017" r:id="rId22"/>
    <p:sldLayoutId id="2147483798" r:id="rId23"/>
    <p:sldLayoutId id="2147484068" r:id="rId24"/>
    <p:sldLayoutId id="2147484069" r:id="rId25"/>
    <p:sldLayoutId id="2147484070" r:id="rId26"/>
    <p:sldLayoutId id="2147484071"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456" userDrawn="1">
          <p15:clr>
            <a:srgbClr val="F26B43"/>
          </p15:clr>
        </p15:guide>
        <p15:guide id="3" pos="2712" userDrawn="1">
          <p15:clr>
            <a:srgbClr val="F26B43"/>
          </p15:clr>
        </p15:guide>
        <p15:guide id="4" pos="4968" userDrawn="1">
          <p15:clr>
            <a:srgbClr val="F26B43"/>
          </p15:clr>
        </p15:guide>
        <p15:guide id="5" pos="7224" userDrawn="1">
          <p15:clr>
            <a:srgbClr val="F26B43"/>
          </p15:clr>
        </p15:guide>
        <p15:guide id="6" orient="horz" pos="2712" userDrawn="1">
          <p15:clr>
            <a:srgbClr val="F26B43"/>
          </p15:clr>
        </p15:guide>
        <p15:guide id="7" orient="horz" pos="1608" userDrawn="1">
          <p15:clr>
            <a:srgbClr val="F26B43"/>
          </p15:clr>
        </p15:guide>
        <p15:guide id="8" orient="horz" pos="480" userDrawn="1">
          <p15:clr>
            <a:srgbClr val="F26B43"/>
          </p15:clr>
        </p15:guide>
        <p15:guide id="9" pos="3840" userDrawn="1">
          <p15:clr>
            <a:srgbClr val="F26B43"/>
          </p15:clr>
        </p15:guide>
        <p15:guide id="10"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266A57F-C8E7-4A35-9950-41946A2146BC}"/>
              </a:ext>
            </a:extLst>
          </p:cNvPr>
          <p:cNvSpPr txBox="1"/>
          <p:nvPr/>
        </p:nvSpPr>
        <p:spPr>
          <a:xfrm>
            <a:off x="644877" y="4705582"/>
            <a:ext cx="3282512" cy="307777"/>
          </a:xfrm>
          <a:prstGeom prst="rect">
            <a:avLst/>
          </a:prstGeom>
          <a:noFill/>
        </p:spPr>
        <p:txBody>
          <a:bodyPr wrap="square" rtlCol="0">
            <a:spAutoFit/>
          </a:bodyPr>
          <a:lstStyle/>
          <a:p>
            <a:r>
              <a:rPr lang="en-US" sz="1400" dirty="0">
                <a:solidFill>
                  <a:schemeClr val="bg1"/>
                </a:solidFill>
                <a:latin typeface="Roboto Light" panose="02000000000000000000" pitchFamily="2" charset="0"/>
                <a:ea typeface="Roboto Light" panose="02000000000000000000" pitchFamily="2" charset="0"/>
              </a:rPr>
              <a:t>Prepared for:</a:t>
            </a:r>
          </a:p>
        </p:txBody>
      </p:sp>
      <p:sp>
        <p:nvSpPr>
          <p:cNvPr id="17" name="TextBox 16">
            <a:extLst>
              <a:ext uri="{FF2B5EF4-FFF2-40B4-BE49-F238E27FC236}">
                <a16:creationId xmlns:a16="http://schemas.microsoft.com/office/drawing/2014/main" id="{7E71AB87-C1E4-4A03-A210-81D2E869510B}"/>
              </a:ext>
            </a:extLst>
          </p:cNvPr>
          <p:cNvSpPr txBox="1"/>
          <p:nvPr/>
        </p:nvSpPr>
        <p:spPr>
          <a:xfrm>
            <a:off x="745762" y="5091973"/>
            <a:ext cx="3282512" cy="307777"/>
          </a:xfrm>
          <a:prstGeom prst="rect">
            <a:avLst/>
          </a:prstGeom>
          <a:noFill/>
        </p:spPr>
        <p:txBody>
          <a:bodyPr wrap="square" rtlCol="0">
            <a:spAutoFit/>
          </a:bodyPr>
          <a:lstStyle/>
          <a:p>
            <a:r>
              <a:rPr lang="en-US" sz="1400" dirty="0">
                <a:solidFill>
                  <a:schemeClr val="bg1"/>
                </a:solidFill>
                <a:latin typeface="Roboto Light" panose="02000000000000000000" pitchFamily="2" charset="0"/>
                <a:ea typeface="Roboto Light" panose="02000000000000000000" pitchFamily="2" charset="0"/>
              </a:rPr>
              <a:t>Prepared for:</a:t>
            </a:r>
          </a:p>
        </p:txBody>
      </p:sp>
      <p:pic>
        <p:nvPicPr>
          <p:cNvPr id="3" name="Picture 2" descr="A picture containing water, outdoor, sky, grass&#10;&#10;Description automatically generated">
            <a:extLst>
              <a:ext uri="{FF2B5EF4-FFF2-40B4-BE49-F238E27FC236}">
                <a16:creationId xmlns:a16="http://schemas.microsoft.com/office/drawing/2014/main" id="{235067DC-8796-4373-A45F-22DE32D6B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 y="1"/>
            <a:ext cx="12194146" cy="6857999"/>
          </a:xfrm>
          <a:prstGeom prst="rect">
            <a:avLst/>
          </a:prstGeom>
        </p:spPr>
      </p:pic>
      <p:sp>
        <p:nvSpPr>
          <p:cNvPr id="15" name="Shape 1606">
            <a:extLst>
              <a:ext uri="{FF2B5EF4-FFF2-40B4-BE49-F238E27FC236}">
                <a16:creationId xmlns:a16="http://schemas.microsoft.com/office/drawing/2014/main" id="{AAFD8166-99AA-4C6C-AFD5-939CEFC0D1B3}"/>
              </a:ext>
            </a:extLst>
          </p:cNvPr>
          <p:cNvSpPr/>
          <p:nvPr/>
        </p:nvSpPr>
        <p:spPr>
          <a:xfrm>
            <a:off x="0" y="5899"/>
            <a:ext cx="12192000" cy="6858000"/>
          </a:xfrm>
          <a:prstGeom prst="rect">
            <a:avLst/>
          </a:prstGeom>
          <a:solidFill>
            <a:srgbClr val="002060">
              <a:alpha val="93000"/>
            </a:srgbClr>
          </a:solidFill>
          <a:ln w="12700">
            <a:miter lim="400000"/>
          </a:ln>
        </p:spPr>
        <p:txBody>
          <a:bodyPr lIns="25400" tIns="25400" rIns="25400" bIns="25400" anchor="ctr"/>
          <a:lstStyle/>
          <a:p>
            <a:pPr>
              <a:defRPr sz="3200">
                <a:solidFill>
                  <a:srgbClr val="FFFFFF"/>
                </a:solidFill>
              </a:defRPr>
            </a:pPr>
            <a:endParaRPr sz="1600" dirty="0"/>
          </a:p>
        </p:txBody>
      </p:sp>
      <p:pic>
        <p:nvPicPr>
          <p:cNvPr id="20" name="Picture 19">
            <a:extLst>
              <a:ext uri="{FF2B5EF4-FFF2-40B4-BE49-F238E27FC236}">
                <a16:creationId xmlns:a16="http://schemas.microsoft.com/office/drawing/2014/main" id="{6975EAAB-9180-4F55-BD19-22F09B5B7E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 b="25786"/>
          <a:stretch/>
        </p:blipFill>
        <p:spPr>
          <a:xfrm>
            <a:off x="644877" y="294547"/>
            <a:ext cx="3037437" cy="688698"/>
          </a:xfrm>
          <a:prstGeom prst="rect">
            <a:avLst/>
          </a:prstGeom>
        </p:spPr>
      </p:pic>
      <p:sp>
        <p:nvSpPr>
          <p:cNvPr id="21" name="TextBox 20">
            <a:extLst>
              <a:ext uri="{FF2B5EF4-FFF2-40B4-BE49-F238E27FC236}">
                <a16:creationId xmlns:a16="http://schemas.microsoft.com/office/drawing/2014/main" id="{AA2D2F9C-929C-4B68-BCA0-E919D59CE627}"/>
              </a:ext>
            </a:extLst>
          </p:cNvPr>
          <p:cNvSpPr txBox="1"/>
          <p:nvPr/>
        </p:nvSpPr>
        <p:spPr>
          <a:xfrm>
            <a:off x="797277" y="1547491"/>
            <a:ext cx="10552236" cy="1792798"/>
          </a:xfrm>
          <a:prstGeom prst="rect">
            <a:avLst/>
          </a:prstGeom>
          <a:noFill/>
        </p:spPr>
        <p:txBody>
          <a:bodyPr wrap="square" rtlCol="0">
            <a:spAutoFit/>
          </a:bodyPr>
          <a:lstStyle/>
          <a:p>
            <a:pPr>
              <a:spcAft>
                <a:spcPts val="300"/>
              </a:spcAft>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California’s Visitor Economy</a:t>
            </a:r>
          </a:p>
          <a:p>
            <a:r>
              <a:rPr lang="en-US" sz="4000" dirty="0">
                <a:solidFill>
                  <a:schemeClr val="bg1"/>
                </a:solidFill>
                <a:latin typeface="Roboto Light" panose="02000000000000000000" pitchFamily="2" charset="0"/>
                <a:ea typeface="Roboto Light" panose="02000000000000000000" pitchFamily="2" charset="0"/>
              </a:rPr>
              <a:t>Travel Forecast &amp; Key Drivers</a:t>
            </a:r>
          </a:p>
          <a:p>
            <a:r>
              <a:rPr lang="en-US" sz="2800" dirty="0">
                <a:solidFill>
                  <a:schemeClr val="bg1"/>
                </a:solidFill>
                <a:latin typeface="Roboto Light" panose="02000000000000000000" pitchFamily="2" charset="0"/>
                <a:ea typeface="Roboto Light" panose="02000000000000000000" pitchFamily="2" charset="0"/>
              </a:rPr>
              <a:t>February 2024</a:t>
            </a:r>
          </a:p>
        </p:txBody>
      </p:sp>
      <p:sp>
        <p:nvSpPr>
          <p:cNvPr id="22" name="TextBox 21">
            <a:extLst>
              <a:ext uri="{FF2B5EF4-FFF2-40B4-BE49-F238E27FC236}">
                <a16:creationId xmlns:a16="http://schemas.microsoft.com/office/drawing/2014/main" id="{C2C25522-CB80-4CC2-86AD-60058F0D5EB3}"/>
              </a:ext>
            </a:extLst>
          </p:cNvPr>
          <p:cNvSpPr txBox="1"/>
          <p:nvPr/>
        </p:nvSpPr>
        <p:spPr>
          <a:xfrm>
            <a:off x="898162" y="4780735"/>
            <a:ext cx="3282512" cy="307777"/>
          </a:xfrm>
          <a:prstGeom prst="rect">
            <a:avLst/>
          </a:prstGeom>
          <a:noFill/>
        </p:spPr>
        <p:txBody>
          <a:bodyPr wrap="square" rtlCol="0">
            <a:spAutoFit/>
          </a:bodyPr>
          <a:lstStyle/>
          <a:p>
            <a:r>
              <a:rPr lang="en-US" sz="1400" dirty="0">
                <a:solidFill>
                  <a:schemeClr val="bg1"/>
                </a:solidFill>
                <a:latin typeface="Roboto Light" panose="02000000000000000000" pitchFamily="2" charset="0"/>
                <a:ea typeface="Roboto Light" panose="02000000000000000000" pitchFamily="2" charset="0"/>
              </a:rPr>
              <a:t>Prepared for:</a:t>
            </a:r>
          </a:p>
        </p:txBody>
      </p:sp>
      <p:pic>
        <p:nvPicPr>
          <p:cNvPr id="7" name="Picture 6">
            <a:extLst>
              <a:ext uri="{FF2B5EF4-FFF2-40B4-BE49-F238E27FC236}">
                <a16:creationId xmlns:a16="http://schemas.microsoft.com/office/drawing/2014/main" id="{9B92DE4B-E4F4-4F3D-AB04-109DAB90836C}"/>
              </a:ext>
            </a:extLst>
          </p:cNvPr>
          <p:cNvPicPr>
            <a:picLocks noChangeAspect="1"/>
          </p:cNvPicPr>
          <p:nvPr/>
        </p:nvPicPr>
        <p:blipFill>
          <a:blip r:embed="rId4"/>
          <a:stretch>
            <a:fillRect/>
          </a:stretch>
        </p:blipFill>
        <p:spPr>
          <a:xfrm>
            <a:off x="991674" y="5135579"/>
            <a:ext cx="2511380" cy="1406373"/>
          </a:xfrm>
          <a:prstGeom prst="rect">
            <a:avLst/>
          </a:prstGeom>
        </p:spPr>
      </p:pic>
    </p:spTree>
    <p:extLst>
      <p:ext uri="{BB962C8B-B14F-4D97-AF65-F5344CB8AC3E}">
        <p14:creationId xmlns:p14="http://schemas.microsoft.com/office/powerpoint/2010/main" val="138734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5339968A-5082-426B-9505-BC9B250E31C5}"/>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76A2D1AB-D072-41FD-B6E1-EACD059DC7A8}"/>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Forecast assumptions and drivers</a:t>
            </a:r>
          </a:p>
        </p:txBody>
      </p:sp>
      <p:sp>
        <p:nvSpPr>
          <p:cNvPr id="11" name="TextBox 10">
            <a:extLst>
              <a:ext uri="{FF2B5EF4-FFF2-40B4-BE49-F238E27FC236}">
                <a16:creationId xmlns:a16="http://schemas.microsoft.com/office/drawing/2014/main" id="{02D22387-0814-43FC-B379-7C0ED26CBBF6}"/>
              </a:ext>
            </a:extLst>
          </p:cNvPr>
          <p:cNvSpPr txBox="1"/>
          <p:nvPr/>
        </p:nvSpPr>
        <p:spPr>
          <a:xfrm>
            <a:off x="742099" y="2476991"/>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Tree>
    <p:extLst>
      <p:ext uri="{BB962C8B-B14F-4D97-AF65-F5344CB8AC3E}">
        <p14:creationId xmlns:p14="http://schemas.microsoft.com/office/powerpoint/2010/main" val="1832585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281465"/>
            <a:ext cx="652935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World Economic Prospects Monthly</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866240"/>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Oxford Economics Macroeconomic Outlook, January 2024</a:t>
            </a:r>
          </a:p>
        </p:txBody>
      </p:sp>
      <p:sp>
        <p:nvSpPr>
          <p:cNvPr id="7" name="Rectangle 6">
            <a:extLst>
              <a:ext uri="{FF2B5EF4-FFF2-40B4-BE49-F238E27FC236}">
                <a16:creationId xmlns:a16="http://schemas.microsoft.com/office/drawing/2014/main" id="{0BB8F98D-A5AA-4DBA-AF0C-670690FBAF92}"/>
              </a:ext>
            </a:extLst>
          </p:cNvPr>
          <p:cNvSpPr/>
          <p:nvPr/>
        </p:nvSpPr>
        <p:spPr>
          <a:xfrm>
            <a:off x="724775" y="1451015"/>
            <a:ext cx="4999414" cy="4558748"/>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Global outlook boosted by US GDP upgrade</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Evidence of a soft landing in the US is building and weakening inflation prospects around the world should allow central banks to start cutting interest rates in H1 2024. But global GDP growth still looks set to be subdued, even by the standards of the 2010s, and we think that the pace of policy rate cuts by the US Federal Reserve this year will be less than markets envisage.</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We've raised our 2024 world GDP growth forecast to 2.3% from 2.1% a month ago, slightly weaker than last year's estimated 2.7% gain. The key driver of the revision was the US, where we now envisage a more gradual slowdown to sub-trend growth over the course of 2024. We've therefore upgraded our forecast for US GDP growth in 2024 to 2% from 1.2%.</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The other key development over the past month has been the downward revision to our global inflation forecasts. A swathe of weaker-than-expected inflation data towards the end of 2023 and a reduction in our oil price forecast – we now expect the Brent oil price will remain around US$75 per barrel this year – are the main drivers.</a:t>
            </a:r>
          </a:p>
          <a:p>
            <a:pPr marL="171450" indent="-171450">
              <a:lnSpc>
                <a:spcPct val="120000"/>
              </a:lnSpc>
              <a:spcAft>
                <a:spcPts val="600"/>
              </a:spcAft>
              <a:buFont typeface="Arial" panose="020B0604020202020204" pitchFamily="34" charset="0"/>
              <a:buChar char="•"/>
            </a:pPr>
            <a:r>
              <a:rPr lang="en-US" sz="1050" dirty="0">
                <a:solidFill>
                  <a:schemeClr val="bg2">
                    <a:lumMod val="25000"/>
                  </a:schemeClr>
                </a:solidFill>
                <a:latin typeface="Roboto Light" panose="02000000000000000000" pitchFamily="2" charset="0"/>
                <a:ea typeface="PT Sans" panose="020B0503020203020204" pitchFamily="34" charset="0"/>
              </a:rPr>
              <a:t>We expect world CPI inflation to average 4.1% this year, still above the 2.5%-3% average range in the late 2010s, but considerably lower than last year's 6% increase. The path for inflation remains uncertain and there are still plenty of potential shocks that could slow the </a:t>
            </a:r>
            <a:r>
              <a:rPr lang="en-US" sz="1050" dirty="0" err="1">
                <a:solidFill>
                  <a:schemeClr val="bg2">
                    <a:lumMod val="25000"/>
                  </a:schemeClr>
                </a:solidFill>
                <a:latin typeface="Roboto Light" panose="02000000000000000000" pitchFamily="2" charset="0"/>
                <a:ea typeface="PT Sans" panose="020B0503020203020204" pitchFamily="34" charset="0"/>
              </a:rPr>
              <a:t>normalisation</a:t>
            </a:r>
            <a:r>
              <a:rPr lang="en-US" sz="1050" dirty="0">
                <a:solidFill>
                  <a:schemeClr val="bg2">
                    <a:lumMod val="25000"/>
                  </a:schemeClr>
                </a:solidFill>
                <a:latin typeface="Roboto Light" panose="02000000000000000000" pitchFamily="2" charset="0"/>
                <a:ea typeface="PT Sans" panose="020B0503020203020204" pitchFamily="34" charset="0"/>
              </a:rPr>
              <a:t>, including the recent Red Sea shipping attacks. Even so the risk around our forecast are becoming more evenly balanced.</a:t>
            </a:r>
          </a:p>
        </p:txBody>
      </p:sp>
      <p:pic>
        <p:nvPicPr>
          <p:cNvPr id="3" name="Picture 2">
            <a:extLst>
              <a:ext uri="{FF2B5EF4-FFF2-40B4-BE49-F238E27FC236}">
                <a16:creationId xmlns:a16="http://schemas.microsoft.com/office/drawing/2014/main" id="{9FC561AA-D858-D057-A68D-72E4C1C5790A}"/>
              </a:ext>
            </a:extLst>
          </p:cNvPr>
          <p:cNvPicPr>
            <a:picLocks noChangeAspect="1"/>
          </p:cNvPicPr>
          <p:nvPr/>
        </p:nvPicPr>
        <p:blipFill>
          <a:blip r:embed="rId2"/>
          <a:stretch>
            <a:fillRect/>
          </a:stretch>
        </p:blipFill>
        <p:spPr>
          <a:xfrm>
            <a:off x="7532742" y="155771"/>
            <a:ext cx="4249420" cy="6431915"/>
          </a:xfrm>
          <a:prstGeom prst="rect">
            <a:avLst/>
          </a:prstGeom>
        </p:spPr>
      </p:pic>
    </p:spTree>
    <p:extLst>
      <p:ext uri="{BB962C8B-B14F-4D97-AF65-F5344CB8AC3E}">
        <p14:creationId xmlns:p14="http://schemas.microsoft.com/office/powerpoint/2010/main" val="410280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F33B6-D7CD-4F30-BE5E-4C7F70BC2C53}"/>
              </a:ext>
            </a:extLst>
          </p:cNvPr>
          <p:cNvSpPr txBox="1"/>
          <p:nvPr/>
        </p:nvSpPr>
        <p:spPr>
          <a:xfrm>
            <a:off x="629861" y="706587"/>
            <a:ext cx="2073003"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outlook</a:t>
            </a:r>
          </a:p>
        </p:txBody>
      </p:sp>
      <p:sp>
        <p:nvSpPr>
          <p:cNvPr id="4" name="Rectangle 3">
            <a:extLst>
              <a:ext uri="{FF2B5EF4-FFF2-40B4-BE49-F238E27FC236}">
                <a16:creationId xmlns:a16="http://schemas.microsoft.com/office/drawing/2014/main" id="{0AC9B3FE-BBA9-4E25-85D0-33A4B200D1DC}"/>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Five-year forecast</a:t>
            </a:r>
          </a:p>
        </p:txBody>
      </p:sp>
      <p:pic>
        <p:nvPicPr>
          <p:cNvPr id="8" name="Picture 7">
            <a:extLst>
              <a:ext uri="{FF2B5EF4-FFF2-40B4-BE49-F238E27FC236}">
                <a16:creationId xmlns:a16="http://schemas.microsoft.com/office/drawing/2014/main" id="{710F7D8F-0266-C033-96B1-8CCC84F3F159}"/>
              </a:ext>
            </a:extLst>
          </p:cNvPr>
          <p:cNvPicPr>
            <a:picLocks noChangeAspect="1"/>
          </p:cNvPicPr>
          <p:nvPr/>
        </p:nvPicPr>
        <p:blipFill>
          <a:blip r:embed="rId2"/>
          <a:stretch>
            <a:fillRect/>
          </a:stretch>
        </p:blipFill>
        <p:spPr>
          <a:xfrm>
            <a:off x="724775" y="1803400"/>
            <a:ext cx="8563622" cy="4765842"/>
          </a:xfrm>
          <a:prstGeom prst="rect">
            <a:avLst/>
          </a:prstGeom>
        </p:spPr>
      </p:pic>
    </p:spTree>
    <p:extLst>
      <p:ext uri="{BB962C8B-B14F-4D97-AF65-F5344CB8AC3E}">
        <p14:creationId xmlns:p14="http://schemas.microsoft.com/office/powerpoint/2010/main" val="311392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1690271"/>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Economic output</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We upgraded our baseline forecast for the US to reflect the underlying strength of the labor market, a quicker moderation in inflation, looser financial market conditions, and signs that the Federal Reserve is set to pivot sooner than we anticipated.</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The most significant changes to our January forecast are an upward revision to our projection for real GDP growth this year, a lower peak in the unemployment rate, and an earlier rate cut by the Fed. We forecast real GDP will grow by 2% in 2024, following an estimated 2.5% expansion in 2023.</a:t>
            </a: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03668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Economic Outlook</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New year ushers in reasons for cautious optimism</a:t>
            </a:r>
          </a:p>
        </p:txBody>
      </p:sp>
      <p:sp>
        <p:nvSpPr>
          <p:cNvPr id="10" name="Rectangle 9">
            <a:extLst>
              <a:ext uri="{FF2B5EF4-FFF2-40B4-BE49-F238E27FC236}">
                <a16:creationId xmlns:a16="http://schemas.microsoft.com/office/drawing/2014/main" id="{BCEFC1BB-9FE5-4533-A034-64F80B58B500}"/>
              </a:ext>
            </a:extLst>
          </p:cNvPr>
          <p:cNvSpPr/>
          <p:nvPr/>
        </p:nvSpPr>
        <p:spPr>
          <a:xfrm>
            <a:off x="6122555" y="2514125"/>
            <a:ext cx="5315759" cy="1884170"/>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Labor market</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The breadth of job growth has narrowed but this is not an immediate cause for concern. Job openings are still above those seen in 2019 in almost every industry, suggesting labor demand has not fallen off a cliff. A possible reason for the narrowing of hiring in a few industries, including healthcare, leisure/hospitality, and government, is that the affected sectors had elevated output per worker. This resulted in a larger-than-average increase in wages and that helped ease labor supply constraints, making hiring easier.</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We expect the unemployment rate will now peak this year at 4.25%, compared with the 4.5% in the December baseline but up from its current 3.7%.</a:t>
            </a:r>
          </a:p>
        </p:txBody>
      </p:sp>
      <p:sp>
        <p:nvSpPr>
          <p:cNvPr id="7" name="Rectangle 6">
            <a:extLst>
              <a:ext uri="{FF2B5EF4-FFF2-40B4-BE49-F238E27FC236}">
                <a16:creationId xmlns:a16="http://schemas.microsoft.com/office/drawing/2014/main" id="{21516DF5-6385-4DEE-90C3-394852CB7EDC}"/>
              </a:ext>
            </a:extLst>
          </p:cNvPr>
          <p:cNvSpPr/>
          <p:nvPr/>
        </p:nvSpPr>
        <p:spPr>
          <a:xfrm>
            <a:off x="629861" y="4325112"/>
            <a:ext cx="4999414" cy="2155014"/>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Consumers</a:t>
            </a: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We estimate GDP in Q4 2023 was above 2% at an annualized rate, and the jumping-off point for real consumer spending for Q1 is favorable because of the increase in December vehicle sales.</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Spending should get a boost from lower retail gasoline prices, as they have fallen by $0.76 per gallon since late September, which should boost consumption by roughly $1 trillion over the course of 2024. Another support for consumer spending is the faster anticipated growth in real disposable income.</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With inflation moderating quicker than we anticipated, real disposable income should increase at a solid clip this year, which should help prop up consumption.</a:t>
            </a:r>
          </a:p>
        </p:txBody>
      </p:sp>
      <p:sp>
        <p:nvSpPr>
          <p:cNvPr id="9" name="Rectangle 8">
            <a:extLst>
              <a:ext uri="{FF2B5EF4-FFF2-40B4-BE49-F238E27FC236}">
                <a16:creationId xmlns:a16="http://schemas.microsoft.com/office/drawing/2014/main" id="{C28C12CF-BE8C-431F-8058-00AEE620575B}"/>
              </a:ext>
            </a:extLst>
          </p:cNvPr>
          <p:cNvSpPr/>
          <p:nvPr/>
        </p:nvSpPr>
        <p:spPr>
          <a:xfrm>
            <a:off x="6096000" y="4498848"/>
            <a:ext cx="5315759" cy="1884170"/>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Medium" panose="02000000000000000000" pitchFamily="2" charset="0"/>
                <a:ea typeface="Roboto Medium" panose="02000000000000000000" pitchFamily="2" charset="0"/>
              </a:rPr>
              <a:t>Inflation</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Our new baseline forecast factors in the recently released revisions to the core PCE deflator, but we think inflation will flirt with the Fed's 2% target by midyear. Therefore, we expect the first rate cut by the Federal Open Market Committee to occur in May, rather than September.</a:t>
            </a:r>
          </a:p>
          <a:p>
            <a:pPr>
              <a:lnSpc>
                <a:spcPct val="120000"/>
              </a:lnSpc>
              <a:spcAft>
                <a:spcPts val="600"/>
              </a:spcAft>
            </a:pPr>
            <a:r>
              <a:rPr lang="en-US" sz="1050" dirty="0">
                <a:solidFill>
                  <a:schemeClr val="bg2">
                    <a:lumMod val="25000"/>
                  </a:schemeClr>
                </a:solidFill>
                <a:latin typeface="Roboto Light" panose="02000000000000000000" pitchFamily="2" charset="0"/>
                <a:ea typeface="Roboto Light" panose="02000000000000000000" pitchFamily="2" charset="0"/>
              </a:rPr>
              <a:t>Core goods prices continue to outright decline. Risks to our forecast that goods prices will be a drag on inflation this year are weighted toward the upside because of supply-chain stress stemming from geopolitical tensions, which could push freight costs higher and increase delivery times.</a:t>
            </a:r>
          </a:p>
        </p:txBody>
      </p:sp>
    </p:spTree>
    <p:extLst>
      <p:ext uri="{BB962C8B-B14F-4D97-AF65-F5344CB8AC3E}">
        <p14:creationId xmlns:p14="http://schemas.microsoft.com/office/powerpoint/2010/main" val="270310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332964"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GDP Forecast</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GDP set to slow as we move through 2024</a:t>
            </a:r>
          </a:p>
        </p:txBody>
      </p:sp>
      <p:sp>
        <p:nvSpPr>
          <p:cNvPr id="6" name="TextBox 5">
            <a:extLst>
              <a:ext uri="{FF2B5EF4-FFF2-40B4-BE49-F238E27FC236}">
                <a16:creationId xmlns:a16="http://schemas.microsoft.com/office/drawing/2014/main" id="{8BF04FDD-A231-0B5D-23DA-13C78178EA04}"/>
              </a:ext>
            </a:extLst>
          </p:cNvPr>
          <p:cNvSpPr txBox="1"/>
          <p:nvPr/>
        </p:nvSpPr>
        <p:spPr>
          <a:xfrm>
            <a:off x="8099572" y="1505101"/>
            <a:ext cx="3924788" cy="3570208"/>
          </a:xfrm>
          <a:prstGeom prst="rect">
            <a:avLst/>
          </a:prstGeom>
          <a:solidFill>
            <a:schemeClr val="accent1">
              <a:lumMod val="20000"/>
              <a:lumOff val="80000"/>
            </a:schemeClr>
          </a:solidFill>
        </p:spPr>
        <p:txBody>
          <a:bodyPr wrap="square">
            <a:spAutoFit/>
          </a:bodyPr>
          <a:lstStyle/>
          <a:p>
            <a:pPr>
              <a:spcBef>
                <a:spcPts val="500"/>
              </a:spcBef>
              <a:spcAft>
                <a:spcPts val="500"/>
              </a:spcAft>
              <a:defRPr/>
            </a:pPr>
            <a:r>
              <a:rPr lang="en-US" sz="1600" dirty="0">
                <a:solidFill>
                  <a:srgbClr val="003469"/>
                </a:solidFill>
                <a:latin typeface="Arial" panose="020B0604020202020204" pitchFamily="34" charset="0"/>
                <a:cs typeface="Arial" panose="020B0604020202020204" pitchFamily="34" charset="0"/>
              </a:rPr>
              <a:t>Risks to are forecast are balanced.</a:t>
            </a:r>
          </a:p>
          <a:p>
            <a:pPr>
              <a:spcBef>
                <a:spcPts val="500"/>
              </a:spcBef>
              <a:spcAft>
                <a:spcPts val="500"/>
              </a:spcAft>
              <a:defRPr/>
            </a:pP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Upside:</a:t>
            </a:r>
          </a:p>
          <a:p>
            <a:pPr marL="285750" indent="-285750">
              <a:spcBef>
                <a:spcPts val="500"/>
              </a:spcBef>
              <a:spcAft>
                <a:spcPts val="500"/>
              </a:spcAft>
              <a:buFont typeface="Arial" panose="020B0604020202020204" pitchFamily="34" charset="0"/>
              <a:buChar char="•"/>
              <a:defRPr/>
            </a:pPr>
            <a:r>
              <a:rPr lang="en-US" sz="1600" dirty="0">
                <a:solidFill>
                  <a:srgbClr val="003469"/>
                </a:solidFill>
                <a:latin typeface="Arial" panose="020B0604020202020204" pitchFamily="34" charset="0"/>
                <a:cs typeface="Arial" panose="020B0604020202020204" pitchFamily="34" charset="0"/>
              </a:rPr>
              <a:t>Easing financial market conditions</a:t>
            </a:r>
          </a:p>
          <a:p>
            <a:pPr marL="285750" indent="-285750">
              <a:spcBef>
                <a:spcPts val="500"/>
              </a:spcBef>
              <a:spcAft>
                <a:spcPts val="500"/>
              </a:spcAft>
              <a:buFont typeface="Arial" panose="020B0604020202020204" pitchFamily="34" charset="0"/>
              <a:buChar char="•"/>
              <a:defRPr/>
            </a:pPr>
            <a:r>
              <a:rPr lang="en-US" sz="1600" dirty="0">
                <a:solidFill>
                  <a:srgbClr val="003469"/>
                </a:solidFill>
                <a:latin typeface="Arial" panose="020B0604020202020204" pitchFamily="34" charset="0"/>
                <a:cs typeface="Arial" panose="020B0604020202020204" pitchFamily="34" charset="0"/>
              </a:rPr>
              <a:t>More significant disinflation in core services</a:t>
            </a:r>
          </a:p>
          <a:p>
            <a:pPr>
              <a:spcBef>
                <a:spcPts val="500"/>
              </a:spcBef>
              <a:spcAft>
                <a:spcPts val="500"/>
              </a:spcAft>
              <a:defRPr/>
            </a:pPr>
            <a:r>
              <a:rPr lang="en-US" sz="1600" dirty="0">
                <a:solidFill>
                  <a:srgbClr val="003469"/>
                </a:solidFill>
                <a:latin typeface="Arial" panose="020B0604020202020204" pitchFamily="34" charset="0"/>
                <a:cs typeface="Arial" panose="020B0604020202020204" pitchFamily="34" charset="0"/>
              </a:rPr>
              <a:t>Downside:</a:t>
            </a:r>
          </a:p>
          <a:p>
            <a:pPr marL="285750" indent="-285750">
              <a:spcBef>
                <a:spcPts val="500"/>
              </a:spcBef>
              <a:spcAft>
                <a:spcPts val="500"/>
              </a:spcAft>
              <a:buFont typeface="Arial" panose="020B0604020202020204" pitchFamily="34" charset="0"/>
              <a:buChar char="•"/>
              <a:defRPr/>
            </a:pPr>
            <a:r>
              <a:rPr lang="en-US" sz="1600" dirty="0">
                <a:solidFill>
                  <a:srgbClr val="003469"/>
                </a:solidFill>
                <a:latin typeface="Arial" panose="020B0604020202020204" pitchFamily="34" charset="0"/>
                <a:cs typeface="Arial" panose="020B0604020202020204" pitchFamily="34" charset="0"/>
              </a:rPr>
              <a:t>Significant weakness in the supply side of the economy</a:t>
            </a:r>
          </a:p>
          <a:p>
            <a:pPr marL="285750" indent="-285750">
              <a:spcBef>
                <a:spcPts val="500"/>
              </a:spcBef>
              <a:spcAft>
                <a:spcPts val="500"/>
              </a:spcAft>
              <a:buFont typeface="Arial" panose="020B0604020202020204" pitchFamily="34" charset="0"/>
              <a:buChar char="•"/>
              <a:defRPr/>
            </a:pPr>
            <a:r>
              <a:rPr lang="en-US" sz="1600" dirty="0">
                <a:solidFill>
                  <a:srgbClr val="003469"/>
                </a:solidFill>
                <a:latin typeface="Arial" panose="020B0604020202020204" pitchFamily="34" charset="0"/>
                <a:cs typeface="Arial" panose="020B0604020202020204" pitchFamily="34" charset="0"/>
              </a:rPr>
              <a:t>Fiscal policy uncertainty weighing more heavily than anticipated on real business investment</a:t>
            </a:r>
          </a:p>
        </p:txBody>
      </p:sp>
      <p:pic>
        <p:nvPicPr>
          <p:cNvPr id="2" name="New picture">
            <a:extLst>
              <a:ext uri="{FF2B5EF4-FFF2-40B4-BE49-F238E27FC236}">
                <a16:creationId xmlns:a16="http://schemas.microsoft.com/office/drawing/2014/main" id="{3FE1ABC4-1A5B-F840-9BA0-50B53F787607}"/>
              </a:ext>
            </a:extLst>
          </p:cNvPr>
          <p:cNvPicPr/>
          <p:nvPr/>
        </p:nvPicPr>
        <p:blipFill>
          <a:blip r:embed="rId2"/>
          <a:stretch>
            <a:fillRect/>
          </a:stretch>
        </p:blipFill>
        <p:spPr>
          <a:xfrm>
            <a:off x="621841" y="1709134"/>
            <a:ext cx="6941176" cy="5148866"/>
          </a:xfrm>
          <a:prstGeom prst="rect">
            <a:avLst/>
          </a:prstGeom>
        </p:spPr>
      </p:pic>
    </p:spTree>
    <p:extLst>
      <p:ext uri="{BB962C8B-B14F-4D97-AF65-F5344CB8AC3E}">
        <p14:creationId xmlns:p14="http://schemas.microsoft.com/office/powerpoint/2010/main" val="2839516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22395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Labor Market</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Unemployment remains historically low</a:t>
            </a:r>
          </a:p>
        </p:txBody>
      </p:sp>
      <p:sp>
        <p:nvSpPr>
          <p:cNvPr id="5" name="TextBox 4">
            <a:extLst>
              <a:ext uri="{FF2B5EF4-FFF2-40B4-BE49-F238E27FC236}">
                <a16:creationId xmlns:a16="http://schemas.microsoft.com/office/drawing/2014/main" id="{57FEF8B6-1665-B4AC-3260-D85B907D5037}"/>
              </a:ext>
            </a:extLst>
          </p:cNvPr>
          <p:cNvSpPr txBox="1"/>
          <p:nvPr/>
        </p:nvSpPr>
        <p:spPr>
          <a:xfrm>
            <a:off x="7711873" y="2707594"/>
            <a:ext cx="3306647" cy="83099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We expect the unemployment rate will peak this year at 4.25% from its current 3.7%.</a:t>
            </a:r>
            <a:endParaRPr kumimoji="0" lang="en-GB"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id="{CF2F0D29-4C07-4EF6-0033-0734F2FA88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9861" y="1598369"/>
            <a:ext cx="6276682" cy="5028438"/>
          </a:xfrm>
          <a:prstGeom prst="rect">
            <a:avLst/>
          </a:prstGeom>
        </p:spPr>
      </p:pic>
    </p:spTree>
    <p:extLst>
      <p:ext uri="{BB962C8B-B14F-4D97-AF65-F5344CB8AC3E}">
        <p14:creationId xmlns:p14="http://schemas.microsoft.com/office/powerpoint/2010/main" val="107820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4645824"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Consumer Sentiment</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Consumers are feeling uneasy</a:t>
            </a:r>
          </a:p>
        </p:txBody>
      </p:sp>
      <p:pic>
        <p:nvPicPr>
          <p:cNvPr id="5" name="New picture">
            <a:extLst>
              <a:ext uri="{FF2B5EF4-FFF2-40B4-BE49-F238E27FC236}">
                <a16:creationId xmlns:a16="http://schemas.microsoft.com/office/drawing/2014/main" id="{B8E10364-862A-5BC5-FD7F-74384BCC8B8C}"/>
              </a:ext>
            </a:extLst>
          </p:cNvPr>
          <p:cNvPicPr/>
          <p:nvPr/>
        </p:nvPicPr>
        <p:blipFill>
          <a:blip r:embed="rId2"/>
          <a:stretch>
            <a:fillRect/>
          </a:stretch>
        </p:blipFill>
        <p:spPr>
          <a:xfrm>
            <a:off x="629861" y="1735665"/>
            <a:ext cx="6121400" cy="4800600"/>
          </a:xfrm>
          <a:prstGeom prst="rect">
            <a:avLst/>
          </a:prstGeom>
        </p:spPr>
      </p:pic>
      <p:sp>
        <p:nvSpPr>
          <p:cNvPr id="6" name="TextBox 5">
            <a:extLst>
              <a:ext uri="{FF2B5EF4-FFF2-40B4-BE49-F238E27FC236}">
                <a16:creationId xmlns:a16="http://schemas.microsoft.com/office/drawing/2014/main" id="{671E12C4-F222-B4FB-A6B1-A3A865C0C606}"/>
              </a:ext>
            </a:extLst>
          </p:cNvPr>
          <p:cNvSpPr txBox="1"/>
          <p:nvPr/>
        </p:nvSpPr>
        <p:spPr>
          <a:xfrm>
            <a:off x="7711873" y="2707594"/>
            <a:ext cx="3850266" cy="2929007"/>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Consumer sentiment saw a strong rise in January reflecting recent declines in inflation, lower gasoline prices, and the rebound in the stock market.</a:t>
            </a:r>
          </a:p>
          <a:p>
            <a:pPr marL="0" marR="0" lvl="0" indent="0" algn="l" defTabSz="914400" rtl="0" eaLnBrk="1" fontAlgn="auto" latinLnBrk="0" hangingPunct="1">
              <a:lnSpc>
                <a:spcPct val="100000"/>
              </a:lnSpc>
              <a:spcBef>
                <a:spcPts val="500"/>
              </a:spcBef>
              <a:spcAft>
                <a:spcPts val="500"/>
              </a:spcAft>
              <a:buClrTx/>
              <a:buSzTx/>
              <a:buFontTx/>
              <a:buNone/>
              <a:tabLst/>
              <a:defRPr/>
            </a:pP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Confidence alone is not a good indicator of where consumer spending is heading, but improved sentiment does reduce the risk that consumers increase their saving drastically this year, which is a key risk to our more upbeat outlook on consumer spending and GDP growth.</a:t>
            </a:r>
            <a:endParaRPr kumimoji="0" lang="en-GB"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483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34258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Interest Rates</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Higher interest rates are leaving their mark</a:t>
            </a:r>
          </a:p>
        </p:txBody>
      </p:sp>
      <p:pic>
        <p:nvPicPr>
          <p:cNvPr id="7" name="New picture">
            <a:extLst>
              <a:ext uri="{FF2B5EF4-FFF2-40B4-BE49-F238E27FC236}">
                <a16:creationId xmlns:a16="http://schemas.microsoft.com/office/drawing/2014/main" id="{694DF761-4E82-183E-659F-47AD0C6C0FA6}"/>
              </a:ext>
            </a:extLst>
          </p:cNvPr>
          <p:cNvPicPr/>
          <p:nvPr/>
        </p:nvPicPr>
        <p:blipFill>
          <a:blip r:embed="rId2"/>
          <a:stretch>
            <a:fillRect/>
          </a:stretch>
        </p:blipFill>
        <p:spPr>
          <a:xfrm>
            <a:off x="724775" y="1744594"/>
            <a:ext cx="6134100" cy="4800600"/>
          </a:xfrm>
          <a:prstGeom prst="rect">
            <a:avLst/>
          </a:prstGeom>
        </p:spPr>
      </p:pic>
      <p:sp>
        <p:nvSpPr>
          <p:cNvPr id="8" name="TextBox 7">
            <a:extLst>
              <a:ext uri="{FF2B5EF4-FFF2-40B4-BE49-F238E27FC236}">
                <a16:creationId xmlns:a16="http://schemas.microsoft.com/office/drawing/2014/main" id="{79F823FB-D6F1-A18E-F302-E500616E0F45}"/>
              </a:ext>
            </a:extLst>
          </p:cNvPr>
          <p:cNvSpPr txBox="1"/>
          <p:nvPr/>
        </p:nvSpPr>
        <p:spPr>
          <a:xfrm>
            <a:off x="7711873" y="2707594"/>
            <a:ext cx="3306647" cy="1944122"/>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W</a:t>
            </a: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e expect the first rate cut by the Federal Open Market Committee to occur in May.</a:t>
            </a:r>
          </a:p>
          <a:p>
            <a:pPr marL="0" marR="0" lvl="0" indent="0" algn="l" defTabSz="914400" rtl="0" eaLnBrk="1" fontAlgn="auto" latinLnBrk="0" hangingPunct="1">
              <a:lnSpc>
                <a:spcPct val="100000"/>
              </a:lnSpc>
              <a:spcBef>
                <a:spcPts val="500"/>
              </a:spcBef>
              <a:spcAft>
                <a:spcPts val="500"/>
              </a:spcAft>
              <a:buClrTx/>
              <a:buSzTx/>
              <a:buFontTx/>
              <a:buNone/>
              <a:tabLst/>
              <a:defRPr/>
            </a:pPr>
            <a:r>
              <a:rPr lang="en-US" sz="1600" dirty="0">
                <a:solidFill>
                  <a:srgbClr val="003469"/>
                </a:solidFill>
                <a:latin typeface="Arial" panose="020B0604020202020204" pitchFamily="34" charset="0"/>
                <a:cs typeface="Arial" panose="020B0604020202020204" pitchFamily="34" charset="0"/>
              </a:rPr>
              <a:t>T</a:t>
            </a:r>
            <a:r>
              <a:rPr kumimoji="0" lang="en-US"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rPr>
              <a:t>he Fed is expected to cut rates by 25bps at every other meeting until reaching the neutral rate, which we estimate at 2.25%.</a:t>
            </a:r>
            <a:endParaRPr kumimoji="0" lang="en-GB" sz="1600" b="0" i="0" u="none" strike="noStrike" kern="1200" cap="none" spc="0" normalizeH="0" baseline="0" noProof="0" dirty="0">
              <a:ln>
                <a:noFill/>
              </a:ln>
              <a:solidFill>
                <a:srgbClr val="003469"/>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84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1026114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Excitement for travel has waned slightly but remains high</a:t>
            </a:r>
          </a:p>
        </p:txBody>
      </p:sp>
      <p:pic>
        <p:nvPicPr>
          <p:cNvPr id="6" name="Picture 5">
            <a:extLst>
              <a:ext uri="{FF2B5EF4-FFF2-40B4-BE49-F238E27FC236}">
                <a16:creationId xmlns:a16="http://schemas.microsoft.com/office/drawing/2014/main" id="{ADEDE963-B97F-CD82-53CF-FD2F06209D3B}"/>
              </a:ext>
            </a:extLst>
          </p:cNvPr>
          <p:cNvPicPr>
            <a:picLocks noChangeAspect="1"/>
          </p:cNvPicPr>
          <p:nvPr/>
        </p:nvPicPr>
        <p:blipFill>
          <a:blip r:embed="rId2"/>
          <a:stretch>
            <a:fillRect/>
          </a:stretch>
        </p:blipFill>
        <p:spPr>
          <a:xfrm>
            <a:off x="0" y="1489816"/>
            <a:ext cx="12192000" cy="5368184"/>
          </a:xfrm>
          <a:prstGeom prst="rect">
            <a:avLst/>
          </a:prstGeom>
        </p:spPr>
      </p:pic>
    </p:spTree>
    <p:extLst>
      <p:ext uri="{BB962C8B-B14F-4D97-AF65-F5344CB8AC3E}">
        <p14:creationId xmlns:p14="http://schemas.microsoft.com/office/powerpoint/2010/main" val="156295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8643713"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Travel expectations remain higher than last year</a:t>
            </a:r>
          </a:p>
        </p:txBody>
      </p:sp>
      <p:pic>
        <p:nvPicPr>
          <p:cNvPr id="4" name="Picture 3">
            <a:extLst>
              <a:ext uri="{FF2B5EF4-FFF2-40B4-BE49-F238E27FC236}">
                <a16:creationId xmlns:a16="http://schemas.microsoft.com/office/drawing/2014/main" id="{70B4377E-7035-DCA8-C5AD-7DE4A3172D0C}"/>
              </a:ext>
            </a:extLst>
          </p:cNvPr>
          <p:cNvPicPr>
            <a:picLocks noChangeAspect="1"/>
          </p:cNvPicPr>
          <p:nvPr/>
        </p:nvPicPr>
        <p:blipFill>
          <a:blip r:embed="rId2"/>
          <a:stretch>
            <a:fillRect/>
          </a:stretch>
        </p:blipFill>
        <p:spPr>
          <a:xfrm>
            <a:off x="0" y="1417320"/>
            <a:ext cx="12192000" cy="5434370"/>
          </a:xfrm>
          <a:prstGeom prst="rect">
            <a:avLst/>
          </a:prstGeom>
        </p:spPr>
      </p:pic>
    </p:spTree>
    <p:extLst>
      <p:ext uri="{BB962C8B-B14F-4D97-AF65-F5344CB8AC3E}">
        <p14:creationId xmlns:p14="http://schemas.microsoft.com/office/powerpoint/2010/main" val="133040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0C6F6F-C233-4C91-AF4A-6138491B7D04}"/>
              </a:ext>
            </a:extLst>
          </p:cNvPr>
          <p:cNvSpPr txBox="1"/>
          <p:nvPr/>
        </p:nvSpPr>
        <p:spPr>
          <a:xfrm>
            <a:off x="7346688" y="549810"/>
            <a:ext cx="4818724" cy="2477601"/>
          </a:xfrm>
          <a:prstGeom prst="rect">
            <a:avLst/>
          </a:prstGeom>
          <a:noFill/>
        </p:spPr>
        <p:txBody>
          <a:bodyPr wrap="square" rtlCol="0">
            <a:spAutoFit/>
          </a:bodyPr>
          <a:lstStyle/>
          <a:p>
            <a:pPr>
              <a:spcAft>
                <a:spcPts val="3000"/>
              </a:spcAft>
              <a:tabLst>
                <a:tab pos="1317625" algn="l"/>
              </a:tabLst>
            </a:pPr>
            <a:r>
              <a:rPr lang="en-US" sz="2000" dirty="0">
                <a:latin typeface="Roboto Light" panose="02000000000000000000" pitchFamily="2" charset="0"/>
                <a:ea typeface="Roboto Light" panose="02000000000000000000" pitchFamily="2" charset="0"/>
              </a:rPr>
              <a:t>Introduction</a:t>
            </a:r>
            <a:endParaRPr lang="en-US" sz="2000" dirty="0">
              <a:latin typeface="Roboto Medium" panose="02000000000000000000" pitchFamily="2" charset="0"/>
              <a:ea typeface="Roboto Medium" panose="02000000000000000000" pitchFamily="2" charset="0"/>
            </a:endParaRPr>
          </a:p>
          <a:p>
            <a:pPr>
              <a:spcAft>
                <a:spcPts val="3000"/>
              </a:spcAft>
              <a:tabLst>
                <a:tab pos="1317625" algn="l"/>
              </a:tabLst>
            </a:pPr>
            <a:r>
              <a:rPr lang="en-US" sz="2000" dirty="0">
                <a:latin typeface="Roboto Light" panose="02000000000000000000" pitchFamily="2" charset="0"/>
                <a:ea typeface="Roboto Light" panose="02000000000000000000" pitchFamily="2" charset="0"/>
              </a:rPr>
              <a:t>Key findings</a:t>
            </a:r>
            <a:endParaRPr lang="en-US" sz="2000" dirty="0">
              <a:latin typeface="Roboto Medium" panose="02000000000000000000" pitchFamily="2" charset="0"/>
              <a:ea typeface="Roboto Medium" panose="02000000000000000000" pitchFamily="2" charset="0"/>
            </a:endParaRPr>
          </a:p>
          <a:p>
            <a:pPr>
              <a:spcAft>
                <a:spcPts val="3000"/>
              </a:spcAft>
              <a:tabLst>
                <a:tab pos="1317625" algn="l"/>
              </a:tabLst>
            </a:pPr>
            <a:r>
              <a:rPr lang="en-US" sz="2000" dirty="0">
                <a:latin typeface="Roboto Light" panose="02000000000000000000" pitchFamily="2" charset="0"/>
                <a:ea typeface="Roboto Light" panose="02000000000000000000" pitchFamily="2" charset="0"/>
              </a:rPr>
              <a:t>Forecast assumptions and drivers</a:t>
            </a:r>
            <a:endParaRPr lang="en-US" sz="2000" dirty="0">
              <a:latin typeface="Roboto Medium" panose="02000000000000000000" pitchFamily="2" charset="0"/>
              <a:ea typeface="Roboto Medium" panose="02000000000000000000" pitchFamily="2" charset="0"/>
            </a:endParaRPr>
          </a:p>
          <a:p>
            <a:pPr>
              <a:spcAft>
                <a:spcPts val="3000"/>
              </a:spcAft>
              <a:tabLst>
                <a:tab pos="1317625" algn="l"/>
              </a:tabLst>
            </a:pPr>
            <a:r>
              <a:rPr lang="en-US" sz="2000" dirty="0">
                <a:latin typeface="Roboto Light" panose="02000000000000000000" pitchFamily="2" charset="0"/>
                <a:ea typeface="Roboto Light" panose="02000000000000000000" pitchFamily="2" charset="0"/>
              </a:rPr>
              <a:t>Forecast results</a:t>
            </a:r>
          </a:p>
        </p:txBody>
      </p:sp>
      <p:sp>
        <p:nvSpPr>
          <p:cNvPr id="17" name="Rectangle 16">
            <a:extLst>
              <a:ext uri="{FF2B5EF4-FFF2-40B4-BE49-F238E27FC236}">
                <a16:creationId xmlns:a16="http://schemas.microsoft.com/office/drawing/2014/main" id="{CBE46ADE-07A8-4621-A803-829CDC804FC4}"/>
              </a:ext>
            </a:extLst>
          </p:cNvPr>
          <p:cNvSpPr/>
          <p:nvPr/>
        </p:nvSpPr>
        <p:spPr>
          <a:xfrm>
            <a:off x="6096000" y="1"/>
            <a:ext cx="6095208" cy="382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6EEFB1D-E78C-4FC5-8CA1-AB663BF53961}"/>
              </a:ext>
            </a:extLst>
          </p:cNvPr>
          <p:cNvSpPr txBox="1"/>
          <p:nvPr/>
        </p:nvSpPr>
        <p:spPr>
          <a:xfrm>
            <a:off x="5678685" y="1586483"/>
            <a:ext cx="834631" cy="4708981"/>
          </a:xfrm>
          <a:prstGeom prst="rect">
            <a:avLst/>
          </a:prstGeom>
          <a:noFill/>
        </p:spPr>
        <p:txBody>
          <a:bodyPr wrap="square" rtlCol="0">
            <a:spAutoFit/>
          </a:bodyPr>
          <a:lstStyle/>
          <a:p>
            <a:pPr>
              <a:spcAft>
                <a:spcPts val="1600"/>
              </a:spcAft>
            </a:pPr>
            <a:r>
              <a:rPr lang="en-US" dirty="0">
                <a:solidFill>
                  <a:schemeClr val="bg1"/>
                </a:solidFill>
                <a:latin typeface="Roboto Medium" panose="02000000000000000000" pitchFamily="2" charset="0"/>
                <a:ea typeface="Roboto Medium" panose="02000000000000000000" pitchFamily="2" charset="0"/>
              </a:rPr>
              <a:t>1</a:t>
            </a:r>
          </a:p>
          <a:p>
            <a:pPr>
              <a:spcAft>
                <a:spcPts val="1600"/>
              </a:spcAft>
            </a:pPr>
            <a:r>
              <a:rPr lang="en-US" dirty="0">
                <a:solidFill>
                  <a:schemeClr val="bg1"/>
                </a:solidFill>
                <a:latin typeface="Roboto Medium" panose="02000000000000000000" pitchFamily="2" charset="0"/>
                <a:ea typeface="Roboto Medium" panose="02000000000000000000" pitchFamily="2" charset="0"/>
              </a:rPr>
              <a:t>2</a:t>
            </a:r>
          </a:p>
          <a:p>
            <a:pPr>
              <a:spcAft>
                <a:spcPts val="1600"/>
              </a:spcAft>
            </a:pPr>
            <a:r>
              <a:rPr lang="en-US" dirty="0">
                <a:solidFill>
                  <a:schemeClr val="bg1"/>
                </a:solidFill>
                <a:latin typeface="Roboto Medium" panose="02000000000000000000" pitchFamily="2" charset="0"/>
                <a:ea typeface="Roboto Medium" panose="02000000000000000000" pitchFamily="2" charset="0"/>
              </a:rPr>
              <a:t>3</a:t>
            </a:r>
          </a:p>
          <a:p>
            <a:pPr>
              <a:spcAft>
                <a:spcPts val="1600"/>
              </a:spcAft>
            </a:pPr>
            <a:r>
              <a:rPr lang="en-US" dirty="0">
                <a:solidFill>
                  <a:schemeClr val="bg1"/>
                </a:solidFill>
                <a:latin typeface="Roboto Medium" panose="02000000000000000000" pitchFamily="2" charset="0"/>
                <a:ea typeface="Roboto Medium" panose="02000000000000000000" pitchFamily="2" charset="0"/>
              </a:rPr>
              <a:t>4</a:t>
            </a:r>
          </a:p>
          <a:p>
            <a:pPr>
              <a:spcAft>
                <a:spcPts val="1600"/>
              </a:spcAft>
            </a:pPr>
            <a:r>
              <a:rPr lang="en-US" dirty="0">
                <a:solidFill>
                  <a:schemeClr val="bg1"/>
                </a:solidFill>
                <a:latin typeface="Roboto Medium" panose="02000000000000000000" pitchFamily="2" charset="0"/>
                <a:ea typeface="Roboto Medium" panose="02000000000000000000" pitchFamily="2" charset="0"/>
              </a:rPr>
              <a:t>5</a:t>
            </a:r>
          </a:p>
          <a:p>
            <a:pPr>
              <a:spcAft>
                <a:spcPts val="1600"/>
              </a:spcAft>
            </a:pPr>
            <a:r>
              <a:rPr lang="en-US" dirty="0">
                <a:solidFill>
                  <a:schemeClr val="bg1"/>
                </a:solidFill>
                <a:latin typeface="Roboto Medium" panose="02000000000000000000" pitchFamily="2" charset="0"/>
                <a:ea typeface="Roboto Medium" panose="02000000000000000000" pitchFamily="2" charset="0"/>
              </a:rPr>
              <a:t>6</a:t>
            </a:r>
          </a:p>
          <a:p>
            <a:pPr>
              <a:spcAft>
                <a:spcPts val="1600"/>
              </a:spcAft>
            </a:pPr>
            <a:r>
              <a:rPr lang="en-US" dirty="0">
                <a:solidFill>
                  <a:schemeClr val="bg1"/>
                </a:solidFill>
                <a:latin typeface="Roboto Medium" panose="02000000000000000000" pitchFamily="2" charset="0"/>
                <a:ea typeface="Roboto Medium" panose="02000000000000000000" pitchFamily="2" charset="0"/>
              </a:rPr>
              <a:t>7</a:t>
            </a:r>
          </a:p>
          <a:p>
            <a:pPr>
              <a:spcAft>
                <a:spcPts val="1600"/>
              </a:spcAft>
            </a:pPr>
            <a:r>
              <a:rPr lang="en-US" dirty="0">
                <a:solidFill>
                  <a:schemeClr val="bg1"/>
                </a:solidFill>
                <a:latin typeface="Roboto Medium" panose="02000000000000000000" pitchFamily="2" charset="0"/>
                <a:ea typeface="Roboto Medium" panose="02000000000000000000" pitchFamily="2" charset="0"/>
              </a:rPr>
              <a:t>8</a:t>
            </a:r>
          </a:p>
          <a:p>
            <a:pPr>
              <a:spcAft>
                <a:spcPts val="1600"/>
              </a:spcAft>
            </a:pPr>
            <a:r>
              <a:rPr lang="en-US" dirty="0">
                <a:solidFill>
                  <a:schemeClr val="bg1"/>
                </a:solidFill>
                <a:latin typeface="Roboto Medium" panose="02000000000000000000" pitchFamily="2" charset="0"/>
                <a:ea typeface="Roboto Medium" panose="02000000000000000000" pitchFamily="2" charset="0"/>
              </a:rPr>
              <a:t>9</a:t>
            </a:r>
          </a:p>
          <a:p>
            <a:pPr>
              <a:spcAft>
                <a:spcPts val="1600"/>
              </a:spcAft>
            </a:pPr>
            <a:endParaRPr lang="en-US" dirty="0">
              <a:solidFill>
                <a:schemeClr val="bg1"/>
              </a:solidFill>
              <a:latin typeface="Roboto Medium" panose="02000000000000000000" pitchFamily="2" charset="0"/>
              <a:ea typeface="Roboto Medium" panose="02000000000000000000" pitchFamily="2" charset="0"/>
            </a:endParaRPr>
          </a:p>
        </p:txBody>
      </p:sp>
      <p:pic>
        <p:nvPicPr>
          <p:cNvPr id="20" name="Picture 19" descr="A picture containing antenna, solar cell&#10;&#10;Description automatically generated">
            <a:extLst>
              <a:ext uri="{FF2B5EF4-FFF2-40B4-BE49-F238E27FC236}">
                <a16:creationId xmlns:a16="http://schemas.microsoft.com/office/drawing/2014/main" id="{745C57CC-F262-4D94-84FC-B2EE4C5398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03" b="18100"/>
          <a:stretch/>
        </p:blipFill>
        <p:spPr>
          <a:xfrm>
            <a:off x="791" y="0"/>
            <a:ext cx="6095209" cy="6858000"/>
          </a:xfrm>
          <a:prstGeom prst="rect">
            <a:avLst/>
          </a:prstGeom>
        </p:spPr>
      </p:pic>
      <p:sp>
        <p:nvSpPr>
          <p:cNvPr id="21" name="Shape 1606">
            <a:extLst>
              <a:ext uri="{FF2B5EF4-FFF2-40B4-BE49-F238E27FC236}">
                <a16:creationId xmlns:a16="http://schemas.microsoft.com/office/drawing/2014/main" id="{BE718612-4764-41D2-84DE-F167D66CEDF0}"/>
              </a:ext>
            </a:extLst>
          </p:cNvPr>
          <p:cNvSpPr/>
          <p:nvPr/>
        </p:nvSpPr>
        <p:spPr>
          <a:xfrm>
            <a:off x="0" y="1"/>
            <a:ext cx="6096000" cy="6857999"/>
          </a:xfrm>
          <a:prstGeom prst="rect">
            <a:avLst/>
          </a:prstGeom>
          <a:solidFill>
            <a:srgbClr val="002060">
              <a:alpha val="87000"/>
            </a:srgbClr>
          </a:solidFill>
          <a:ln w="12700">
            <a:miter lim="400000"/>
          </a:ln>
        </p:spPr>
        <p:txBody>
          <a:bodyPr lIns="25400" tIns="25400" rIns="25400" bIns="25400" anchor="ctr"/>
          <a:lstStyle/>
          <a:p>
            <a:pPr>
              <a:defRPr sz="3200">
                <a:solidFill>
                  <a:srgbClr val="FFFFFF"/>
                </a:solidFill>
              </a:defRPr>
            </a:pPr>
            <a:endParaRPr sz="1600" dirty="0"/>
          </a:p>
        </p:txBody>
      </p:sp>
      <p:sp>
        <p:nvSpPr>
          <p:cNvPr id="9" name="TextBox 8">
            <a:extLst>
              <a:ext uri="{FF2B5EF4-FFF2-40B4-BE49-F238E27FC236}">
                <a16:creationId xmlns:a16="http://schemas.microsoft.com/office/drawing/2014/main" id="{E099A974-97F0-4054-BDB2-EDF3158F9E1B}"/>
              </a:ext>
            </a:extLst>
          </p:cNvPr>
          <p:cNvSpPr txBox="1"/>
          <p:nvPr/>
        </p:nvSpPr>
        <p:spPr>
          <a:xfrm>
            <a:off x="6651852" y="508773"/>
            <a:ext cx="310636" cy="2585323"/>
          </a:xfrm>
          <a:prstGeom prst="rect">
            <a:avLst/>
          </a:prstGeom>
          <a:noFill/>
        </p:spPr>
        <p:txBody>
          <a:bodyPr wrap="square" rtlCol="0">
            <a:spAutoFit/>
          </a:bodyPr>
          <a:lstStyle/>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1</a:t>
            </a:r>
          </a:p>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2</a:t>
            </a:r>
          </a:p>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3</a:t>
            </a:r>
          </a:p>
          <a:p>
            <a:pPr>
              <a:spcAft>
                <a:spcPts val="2000"/>
              </a:spcAft>
            </a:pPr>
            <a:r>
              <a:rPr lang="en-US" sz="2800" b="1" dirty="0">
                <a:solidFill>
                  <a:srgbClr val="0070C0"/>
                </a:solidFill>
                <a:latin typeface="Roboto Medium" panose="02000000000000000000" pitchFamily="2" charset="0"/>
                <a:ea typeface="Roboto Medium" panose="02000000000000000000" pitchFamily="2" charset="0"/>
              </a:rPr>
              <a:t>4</a:t>
            </a:r>
          </a:p>
        </p:txBody>
      </p:sp>
      <p:sp>
        <p:nvSpPr>
          <p:cNvPr id="10" name="TextBox 9">
            <a:extLst>
              <a:ext uri="{FF2B5EF4-FFF2-40B4-BE49-F238E27FC236}">
                <a16:creationId xmlns:a16="http://schemas.microsoft.com/office/drawing/2014/main" id="{60E225B9-ECC9-456E-B9D0-B2B464B700F3}"/>
              </a:ext>
            </a:extLst>
          </p:cNvPr>
          <p:cNvSpPr txBox="1"/>
          <p:nvPr/>
        </p:nvSpPr>
        <p:spPr>
          <a:xfrm>
            <a:off x="595648" y="549810"/>
            <a:ext cx="4488180" cy="1200329"/>
          </a:xfrm>
          <a:prstGeom prst="rect">
            <a:avLst/>
          </a:prstGeom>
          <a:noFill/>
        </p:spPr>
        <p:txBody>
          <a:bodyPr wrap="square" rtlCol="0">
            <a:spAutoFit/>
          </a:bodyPr>
          <a:lstStyle/>
          <a:p>
            <a:r>
              <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TABLE OF </a:t>
            </a:r>
            <a:b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CONTENTS</a:t>
            </a:r>
          </a:p>
        </p:txBody>
      </p:sp>
    </p:spTree>
    <p:extLst>
      <p:ext uri="{BB962C8B-B14F-4D97-AF65-F5344CB8AC3E}">
        <p14:creationId xmlns:p14="http://schemas.microsoft.com/office/powerpoint/2010/main" val="16470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7106433"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Business travel plans are strengthening</a:t>
            </a:r>
          </a:p>
        </p:txBody>
      </p:sp>
      <p:pic>
        <p:nvPicPr>
          <p:cNvPr id="4" name="Picture 3">
            <a:extLst>
              <a:ext uri="{FF2B5EF4-FFF2-40B4-BE49-F238E27FC236}">
                <a16:creationId xmlns:a16="http://schemas.microsoft.com/office/drawing/2014/main" id="{BD1338EF-4F34-18E4-DA8A-E38F04382086}"/>
              </a:ext>
            </a:extLst>
          </p:cNvPr>
          <p:cNvPicPr>
            <a:picLocks noChangeAspect="1"/>
          </p:cNvPicPr>
          <p:nvPr/>
        </p:nvPicPr>
        <p:blipFill>
          <a:blip r:embed="rId2"/>
          <a:stretch>
            <a:fillRect/>
          </a:stretch>
        </p:blipFill>
        <p:spPr>
          <a:xfrm>
            <a:off x="695459" y="1878704"/>
            <a:ext cx="8881676" cy="3899618"/>
          </a:xfrm>
          <a:prstGeom prst="rect">
            <a:avLst/>
          </a:prstGeom>
        </p:spPr>
      </p:pic>
      <p:sp>
        <p:nvSpPr>
          <p:cNvPr id="10" name="TextBox 9">
            <a:extLst>
              <a:ext uri="{FF2B5EF4-FFF2-40B4-BE49-F238E27FC236}">
                <a16:creationId xmlns:a16="http://schemas.microsoft.com/office/drawing/2014/main" id="{A6D21045-3779-5AE0-5AD8-DE28F4AF20E4}"/>
              </a:ext>
            </a:extLst>
          </p:cNvPr>
          <p:cNvSpPr txBox="1"/>
          <p:nvPr/>
        </p:nvSpPr>
        <p:spPr>
          <a:xfrm>
            <a:off x="9340017" y="650416"/>
            <a:ext cx="2851983" cy="3463577"/>
          </a:xfrm>
          <a:prstGeom prst="rect">
            <a:avLst/>
          </a:prstGeom>
          <a:solidFill>
            <a:schemeClr val="bg1">
              <a:lumMod val="95000"/>
            </a:schemeClr>
          </a:solidFill>
        </p:spPr>
        <p:txBody>
          <a:bodyPr wrap="square" lIns="91440" tIns="45720" rIns="91440" bIns="45720" rtlCol="0" anchor="t">
            <a:spAutoFit/>
          </a:bodyPr>
          <a:lstStyle/>
          <a:p>
            <a:pPr marL="0" marR="0" lvl="0" indent="0" algn="l" defTabSz="457200" rtl="0" eaLnBrk="1" fontAlgn="auto" latinLnBrk="0" hangingPunct="1">
              <a:lnSpc>
                <a:spcPct val="150000"/>
              </a:lnSpc>
              <a:spcBef>
                <a:spcPts val="0"/>
              </a:spcBef>
              <a:spcAft>
                <a:spcPts val="140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Roboto Light"/>
                <a:cs typeface="Arial" panose="020B0604020202020204" pitchFamily="34" charset="0"/>
              </a:rPr>
              <a:t>“Group business continues to improve. Total group revenue pace is now 6.7% ahead of the same time 2019, up from 4.2% as of the second quarter … The group booking window continues to extend, and we are pleased with the base we have on the books for next year​.”</a:t>
            </a:r>
          </a:p>
          <a:p>
            <a:pPr marL="0" marR="0" lvl="0" indent="0" algn="l" defTabSz="457200" rtl="0" eaLnBrk="1" fontAlgn="auto" latinLnBrk="0" hangingPunct="1">
              <a:lnSpc>
                <a:spcPct val="150000"/>
              </a:lnSpc>
              <a:spcBef>
                <a:spcPts val="0"/>
              </a:spcBef>
              <a:spcAft>
                <a:spcPts val="1400"/>
              </a:spcAft>
              <a:buClrTx/>
              <a:buSzTx/>
              <a:buFontTx/>
              <a:buNone/>
              <a:tabLst/>
              <a:defRPr/>
            </a:pPr>
            <a:r>
              <a:rPr kumimoji="0" lang="en-US" sz="1400" b="0" i="0" u="none" strike="noStrike" kern="1200" cap="none" spc="0" normalizeH="0" baseline="0" noProof="0" dirty="0">
                <a:ln>
                  <a:noFill/>
                </a:ln>
                <a:solidFill>
                  <a:schemeClr val="tx2"/>
                </a:solidFill>
                <a:effectLst/>
                <a:uLnTx/>
                <a:uFillTx/>
                <a:latin typeface="Arial" panose="020B0604020202020204" pitchFamily="34" charset="0"/>
                <a:ea typeface="Roboto Light"/>
                <a:cs typeface="Arial" panose="020B0604020202020204" pitchFamily="34" charset="0"/>
              </a:rPr>
              <a:t>Host, 2023Q3 earnings call</a:t>
            </a:r>
          </a:p>
        </p:txBody>
      </p:sp>
      <p:pic>
        <p:nvPicPr>
          <p:cNvPr id="11" name="Picture 10">
            <a:extLst>
              <a:ext uri="{FF2B5EF4-FFF2-40B4-BE49-F238E27FC236}">
                <a16:creationId xmlns:a16="http://schemas.microsoft.com/office/drawing/2014/main" id="{98466182-7172-B816-DE85-5C566533EFE6}"/>
              </a:ext>
            </a:extLst>
          </p:cNvPr>
          <p:cNvPicPr>
            <a:picLocks noChangeAspect="1"/>
          </p:cNvPicPr>
          <p:nvPr/>
        </p:nvPicPr>
        <p:blipFill>
          <a:blip r:embed="rId3"/>
          <a:stretch>
            <a:fillRect/>
          </a:stretch>
        </p:blipFill>
        <p:spPr>
          <a:xfrm>
            <a:off x="9279929" y="4113993"/>
            <a:ext cx="594412" cy="682049"/>
          </a:xfrm>
          <a:prstGeom prst="rect">
            <a:avLst/>
          </a:prstGeom>
        </p:spPr>
      </p:pic>
    </p:spTree>
    <p:extLst>
      <p:ext uri="{BB962C8B-B14F-4D97-AF65-F5344CB8AC3E}">
        <p14:creationId xmlns:p14="http://schemas.microsoft.com/office/powerpoint/2010/main" val="194046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467616"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International travel</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Outbound recovery is well ahead of inbound</a:t>
            </a:r>
          </a:p>
        </p:txBody>
      </p:sp>
      <p:pic>
        <p:nvPicPr>
          <p:cNvPr id="2" name="Picture 1">
            <a:extLst>
              <a:ext uri="{FF2B5EF4-FFF2-40B4-BE49-F238E27FC236}">
                <a16:creationId xmlns:a16="http://schemas.microsoft.com/office/drawing/2014/main" id="{362799E0-54D1-504E-E1C1-20A033E67189}"/>
              </a:ext>
            </a:extLst>
          </p:cNvPr>
          <p:cNvPicPr/>
          <p:nvPr/>
        </p:nvPicPr>
        <p:blipFill>
          <a:blip r:embed="rId2"/>
          <a:stretch>
            <a:fillRect/>
          </a:stretch>
        </p:blipFill>
        <p:spPr>
          <a:xfrm>
            <a:off x="629861" y="1758874"/>
            <a:ext cx="6726238" cy="4448175"/>
          </a:xfrm>
          <a:prstGeom prst="rect">
            <a:avLst/>
          </a:prstGeom>
        </p:spPr>
      </p:pic>
    </p:spTree>
    <p:extLst>
      <p:ext uri="{BB962C8B-B14F-4D97-AF65-F5344CB8AC3E}">
        <p14:creationId xmlns:p14="http://schemas.microsoft.com/office/powerpoint/2010/main" val="424249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467616"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International travel</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Travel intentions now match pre-pandemic</a:t>
            </a:r>
          </a:p>
        </p:txBody>
      </p:sp>
      <p:sp>
        <p:nvSpPr>
          <p:cNvPr id="5" name="TextBox 4">
            <a:extLst>
              <a:ext uri="{FF2B5EF4-FFF2-40B4-BE49-F238E27FC236}">
                <a16:creationId xmlns:a16="http://schemas.microsoft.com/office/drawing/2014/main" id="{07D754BB-50F9-01A7-CE75-BB2BFE97BF97}"/>
              </a:ext>
            </a:extLst>
          </p:cNvPr>
          <p:cNvSpPr txBox="1"/>
          <p:nvPr/>
        </p:nvSpPr>
        <p:spPr>
          <a:xfrm>
            <a:off x="236146" y="6138137"/>
            <a:ext cx="84843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Base: Respondents who are likely to take an international holiday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Q</a:t>
            </a:r>
            <a:r>
              <a:rPr kumimoji="0" lang="en-AU" sz="10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In the NEXT 12 MONTHS, what country or countries will you visit on your international holiday(s)? - % United States </a:t>
            </a:r>
            <a:endParaRPr kumimoji="0" lang="en-US" sz="10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CBB1D865-84EB-2423-B01D-3544154106D4}"/>
              </a:ext>
            </a:extLst>
          </p:cNvPr>
          <p:cNvSpPr txBox="1"/>
          <p:nvPr/>
        </p:nvSpPr>
        <p:spPr>
          <a:xfrm>
            <a:off x="5712720" y="6326680"/>
            <a:ext cx="4977636" cy="246221"/>
          </a:xfrm>
          <a:prstGeom prst="rect">
            <a:avLst/>
          </a:prstGeom>
          <a:solidFill>
            <a:schemeClr val="bg1"/>
          </a:solidFill>
        </p:spPr>
        <p:txBody>
          <a:bodyPr wrap="square" rtlCol="0">
            <a:spAutoFit/>
          </a:bodyPr>
          <a:lstStyle/>
          <a:p>
            <a:pPr algn="r"/>
            <a:r>
              <a:rPr lang="en-US" sz="1000" dirty="0">
                <a:solidFill>
                  <a:srgbClr val="00549F"/>
                </a:solidFill>
                <a:latin typeface="Arial" panose="020B0604020202020204" pitchFamily="34" charset="0"/>
                <a:cs typeface="Arial" panose="020B0604020202020204" pitchFamily="34" charset="0"/>
              </a:rPr>
              <a:t>Source: Brand USA/Big Village’s Caravan Omnibus Study</a:t>
            </a:r>
          </a:p>
        </p:txBody>
      </p:sp>
      <p:pic>
        <p:nvPicPr>
          <p:cNvPr id="8" name="Picture 7">
            <a:extLst>
              <a:ext uri="{FF2B5EF4-FFF2-40B4-BE49-F238E27FC236}">
                <a16:creationId xmlns:a16="http://schemas.microsoft.com/office/drawing/2014/main" id="{A1C18ECF-2694-BDAF-CAEF-A1531CD8F155}"/>
              </a:ext>
            </a:extLst>
          </p:cNvPr>
          <p:cNvPicPr>
            <a:picLocks noChangeAspect="1"/>
          </p:cNvPicPr>
          <p:nvPr/>
        </p:nvPicPr>
        <p:blipFill>
          <a:blip r:embed="rId2"/>
          <a:stretch>
            <a:fillRect/>
          </a:stretch>
        </p:blipFill>
        <p:spPr>
          <a:xfrm>
            <a:off x="10741067" y="5672540"/>
            <a:ext cx="975445" cy="865707"/>
          </a:xfrm>
          <a:prstGeom prst="rect">
            <a:avLst/>
          </a:prstGeom>
        </p:spPr>
      </p:pic>
      <p:pic>
        <p:nvPicPr>
          <p:cNvPr id="7" name="Picture 6">
            <a:extLst>
              <a:ext uri="{FF2B5EF4-FFF2-40B4-BE49-F238E27FC236}">
                <a16:creationId xmlns:a16="http://schemas.microsoft.com/office/drawing/2014/main" id="{82F939C8-FE05-7C30-A12F-4DE528EA6A3A}"/>
              </a:ext>
            </a:extLst>
          </p:cNvPr>
          <p:cNvPicPr>
            <a:picLocks noChangeAspect="1"/>
          </p:cNvPicPr>
          <p:nvPr/>
        </p:nvPicPr>
        <p:blipFill>
          <a:blip r:embed="rId3"/>
          <a:stretch>
            <a:fillRect/>
          </a:stretch>
        </p:blipFill>
        <p:spPr>
          <a:xfrm>
            <a:off x="304038" y="1774494"/>
            <a:ext cx="11583924" cy="3998976"/>
          </a:xfrm>
          <a:prstGeom prst="rect">
            <a:avLst/>
          </a:prstGeom>
        </p:spPr>
      </p:pic>
    </p:spTree>
    <p:extLst>
      <p:ext uri="{BB962C8B-B14F-4D97-AF65-F5344CB8AC3E}">
        <p14:creationId xmlns:p14="http://schemas.microsoft.com/office/powerpoint/2010/main" val="161034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470421-4941-2D4A-22C1-6200AC27EF00}"/>
              </a:ext>
            </a:extLst>
          </p:cNvPr>
          <p:cNvSpPr txBox="1"/>
          <p:nvPr/>
        </p:nvSpPr>
        <p:spPr>
          <a:xfrm>
            <a:off x="629861" y="706587"/>
            <a:ext cx="3570208"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US: Room Demand</a:t>
            </a:r>
          </a:p>
        </p:txBody>
      </p:sp>
      <p:sp>
        <p:nvSpPr>
          <p:cNvPr id="4" name="Rectangle 3">
            <a:extLst>
              <a:ext uri="{FF2B5EF4-FFF2-40B4-BE49-F238E27FC236}">
                <a16:creationId xmlns:a16="http://schemas.microsoft.com/office/drawing/2014/main" id="{ABB4280E-504F-D286-EE56-52C198AAB396}"/>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Room demand gains will be modest in 2024</a:t>
            </a:r>
          </a:p>
        </p:txBody>
      </p:sp>
      <p:pic>
        <p:nvPicPr>
          <p:cNvPr id="6" name="Picture 5">
            <a:extLst>
              <a:ext uri="{FF2B5EF4-FFF2-40B4-BE49-F238E27FC236}">
                <a16:creationId xmlns:a16="http://schemas.microsoft.com/office/drawing/2014/main" id="{5C2C7551-871A-E673-F0FD-EB4F8D0DE29C}"/>
              </a:ext>
            </a:extLst>
          </p:cNvPr>
          <p:cNvPicPr>
            <a:picLocks noChangeAspect="1"/>
          </p:cNvPicPr>
          <p:nvPr/>
        </p:nvPicPr>
        <p:blipFill>
          <a:blip r:embed="rId2"/>
          <a:stretch>
            <a:fillRect/>
          </a:stretch>
        </p:blipFill>
        <p:spPr>
          <a:xfrm>
            <a:off x="724775" y="1750356"/>
            <a:ext cx="6598591" cy="4934809"/>
          </a:xfrm>
          <a:prstGeom prst="rect">
            <a:avLst/>
          </a:prstGeom>
        </p:spPr>
      </p:pic>
      <p:sp>
        <p:nvSpPr>
          <p:cNvPr id="7" name="Oval 6">
            <a:extLst>
              <a:ext uri="{FF2B5EF4-FFF2-40B4-BE49-F238E27FC236}">
                <a16:creationId xmlns:a16="http://schemas.microsoft.com/office/drawing/2014/main" id="{ABC810BC-C30C-1219-08D4-4CBD04ABA5D6}"/>
              </a:ext>
            </a:extLst>
          </p:cNvPr>
          <p:cNvSpPr/>
          <p:nvPr/>
        </p:nvSpPr>
        <p:spPr>
          <a:xfrm>
            <a:off x="5909771" y="2282652"/>
            <a:ext cx="1253544" cy="987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22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2004203"/>
          </a:xfrm>
          <a:prstGeom prst="rect">
            <a:avLst/>
          </a:prstGeom>
        </p:spPr>
        <p:txBody>
          <a:bodyPr wrap="square" lIns="0" tIns="0" rIns="0" bIns="0">
            <a:spAutoFit/>
          </a:bodyPr>
          <a:lstStyle/>
          <a:p>
            <a:pPr>
              <a:lnSpc>
                <a:spcPct val="120000"/>
              </a:lnSpc>
              <a:spcAft>
                <a:spcPts val="600"/>
              </a:spcAft>
            </a:pPr>
            <a:r>
              <a:rPr lang="en-US" sz="1200" dirty="0">
                <a:solidFill>
                  <a:srgbClr val="002060"/>
                </a:solidFill>
                <a:latin typeface="Roboto" panose="02000000000000000000" pitchFamily="2" charset="0"/>
                <a:ea typeface="Roboto" panose="02000000000000000000" pitchFamily="2" charset="0"/>
              </a:rPr>
              <a:t>Room demand</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California room demand continued to recover in 2023. Hotel demand concluded the year 5% below the 2019 level.</a:t>
            </a:r>
          </a:p>
          <a:p>
            <a:pPr>
              <a:lnSpc>
                <a:spcPct val="120000"/>
              </a:lnSpc>
              <a:spcAft>
                <a:spcPts val="600"/>
              </a:spcAft>
            </a:pPr>
            <a:r>
              <a:rPr lang="en-US" sz="1200" dirty="0">
                <a:solidFill>
                  <a:srgbClr val="002060"/>
                </a:solidFill>
                <a:latin typeface="Roboto" panose="02000000000000000000" pitchFamily="2" charset="0"/>
                <a:ea typeface="Roboto" panose="02000000000000000000" pitchFamily="2" charset="0"/>
              </a:rPr>
              <a:t>Occupancy</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California occupancy recovered to 89% relative to 2019. Average 2023 occupancy stood at 67.1% compared to 75.1% in 2019. </a:t>
            </a:r>
          </a:p>
          <a:p>
            <a:pPr>
              <a:lnSpc>
                <a:spcPct val="120000"/>
              </a:lnSpc>
              <a:spcAft>
                <a:spcPts val="600"/>
              </a:spcAft>
            </a:pPr>
            <a:r>
              <a:rPr lang="en-US" sz="1200" dirty="0">
                <a:solidFill>
                  <a:srgbClr val="002060"/>
                </a:solidFill>
                <a:latin typeface="Roboto" panose="02000000000000000000" pitchFamily="2" charset="0"/>
                <a:ea typeface="Roboto" panose="02000000000000000000" pitchFamily="2" charset="0"/>
              </a:rPr>
              <a:t>ADR &amp; RevPAR</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ADR in 2023 surpassed 2019 by 11%, reaching $190 compared to $172 in 2019. </a:t>
            </a: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6976590"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Recent California lodging performance</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California lodging sector continued to trail the US in 2023</a:t>
            </a:r>
          </a:p>
        </p:txBody>
      </p:sp>
      <p:sp>
        <p:nvSpPr>
          <p:cNvPr id="7" name="Rectangle 6">
            <a:extLst>
              <a:ext uri="{FF2B5EF4-FFF2-40B4-BE49-F238E27FC236}">
                <a16:creationId xmlns:a16="http://schemas.microsoft.com/office/drawing/2014/main" id="{E201488E-3478-4587-B833-BDBDC4E8CD01}"/>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Hotel performance through August</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YTD December 2023 relative to 2019</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0" name="TextBox 9">
            <a:extLst>
              <a:ext uri="{FF2B5EF4-FFF2-40B4-BE49-F238E27FC236}">
                <a16:creationId xmlns:a16="http://schemas.microsoft.com/office/drawing/2014/main" id="{1AFFBEA9-257F-4BAB-985B-29D4FDE507FF}"/>
              </a:ext>
            </a:extLst>
          </p:cNvPr>
          <p:cNvSpPr txBox="1"/>
          <p:nvPr/>
        </p:nvSpPr>
        <p:spPr>
          <a:xfrm>
            <a:off x="7027431" y="6023681"/>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STR</a:t>
            </a:r>
          </a:p>
        </p:txBody>
      </p:sp>
      <p:pic>
        <p:nvPicPr>
          <p:cNvPr id="3" name="Picture 2">
            <a:extLst>
              <a:ext uri="{FF2B5EF4-FFF2-40B4-BE49-F238E27FC236}">
                <a16:creationId xmlns:a16="http://schemas.microsoft.com/office/drawing/2014/main" id="{A841D999-D6D7-455F-C1AD-C5DBBFF6BBDF}"/>
              </a:ext>
            </a:extLst>
          </p:cNvPr>
          <p:cNvPicPr/>
          <p:nvPr/>
        </p:nvPicPr>
        <p:blipFill>
          <a:blip r:embed="rId2"/>
          <a:stretch>
            <a:fillRect/>
          </a:stretch>
        </p:blipFill>
        <p:spPr>
          <a:xfrm>
            <a:off x="7029450" y="2871788"/>
            <a:ext cx="4616450" cy="3155950"/>
          </a:xfrm>
          <a:prstGeom prst="rect">
            <a:avLst/>
          </a:prstGeom>
        </p:spPr>
      </p:pic>
    </p:spTree>
    <p:extLst>
      <p:ext uri="{BB962C8B-B14F-4D97-AF65-F5344CB8AC3E}">
        <p14:creationId xmlns:p14="http://schemas.microsoft.com/office/powerpoint/2010/main" val="117355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F906C1B1-A8CC-4575-8401-F9225C74F6DB}"/>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7604E552-16D3-4947-A7AE-5873C3B274BE}"/>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Forecast results</a:t>
            </a:r>
          </a:p>
        </p:txBody>
      </p:sp>
      <p:sp>
        <p:nvSpPr>
          <p:cNvPr id="11" name="TextBox 10">
            <a:extLst>
              <a:ext uri="{FF2B5EF4-FFF2-40B4-BE49-F238E27FC236}">
                <a16:creationId xmlns:a16="http://schemas.microsoft.com/office/drawing/2014/main" id="{0C37D091-131A-4AA0-9D26-D19EB8F56289}"/>
              </a:ext>
            </a:extLst>
          </p:cNvPr>
          <p:cNvSpPr txBox="1"/>
          <p:nvPr/>
        </p:nvSpPr>
        <p:spPr>
          <a:xfrm>
            <a:off x="742099" y="2476992"/>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Tree>
    <p:extLst>
      <p:ext uri="{BB962C8B-B14F-4D97-AF65-F5344CB8AC3E}">
        <p14:creationId xmlns:p14="http://schemas.microsoft.com/office/powerpoint/2010/main" val="967497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49033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visitor forecast</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Forecast comparison: Current (Jan 2024) vs. previous (Sep 2023)</a:t>
            </a:r>
          </a:p>
        </p:txBody>
      </p:sp>
      <p:sp>
        <p:nvSpPr>
          <p:cNvPr id="11" name="Rectangle 10">
            <a:extLst>
              <a:ext uri="{FF2B5EF4-FFF2-40B4-BE49-F238E27FC236}">
                <a16:creationId xmlns:a16="http://schemas.microsoft.com/office/drawing/2014/main" id="{167D1C61-E9D0-421D-B578-A80DCDA71268}"/>
              </a:ext>
            </a:extLst>
          </p:cNvPr>
          <p:cNvSpPr/>
          <p:nvPr/>
        </p:nvSpPr>
        <p:spPr>
          <a:xfrm>
            <a:off x="6584950" y="2514125"/>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(Index, 2019=100)</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658495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sp>
        <p:nvSpPr>
          <p:cNvPr id="5" name="Rectangle 4">
            <a:extLst>
              <a:ext uri="{FF2B5EF4-FFF2-40B4-BE49-F238E27FC236}">
                <a16:creationId xmlns:a16="http://schemas.microsoft.com/office/drawing/2014/main" id="{5634A85C-05B3-405A-A8E7-2D58D35A499E}"/>
              </a:ext>
            </a:extLst>
          </p:cNvPr>
          <p:cNvSpPr/>
          <p:nvPr/>
        </p:nvSpPr>
        <p:spPr>
          <a:xfrm>
            <a:off x="724775" y="2514125"/>
            <a:ext cx="3290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(Millions)</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0" name="Rectangle 9">
            <a:extLst>
              <a:ext uri="{FF2B5EF4-FFF2-40B4-BE49-F238E27FC236}">
                <a16:creationId xmlns:a16="http://schemas.microsoft.com/office/drawing/2014/main" id="{6D21D4CF-1ED0-4350-85D1-1F6F297B1362}"/>
              </a:ext>
            </a:extLst>
          </p:cNvPr>
          <p:cNvSpPr/>
          <p:nvPr/>
        </p:nvSpPr>
        <p:spPr>
          <a:xfrm>
            <a:off x="724775"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endParaRPr lang="en-US" sz="800" i="1" dirty="0">
              <a:solidFill>
                <a:srgbClr val="7F7F7F"/>
              </a:solidFill>
              <a:latin typeface="Lato" panose="020F0502020204030203" pitchFamily="34" charset="0"/>
            </a:endParaRPr>
          </a:p>
        </p:txBody>
      </p:sp>
      <p:pic>
        <p:nvPicPr>
          <p:cNvPr id="4" name="Picture 3">
            <a:extLst>
              <a:ext uri="{FF2B5EF4-FFF2-40B4-BE49-F238E27FC236}">
                <a16:creationId xmlns:a16="http://schemas.microsoft.com/office/drawing/2014/main" id="{2C5DE345-A786-86D9-4738-89B0161990DE}"/>
              </a:ext>
            </a:extLst>
          </p:cNvPr>
          <p:cNvPicPr/>
          <p:nvPr/>
        </p:nvPicPr>
        <p:blipFill>
          <a:blip r:embed="rId2"/>
          <a:stretch>
            <a:fillRect/>
          </a:stretch>
        </p:blipFill>
        <p:spPr>
          <a:xfrm>
            <a:off x="725488" y="2868613"/>
            <a:ext cx="4572000" cy="2781300"/>
          </a:xfrm>
          <a:prstGeom prst="rect">
            <a:avLst/>
          </a:prstGeom>
        </p:spPr>
      </p:pic>
      <p:pic>
        <p:nvPicPr>
          <p:cNvPr id="7" name="Picture 6">
            <a:extLst>
              <a:ext uri="{FF2B5EF4-FFF2-40B4-BE49-F238E27FC236}">
                <a16:creationId xmlns:a16="http://schemas.microsoft.com/office/drawing/2014/main" id="{D9775D4C-1318-FA02-ED33-E6FA1830D8FB}"/>
              </a:ext>
            </a:extLst>
          </p:cNvPr>
          <p:cNvPicPr/>
          <p:nvPr/>
        </p:nvPicPr>
        <p:blipFill>
          <a:blip r:embed="rId3"/>
          <a:stretch>
            <a:fillRect/>
          </a:stretch>
        </p:blipFill>
        <p:spPr>
          <a:xfrm>
            <a:off x="6584950" y="2868613"/>
            <a:ext cx="4572000" cy="2781300"/>
          </a:xfrm>
          <a:prstGeom prst="rect">
            <a:avLst/>
          </a:prstGeom>
        </p:spPr>
      </p:pic>
    </p:spTree>
    <p:extLst>
      <p:ext uri="{BB962C8B-B14F-4D97-AF65-F5344CB8AC3E}">
        <p14:creationId xmlns:p14="http://schemas.microsoft.com/office/powerpoint/2010/main" val="257211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4031873"/>
          </a:xfrm>
          <a:prstGeom prst="rect">
            <a:avLst/>
          </a:prstGeom>
        </p:spPr>
        <p:txBody>
          <a:bodyPr wrap="square" lIns="0" tIns="0" rIns="0" bIns="0">
            <a:spAutoFit/>
          </a:bodyPr>
          <a:lstStyle/>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Global travel recovery will continue in 2024 despite a slower economic backdrop. Many countries that were previously expected to endure recession are now likely to avoid this although economic growth will certainly slow. The travel resilience in North America and Europe is set to continue as consumers continue to prioritize travel while Asia Pacific recovery will gain momentum.</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We have upgraded our 2023 forecast for international arrivals to California to 87% of 2019 level (from 82% in September 2023 forecast) on stronger-than-expected Q3 arrivals. Canada and India are leading the recovery and are expected to fully recover this year.</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Most notable upgrades came from Asia Pacific, which showed more robust recovery in Q3 than we anticipated. We expect further pick up in the recovery pace as capacity constraints in China ease and visa processes and perceptions of safety continue to improve, which have become key factors in Chinese travel decisions. Outbound trips from China are expected to roughly double in 2024 but will remain around 20% below 2019 levels.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Higher costs stemming from inflation, staff shortages and fuel prices have translated to higher travel prices for consumers, as post-pandemic balance sheets have reduced the ability for airlines and hotels to absorb costs. Combined with a weaker economic backdrop this will limit travel demand, especially in Advanced Economies. The recovery will not be derailed as consumers have demonstrated some tolerance towards higher prices.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Generally, there appear to be strong expectations for travel in 2024. We expect higher occupancy rates in California and greater visitor numbers despite the anticipated economic weakness.</a:t>
            </a: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6862776"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international visitor forecast</a:t>
            </a:r>
          </a:p>
        </p:txBody>
      </p:sp>
      <p:sp>
        <p:nvSpPr>
          <p:cNvPr id="8" name="Rectangle 7">
            <a:extLst>
              <a:ext uri="{FF2B5EF4-FFF2-40B4-BE49-F238E27FC236}">
                <a16:creationId xmlns:a16="http://schemas.microsoft.com/office/drawing/2014/main" id="{AA76160C-8377-B278-3DBB-E159E2E0C2CE}"/>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Forecast comparison: Current (Jan 2024) vs. previous (Sep 2023)</a:t>
            </a:r>
          </a:p>
        </p:txBody>
      </p:sp>
      <p:sp>
        <p:nvSpPr>
          <p:cNvPr id="9" name="Rectangle 8">
            <a:extLst>
              <a:ext uri="{FF2B5EF4-FFF2-40B4-BE49-F238E27FC236}">
                <a16:creationId xmlns:a16="http://schemas.microsoft.com/office/drawing/2014/main" id="{A082A4E2-8A22-31BA-EEA2-B231F64A3AEC}"/>
              </a:ext>
            </a:extLst>
          </p:cNvPr>
          <p:cNvSpPr/>
          <p:nvPr/>
        </p:nvSpPr>
        <p:spPr>
          <a:xfrm>
            <a:off x="7040880" y="2514125"/>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Inbound California visits forecast, 2023</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pic>
        <p:nvPicPr>
          <p:cNvPr id="2" name="Picture 1">
            <a:extLst>
              <a:ext uri="{FF2B5EF4-FFF2-40B4-BE49-F238E27FC236}">
                <a16:creationId xmlns:a16="http://schemas.microsoft.com/office/drawing/2014/main" id="{BD9AD2E9-688A-1939-BC83-ADA082057AEA}"/>
              </a:ext>
            </a:extLst>
          </p:cNvPr>
          <p:cNvPicPr/>
          <p:nvPr/>
        </p:nvPicPr>
        <p:blipFill>
          <a:blip r:embed="rId2"/>
          <a:stretch>
            <a:fillRect/>
          </a:stretch>
        </p:blipFill>
        <p:spPr>
          <a:xfrm>
            <a:off x="6807200" y="3017838"/>
            <a:ext cx="4387850" cy="2663825"/>
          </a:xfrm>
          <a:prstGeom prst="rect">
            <a:avLst/>
          </a:prstGeom>
        </p:spPr>
      </p:pic>
      <p:sp>
        <p:nvSpPr>
          <p:cNvPr id="11" name="Rectangle 10">
            <a:extLst>
              <a:ext uri="{FF2B5EF4-FFF2-40B4-BE49-F238E27FC236}">
                <a16:creationId xmlns:a16="http://schemas.microsoft.com/office/drawing/2014/main" id="{78E140F2-D222-7709-95B8-FF26FCA33132}"/>
              </a:ext>
            </a:extLst>
          </p:cNvPr>
          <p:cNvSpPr/>
          <p:nvPr/>
        </p:nvSpPr>
        <p:spPr>
          <a:xfrm>
            <a:off x="704088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spTree>
    <p:extLst>
      <p:ext uri="{BB962C8B-B14F-4D97-AF65-F5344CB8AC3E}">
        <p14:creationId xmlns:p14="http://schemas.microsoft.com/office/powerpoint/2010/main" val="4047198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49033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visitor forecast</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Relative to 2019 volume</a:t>
            </a: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514125"/>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California international visitors in 2023</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9729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sp>
        <p:nvSpPr>
          <p:cNvPr id="5" name="Rectangle 4">
            <a:extLst>
              <a:ext uri="{FF2B5EF4-FFF2-40B4-BE49-F238E27FC236}">
                <a16:creationId xmlns:a16="http://schemas.microsoft.com/office/drawing/2014/main" id="{5634A85C-05B3-405A-A8E7-2D58D35A499E}"/>
              </a:ext>
            </a:extLst>
          </p:cNvPr>
          <p:cNvSpPr/>
          <p:nvPr/>
        </p:nvSpPr>
        <p:spPr>
          <a:xfrm>
            <a:off x="751686" y="2514125"/>
            <a:ext cx="3290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0" name="Rectangle 9">
            <a:extLst>
              <a:ext uri="{FF2B5EF4-FFF2-40B4-BE49-F238E27FC236}">
                <a16:creationId xmlns:a16="http://schemas.microsoft.com/office/drawing/2014/main" id="{6D21D4CF-1ED0-4350-85D1-1F6F297B1362}"/>
              </a:ext>
            </a:extLst>
          </p:cNvPr>
          <p:cNvSpPr/>
          <p:nvPr/>
        </p:nvSpPr>
        <p:spPr>
          <a:xfrm>
            <a:off x="751686" y="579729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endParaRPr lang="en-US" sz="800" i="1" dirty="0">
              <a:solidFill>
                <a:srgbClr val="7F7F7F"/>
              </a:solidFill>
              <a:latin typeface="Lato" panose="020F0502020204030203" pitchFamily="34" charset="0"/>
            </a:endParaRPr>
          </a:p>
        </p:txBody>
      </p:sp>
      <p:pic>
        <p:nvPicPr>
          <p:cNvPr id="2" name="Picture 1">
            <a:extLst>
              <a:ext uri="{FF2B5EF4-FFF2-40B4-BE49-F238E27FC236}">
                <a16:creationId xmlns:a16="http://schemas.microsoft.com/office/drawing/2014/main" id="{CFAC1324-1CA9-1EB5-6029-872DDBEABDF2}"/>
              </a:ext>
            </a:extLst>
          </p:cNvPr>
          <p:cNvPicPr/>
          <p:nvPr/>
        </p:nvPicPr>
        <p:blipFill>
          <a:blip r:embed="rId2"/>
          <a:stretch>
            <a:fillRect/>
          </a:stretch>
        </p:blipFill>
        <p:spPr>
          <a:xfrm>
            <a:off x="752475" y="2855913"/>
            <a:ext cx="4279900" cy="2959100"/>
          </a:xfrm>
          <a:prstGeom prst="rect">
            <a:avLst/>
          </a:prstGeom>
        </p:spPr>
      </p:pic>
      <p:pic>
        <p:nvPicPr>
          <p:cNvPr id="3" name="Picture 2">
            <a:extLst>
              <a:ext uri="{FF2B5EF4-FFF2-40B4-BE49-F238E27FC236}">
                <a16:creationId xmlns:a16="http://schemas.microsoft.com/office/drawing/2014/main" id="{D042BDEE-9BF0-B6FE-5676-5583DDA64D3A}"/>
              </a:ext>
            </a:extLst>
          </p:cNvPr>
          <p:cNvPicPr/>
          <p:nvPr/>
        </p:nvPicPr>
        <p:blipFill>
          <a:blip r:embed="rId3"/>
          <a:stretch>
            <a:fillRect/>
          </a:stretch>
        </p:blipFill>
        <p:spPr>
          <a:xfrm>
            <a:off x="6554788" y="2780917"/>
            <a:ext cx="3931684" cy="2951409"/>
          </a:xfrm>
          <a:prstGeom prst="rect">
            <a:avLst/>
          </a:prstGeom>
        </p:spPr>
      </p:pic>
    </p:spTree>
    <p:extLst>
      <p:ext uri="{BB962C8B-B14F-4D97-AF65-F5344CB8AC3E}">
        <p14:creationId xmlns:p14="http://schemas.microsoft.com/office/powerpoint/2010/main" val="740714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722376" y="2514125"/>
            <a:ext cx="3417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Business vs. leisure visitors in California </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(Millions)</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4490332"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California visitor forecast</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Business vs. leisure</a:t>
            </a:r>
          </a:p>
        </p:txBody>
      </p:sp>
      <p:sp>
        <p:nvSpPr>
          <p:cNvPr id="10" name="Rectangle 9">
            <a:extLst>
              <a:ext uri="{FF2B5EF4-FFF2-40B4-BE49-F238E27FC236}">
                <a16:creationId xmlns:a16="http://schemas.microsoft.com/office/drawing/2014/main" id="{6D21D4CF-1ED0-4350-85D1-1F6F297B1362}"/>
              </a:ext>
            </a:extLst>
          </p:cNvPr>
          <p:cNvSpPr/>
          <p:nvPr/>
        </p:nvSpPr>
        <p:spPr>
          <a:xfrm>
            <a:off x="722376"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514125"/>
            <a:ext cx="4878820" cy="353943"/>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Percentage change in business vs. leisure visitors to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(Year-on-year % change)</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pic>
        <p:nvPicPr>
          <p:cNvPr id="4" name="Picture 3">
            <a:extLst>
              <a:ext uri="{FF2B5EF4-FFF2-40B4-BE49-F238E27FC236}">
                <a16:creationId xmlns:a16="http://schemas.microsoft.com/office/drawing/2014/main" id="{E3234986-3A73-17BB-38EB-65690362B1C7}"/>
              </a:ext>
            </a:extLst>
          </p:cNvPr>
          <p:cNvPicPr/>
          <p:nvPr/>
        </p:nvPicPr>
        <p:blipFill>
          <a:blip r:embed="rId2"/>
          <a:stretch>
            <a:fillRect/>
          </a:stretch>
        </p:blipFill>
        <p:spPr>
          <a:xfrm>
            <a:off x="639763" y="2852738"/>
            <a:ext cx="4064000" cy="2813050"/>
          </a:xfrm>
          <a:prstGeom prst="rect">
            <a:avLst/>
          </a:prstGeom>
        </p:spPr>
      </p:pic>
      <p:pic>
        <p:nvPicPr>
          <p:cNvPr id="7" name="Picture 6">
            <a:extLst>
              <a:ext uri="{FF2B5EF4-FFF2-40B4-BE49-F238E27FC236}">
                <a16:creationId xmlns:a16="http://schemas.microsoft.com/office/drawing/2014/main" id="{CF014CC9-2235-3FC1-DE07-D4098C526847}"/>
              </a:ext>
            </a:extLst>
          </p:cNvPr>
          <p:cNvPicPr/>
          <p:nvPr/>
        </p:nvPicPr>
        <p:blipFill>
          <a:blip r:embed="rId3"/>
          <a:stretch>
            <a:fillRect/>
          </a:stretch>
        </p:blipFill>
        <p:spPr>
          <a:xfrm>
            <a:off x="6838950" y="2852738"/>
            <a:ext cx="4064000" cy="2813050"/>
          </a:xfrm>
          <a:prstGeom prst="rect">
            <a:avLst/>
          </a:prstGeom>
        </p:spPr>
      </p:pic>
    </p:spTree>
    <p:extLst>
      <p:ext uri="{BB962C8B-B14F-4D97-AF65-F5344CB8AC3E}">
        <p14:creationId xmlns:p14="http://schemas.microsoft.com/office/powerpoint/2010/main" val="217969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DFD8AE28-236E-45EE-8422-80874DF259BA}"/>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EA45957B-D384-422F-A365-88FF812062FE}"/>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Introduction</a:t>
            </a:r>
          </a:p>
        </p:txBody>
      </p:sp>
      <p:sp>
        <p:nvSpPr>
          <p:cNvPr id="11" name="TextBox 10">
            <a:extLst>
              <a:ext uri="{FF2B5EF4-FFF2-40B4-BE49-F238E27FC236}">
                <a16:creationId xmlns:a16="http://schemas.microsoft.com/office/drawing/2014/main" id="{4E35FCFE-0A6A-44AB-AF9E-58FC3576872E}"/>
              </a:ext>
            </a:extLst>
          </p:cNvPr>
          <p:cNvSpPr txBox="1"/>
          <p:nvPr/>
        </p:nvSpPr>
        <p:spPr>
          <a:xfrm>
            <a:off x="742099" y="2476991"/>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Tree>
    <p:extLst>
      <p:ext uri="{BB962C8B-B14F-4D97-AF65-F5344CB8AC3E}">
        <p14:creationId xmlns:p14="http://schemas.microsoft.com/office/powerpoint/2010/main" val="2797457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722376" y="2486693"/>
            <a:ext cx="3290824"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Domestic day vs. overnight visitors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(Millions)</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5368777"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Domestic visitors to California</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Day vs. overnight</a:t>
            </a:r>
          </a:p>
        </p:txBody>
      </p:sp>
      <p:sp>
        <p:nvSpPr>
          <p:cNvPr id="10" name="Rectangle 9">
            <a:extLst>
              <a:ext uri="{FF2B5EF4-FFF2-40B4-BE49-F238E27FC236}">
                <a16:creationId xmlns:a16="http://schemas.microsoft.com/office/drawing/2014/main" id="{6D21D4CF-1ED0-4350-85D1-1F6F297B1362}"/>
              </a:ext>
            </a:extLst>
          </p:cNvPr>
          <p:cNvSpPr/>
          <p:nvPr/>
        </p:nvSpPr>
        <p:spPr>
          <a:xfrm>
            <a:off x="722376"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endParaRPr lang="en-US" sz="800" i="1" dirty="0">
              <a:solidFill>
                <a:srgbClr val="7F7F7F"/>
              </a:solidFill>
              <a:latin typeface="Lato" panose="020F0502020204030203" pitchFamily="34" charset="0"/>
            </a:endParaRP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486693"/>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Percentage change in domestic day vs. overnight visitors to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(Year-on-year % change)</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51576"/>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Tourism Economics</a:t>
            </a:r>
          </a:p>
        </p:txBody>
      </p:sp>
      <p:pic>
        <p:nvPicPr>
          <p:cNvPr id="2" name="Picture 1">
            <a:extLst>
              <a:ext uri="{FF2B5EF4-FFF2-40B4-BE49-F238E27FC236}">
                <a16:creationId xmlns:a16="http://schemas.microsoft.com/office/drawing/2014/main" id="{2BBCF52E-614F-9C66-728E-49D37A656EE4}"/>
              </a:ext>
            </a:extLst>
          </p:cNvPr>
          <p:cNvPicPr/>
          <p:nvPr/>
        </p:nvPicPr>
        <p:blipFill>
          <a:blip r:embed="rId2"/>
          <a:stretch>
            <a:fillRect/>
          </a:stretch>
        </p:blipFill>
        <p:spPr>
          <a:xfrm>
            <a:off x="639763" y="2873375"/>
            <a:ext cx="4064000" cy="2813050"/>
          </a:xfrm>
          <a:prstGeom prst="rect">
            <a:avLst/>
          </a:prstGeom>
        </p:spPr>
      </p:pic>
      <p:pic>
        <p:nvPicPr>
          <p:cNvPr id="3" name="Picture 2">
            <a:extLst>
              <a:ext uri="{FF2B5EF4-FFF2-40B4-BE49-F238E27FC236}">
                <a16:creationId xmlns:a16="http://schemas.microsoft.com/office/drawing/2014/main" id="{BA460042-F9A1-E9D6-22F9-739942858284}"/>
              </a:ext>
            </a:extLst>
          </p:cNvPr>
          <p:cNvPicPr/>
          <p:nvPr/>
        </p:nvPicPr>
        <p:blipFill>
          <a:blip r:embed="rId3"/>
          <a:stretch>
            <a:fillRect/>
          </a:stretch>
        </p:blipFill>
        <p:spPr>
          <a:xfrm>
            <a:off x="6838950" y="2852738"/>
            <a:ext cx="4064000" cy="2813050"/>
          </a:xfrm>
          <a:prstGeom prst="rect">
            <a:avLst/>
          </a:prstGeom>
        </p:spPr>
      </p:pic>
    </p:spTree>
    <p:extLst>
      <p:ext uri="{BB962C8B-B14F-4D97-AF65-F5344CB8AC3E}">
        <p14:creationId xmlns:p14="http://schemas.microsoft.com/office/powerpoint/2010/main" val="274063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722375" y="2486693"/>
            <a:ext cx="3339261" cy="5539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Domestic vs. international visitor spending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(2019 = 100)</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62552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Direct visitor spending in California</a:t>
            </a:r>
          </a:p>
        </p:txBody>
      </p:sp>
      <p:sp>
        <p:nvSpPr>
          <p:cNvPr id="8" name="Rectangle 7">
            <a:extLst>
              <a:ext uri="{FF2B5EF4-FFF2-40B4-BE49-F238E27FC236}">
                <a16:creationId xmlns:a16="http://schemas.microsoft.com/office/drawing/2014/main" id="{1FF93722-E5DF-400F-9056-D0787D90F214}"/>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Domestic vs. international</a:t>
            </a:r>
          </a:p>
        </p:txBody>
      </p:sp>
      <p:sp>
        <p:nvSpPr>
          <p:cNvPr id="10" name="Rectangle 9">
            <a:extLst>
              <a:ext uri="{FF2B5EF4-FFF2-40B4-BE49-F238E27FC236}">
                <a16:creationId xmlns:a16="http://schemas.microsoft.com/office/drawing/2014/main" id="{6D21D4CF-1ED0-4350-85D1-1F6F297B1362}"/>
              </a:ext>
            </a:extLst>
          </p:cNvPr>
          <p:cNvSpPr/>
          <p:nvPr/>
        </p:nvSpPr>
        <p:spPr>
          <a:xfrm>
            <a:off x="722376" y="5779008"/>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Dean Runyan; Tourism Economics</a:t>
            </a:r>
            <a:endParaRPr lang="en-US" sz="800" i="1" dirty="0">
              <a:solidFill>
                <a:srgbClr val="7F7F7F"/>
              </a:solidFill>
              <a:latin typeface="Lato" panose="020F0502020204030203" pitchFamily="34" charset="0"/>
            </a:endParaRPr>
          </a:p>
        </p:txBody>
      </p:sp>
      <p:sp>
        <p:nvSpPr>
          <p:cNvPr id="11" name="Rectangle 10">
            <a:extLst>
              <a:ext uri="{FF2B5EF4-FFF2-40B4-BE49-F238E27FC236}">
                <a16:creationId xmlns:a16="http://schemas.microsoft.com/office/drawing/2014/main" id="{167D1C61-E9D0-421D-B578-A80DCDA71268}"/>
              </a:ext>
            </a:extLst>
          </p:cNvPr>
          <p:cNvSpPr/>
          <p:nvPr/>
        </p:nvSpPr>
        <p:spPr>
          <a:xfrm>
            <a:off x="7040880" y="2486693"/>
            <a:ext cx="4878820" cy="579198"/>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Domestic vs. international visitor spending in California</a:t>
            </a:r>
          </a:p>
          <a:p>
            <a:pPr>
              <a:spcAft>
                <a:spcPts val="300"/>
              </a:spcAft>
            </a:pPr>
            <a:r>
              <a:rPr lang="en-US" sz="1000" dirty="0">
                <a:solidFill>
                  <a:schemeClr val="bg2">
                    <a:lumMod val="25000"/>
                  </a:schemeClr>
                </a:solidFill>
                <a:latin typeface="Roboto Light" panose="02000000000000000000" pitchFamily="2" charset="0"/>
                <a:ea typeface="Roboto Light" panose="02000000000000000000" pitchFamily="2" charset="0"/>
              </a:rPr>
              <a:t>($ billions)</a:t>
            </a:r>
            <a:endParaRPr lang="en-US" sz="100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13" name="Rectangle 12">
            <a:extLst>
              <a:ext uri="{FF2B5EF4-FFF2-40B4-BE49-F238E27FC236}">
                <a16:creationId xmlns:a16="http://schemas.microsoft.com/office/drawing/2014/main" id="{302529F6-8A66-45DD-8B28-17E698122EF8}"/>
              </a:ext>
            </a:extLst>
          </p:cNvPr>
          <p:cNvSpPr/>
          <p:nvPr/>
        </p:nvSpPr>
        <p:spPr>
          <a:xfrm>
            <a:off x="7040880" y="5779008"/>
            <a:ext cx="3667278" cy="123111"/>
          </a:xfrm>
          <a:prstGeom prst="rect">
            <a:avLst/>
          </a:prstGeom>
        </p:spPr>
        <p:txBody>
          <a:bodyPr wrap="square" lIns="0" tIns="0" rIns="0" bIns="0">
            <a:spAutoFit/>
          </a:bodyPr>
          <a:lstStyle/>
          <a:p>
            <a:pPr>
              <a:spcAft>
                <a:spcPts val="300"/>
              </a:spcAft>
            </a:pPr>
            <a:r>
              <a:rPr lang="en-US" sz="800" dirty="0">
                <a:solidFill>
                  <a:schemeClr val="bg2">
                    <a:lumMod val="25000"/>
                  </a:schemeClr>
                </a:solidFill>
                <a:latin typeface="Roboto Light" panose="02000000000000000000" pitchFamily="2" charset="0"/>
                <a:ea typeface="PT Sans" panose="020B0503020203020204" pitchFamily="34" charset="0"/>
              </a:rPr>
              <a:t>Source: Dean Runyan; Tourism Economics</a:t>
            </a:r>
          </a:p>
        </p:txBody>
      </p:sp>
      <p:pic>
        <p:nvPicPr>
          <p:cNvPr id="4" name="Picture 3">
            <a:extLst>
              <a:ext uri="{FF2B5EF4-FFF2-40B4-BE49-F238E27FC236}">
                <a16:creationId xmlns:a16="http://schemas.microsoft.com/office/drawing/2014/main" id="{069C059A-D24B-A832-23AC-C3C15542C373}"/>
              </a:ext>
            </a:extLst>
          </p:cNvPr>
          <p:cNvPicPr/>
          <p:nvPr/>
        </p:nvPicPr>
        <p:blipFill>
          <a:blip r:embed="rId2"/>
          <a:stretch>
            <a:fillRect/>
          </a:stretch>
        </p:blipFill>
        <p:spPr>
          <a:xfrm>
            <a:off x="630238" y="2851150"/>
            <a:ext cx="4279900" cy="2960688"/>
          </a:xfrm>
          <a:prstGeom prst="rect">
            <a:avLst/>
          </a:prstGeom>
        </p:spPr>
      </p:pic>
      <p:pic>
        <p:nvPicPr>
          <p:cNvPr id="7" name="Picture 6">
            <a:extLst>
              <a:ext uri="{FF2B5EF4-FFF2-40B4-BE49-F238E27FC236}">
                <a16:creationId xmlns:a16="http://schemas.microsoft.com/office/drawing/2014/main" id="{BFBBFAB1-B996-8A08-E36E-77A1C03BDE29}"/>
              </a:ext>
            </a:extLst>
          </p:cNvPr>
          <p:cNvPicPr/>
          <p:nvPr/>
        </p:nvPicPr>
        <p:blipFill>
          <a:blip r:embed="rId3"/>
          <a:stretch>
            <a:fillRect/>
          </a:stretch>
        </p:blipFill>
        <p:spPr>
          <a:xfrm>
            <a:off x="6884988" y="2851150"/>
            <a:ext cx="4549775" cy="2960688"/>
          </a:xfrm>
          <a:prstGeom prst="rect">
            <a:avLst/>
          </a:prstGeom>
        </p:spPr>
      </p:pic>
    </p:spTree>
    <p:extLst>
      <p:ext uri="{BB962C8B-B14F-4D97-AF65-F5344CB8AC3E}">
        <p14:creationId xmlns:p14="http://schemas.microsoft.com/office/powerpoint/2010/main" val="1548588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2" name="Picture 1">
            <a:extLst>
              <a:ext uri="{FF2B5EF4-FFF2-40B4-BE49-F238E27FC236}">
                <a16:creationId xmlns:a16="http://schemas.microsoft.com/office/drawing/2014/main" id="{D330E13D-956B-EA5B-98A0-AB7D894B61FB}"/>
              </a:ext>
            </a:extLst>
          </p:cNvPr>
          <p:cNvPicPr>
            <a:picLocks noChangeAspect="1"/>
          </p:cNvPicPr>
          <p:nvPr/>
        </p:nvPicPr>
        <p:blipFill>
          <a:blip r:embed="rId2"/>
          <a:stretch>
            <a:fillRect/>
          </a:stretch>
        </p:blipFill>
        <p:spPr>
          <a:xfrm>
            <a:off x="310896" y="1719073"/>
            <a:ext cx="11637264" cy="4236911"/>
          </a:xfrm>
          <a:prstGeom prst="rect">
            <a:avLst/>
          </a:prstGeom>
        </p:spPr>
      </p:pic>
    </p:spTree>
    <p:extLst>
      <p:ext uri="{BB962C8B-B14F-4D97-AF65-F5344CB8AC3E}">
        <p14:creationId xmlns:p14="http://schemas.microsoft.com/office/powerpoint/2010/main" val="2191413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3" name="Picture 2">
            <a:extLst>
              <a:ext uri="{FF2B5EF4-FFF2-40B4-BE49-F238E27FC236}">
                <a16:creationId xmlns:a16="http://schemas.microsoft.com/office/drawing/2014/main" id="{8379282F-CEC3-2706-5CDB-411284BD756F}"/>
              </a:ext>
            </a:extLst>
          </p:cNvPr>
          <p:cNvPicPr>
            <a:picLocks noChangeAspect="1"/>
          </p:cNvPicPr>
          <p:nvPr/>
        </p:nvPicPr>
        <p:blipFill>
          <a:blip r:embed="rId2"/>
          <a:stretch>
            <a:fillRect/>
          </a:stretch>
        </p:blipFill>
        <p:spPr>
          <a:xfrm>
            <a:off x="192024" y="1627633"/>
            <a:ext cx="11805920" cy="4333875"/>
          </a:xfrm>
          <a:prstGeom prst="rect">
            <a:avLst/>
          </a:prstGeom>
        </p:spPr>
      </p:pic>
    </p:spTree>
    <p:extLst>
      <p:ext uri="{BB962C8B-B14F-4D97-AF65-F5344CB8AC3E}">
        <p14:creationId xmlns:p14="http://schemas.microsoft.com/office/powerpoint/2010/main" val="2623187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2" name="Picture 1">
            <a:extLst>
              <a:ext uri="{FF2B5EF4-FFF2-40B4-BE49-F238E27FC236}">
                <a16:creationId xmlns:a16="http://schemas.microsoft.com/office/drawing/2014/main" id="{5F896A30-9881-27EE-A9EC-A5E19B261D01}"/>
              </a:ext>
            </a:extLst>
          </p:cNvPr>
          <p:cNvPicPr>
            <a:picLocks noChangeAspect="1"/>
          </p:cNvPicPr>
          <p:nvPr/>
        </p:nvPicPr>
        <p:blipFill>
          <a:blip r:embed="rId2"/>
          <a:stretch>
            <a:fillRect/>
          </a:stretch>
        </p:blipFill>
        <p:spPr>
          <a:xfrm>
            <a:off x="193040" y="2003178"/>
            <a:ext cx="11805920" cy="3009265"/>
          </a:xfrm>
          <a:prstGeom prst="rect">
            <a:avLst/>
          </a:prstGeom>
        </p:spPr>
      </p:pic>
    </p:spTree>
    <p:extLst>
      <p:ext uri="{BB962C8B-B14F-4D97-AF65-F5344CB8AC3E}">
        <p14:creationId xmlns:p14="http://schemas.microsoft.com/office/powerpoint/2010/main" val="2478506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858475"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Forecast tables</a:t>
            </a:r>
          </a:p>
        </p:txBody>
      </p:sp>
      <p:pic>
        <p:nvPicPr>
          <p:cNvPr id="2" name="Picture 1">
            <a:extLst>
              <a:ext uri="{FF2B5EF4-FFF2-40B4-BE49-F238E27FC236}">
                <a16:creationId xmlns:a16="http://schemas.microsoft.com/office/drawing/2014/main" id="{3B9C8D7A-D95F-A55C-B600-F75D8281B175}"/>
              </a:ext>
            </a:extLst>
          </p:cNvPr>
          <p:cNvPicPr>
            <a:picLocks noChangeAspect="1"/>
          </p:cNvPicPr>
          <p:nvPr/>
        </p:nvPicPr>
        <p:blipFill>
          <a:blip r:embed="rId2"/>
          <a:stretch>
            <a:fillRect/>
          </a:stretch>
        </p:blipFill>
        <p:spPr>
          <a:xfrm>
            <a:off x="192024" y="1993392"/>
            <a:ext cx="11805920" cy="3009265"/>
          </a:xfrm>
          <a:prstGeom prst="rect">
            <a:avLst/>
          </a:prstGeom>
        </p:spPr>
      </p:pic>
    </p:spTree>
    <p:extLst>
      <p:ext uri="{BB962C8B-B14F-4D97-AF65-F5344CB8AC3E}">
        <p14:creationId xmlns:p14="http://schemas.microsoft.com/office/powerpoint/2010/main" val="374059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6F99DCE-24E7-47BB-A58A-997355433A22}"/>
              </a:ext>
            </a:extLst>
          </p:cNvPr>
          <p:cNvSpPr/>
          <p:nvPr/>
        </p:nvSpPr>
        <p:spPr>
          <a:xfrm>
            <a:off x="0" y="0"/>
            <a:ext cx="12192000" cy="125045"/>
          </a:xfrm>
          <a:prstGeom prst="rect">
            <a:avLst/>
          </a:prstGeom>
          <a:gradFill flip="none" rotWithShape="1">
            <a:gsLst>
              <a:gs pos="100000">
                <a:srgbClr val="003469"/>
              </a:gs>
              <a:gs pos="100000">
                <a:srgbClr val="71CFE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6" name="TextBox 5">
            <a:extLst>
              <a:ext uri="{FF2B5EF4-FFF2-40B4-BE49-F238E27FC236}">
                <a16:creationId xmlns:a16="http://schemas.microsoft.com/office/drawing/2014/main" id="{15CAC324-AE8B-463D-BF88-D08576D5EF25}"/>
              </a:ext>
            </a:extLst>
          </p:cNvPr>
          <p:cNvSpPr txBox="1"/>
          <p:nvPr/>
        </p:nvSpPr>
        <p:spPr>
          <a:xfrm>
            <a:off x="592870" y="5376838"/>
            <a:ext cx="4469822" cy="498406"/>
          </a:xfrm>
          <a:prstGeom prst="rect">
            <a:avLst/>
          </a:prstGeom>
          <a:noFill/>
        </p:spPr>
        <p:txBody>
          <a:bodyPr wrap="square" rtlCol="0">
            <a:spAutoFit/>
          </a:bodyPr>
          <a:lstStyle/>
          <a:p>
            <a:pPr>
              <a:lnSpc>
                <a:spcPts val="1733"/>
              </a:lnSpc>
              <a:defRPr/>
            </a:pPr>
            <a:r>
              <a:rPr lang="en-US" sz="900" dirty="0">
                <a:solidFill>
                  <a:srgbClr val="5B9BD5"/>
                </a:solidFill>
                <a:latin typeface="Roboto Light" panose="02000000000000000000" pitchFamily="2" charset="0"/>
                <a:ea typeface="Roboto Light" panose="02000000000000000000" pitchFamily="2" charset="0"/>
                <a:cs typeface="Lato" charset="0"/>
              </a:rPr>
              <a:t>For more information:</a:t>
            </a:r>
          </a:p>
          <a:p>
            <a:pPr>
              <a:lnSpc>
                <a:spcPts val="1733"/>
              </a:lnSpc>
              <a:defRPr/>
            </a:pPr>
            <a:r>
              <a:rPr lang="en-US" sz="900" dirty="0">
                <a:solidFill>
                  <a:srgbClr val="5B9BD5"/>
                </a:solidFill>
                <a:latin typeface="Roboto Light" panose="02000000000000000000" pitchFamily="2" charset="0"/>
                <a:ea typeface="Roboto Light" panose="02000000000000000000" pitchFamily="2" charset="0"/>
                <a:cs typeface="Lato" charset="0"/>
              </a:rPr>
              <a:t>info@tourismeconomics.com </a:t>
            </a:r>
          </a:p>
        </p:txBody>
      </p:sp>
      <p:sp>
        <p:nvSpPr>
          <p:cNvPr id="7" name="7 CuadroTexto">
            <a:extLst>
              <a:ext uri="{FF2B5EF4-FFF2-40B4-BE49-F238E27FC236}">
                <a16:creationId xmlns:a16="http://schemas.microsoft.com/office/drawing/2014/main" id="{D4EBBBF2-4B43-4EFF-9789-B5DB14940ECA}"/>
              </a:ext>
            </a:extLst>
          </p:cNvPr>
          <p:cNvSpPr txBox="1"/>
          <p:nvPr/>
        </p:nvSpPr>
        <p:spPr>
          <a:xfrm>
            <a:off x="592870" y="1345884"/>
            <a:ext cx="9582761" cy="3905877"/>
          </a:xfrm>
          <a:prstGeom prst="rect">
            <a:avLst/>
          </a:prstGeom>
          <a:noFill/>
        </p:spPr>
        <p:txBody>
          <a:bodyPr wrap="square">
            <a:spAutoFit/>
          </a:bodyPr>
          <a:lstStyle/>
          <a:p>
            <a:pPr>
              <a:lnSpc>
                <a:spcPts val="1700"/>
              </a:lnSpc>
              <a:defRPr/>
            </a:pPr>
            <a:r>
              <a:rPr lang="en-US" sz="1050" dirty="0">
                <a:latin typeface="Roboto Light" panose="02000000000000000000" pitchFamily="2" charset="0"/>
                <a:ea typeface="Roboto Light" panose="02000000000000000000" pitchFamily="2" charset="0"/>
                <a:cs typeface="Lato" charset="0"/>
              </a:rPr>
              <a:t>Tourism Economics is an Oxford Economics company with a singular objective: combine an understanding of the travel sector with proven economic tools to answer the most important questions facing our clients. More than 500 companies, associations, and destination work with Tourism Economics every year as a research partner. We bring decades of experience to every engagement to help our clients make better marketing, investment, and policy decisions. Our team of highly-specialized economists deliver:</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Global travel data-sets with the broadest set of country, city, and state coverage available</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Travel forecasts that are directly linked to the economic and demographic outlook for origins and destinations</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Economic impact analysis that highlights the value of visitors, events, developments, and industry segments</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Policy analysis that informs critical funding, taxation, and travel facilitation decisions</a:t>
            </a:r>
          </a:p>
          <a:p>
            <a:pPr marL="628650" lvl="1" indent="-171450">
              <a:lnSpc>
                <a:spcPts val="1700"/>
              </a:lnSpc>
              <a:buFont typeface="Arial" panose="020B0604020202020204" pitchFamily="34" charset="0"/>
              <a:buChar char="•"/>
              <a:defRPr/>
            </a:pPr>
            <a:r>
              <a:rPr lang="en-US" sz="1050" dirty="0">
                <a:latin typeface="Roboto Light" panose="02000000000000000000" pitchFamily="2" charset="0"/>
                <a:ea typeface="Roboto Light" panose="02000000000000000000" pitchFamily="2" charset="0"/>
                <a:cs typeface="Lato" charset="0"/>
              </a:rPr>
              <a:t>Market assessments that define market allocation and investment decisions</a:t>
            </a:r>
          </a:p>
          <a:p>
            <a:pPr>
              <a:lnSpc>
                <a:spcPts val="500"/>
              </a:lnSpc>
              <a:defRPr/>
            </a:pPr>
            <a:endParaRPr lang="en-US" sz="1050" dirty="0">
              <a:latin typeface="Roboto Light" panose="02000000000000000000" pitchFamily="2" charset="0"/>
              <a:ea typeface="Roboto Light" panose="02000000000000000000" pitchFamily="2" charset="0"/>
              <a:cs typeface="Lato" charset="0"/>
            </a:endParaRPr>
          </a:p>
          <a:p>
            <a:pPr>
              <a:lnSpc>
                <a:spcPts val="1700"/>
              </a:lnSpc>
              <a:defRPr/>
            </a:pPr>
            <a:r>
              <a:rPr lang="en-US" sz="1050" dirty="0">
                <a:latin typeface="Roboto Light" panose="02000000000000000000" pitchFamily="2" charset="0"/>
                <a:ea typeface="Roboto Light" panose="02000000000000000000" pitchFamily="2" charset="0"/>
                <a:cs typeface="Lato" charset="0"/>
              </a:rPr>
              <a:t>Tourism Economics operates out of regional headquarters in Philadelphia and Oxford, with offices in Belfast, Buenos Aires, Dubai, Frankfurt, and Ontario.</a:t>
            </a:r>
          </a:p>
          <a:p>
            <a:pPr>
              <a:lnSpc>
                <a:spcPts val="500"/>
              </a:lnSpc>
              <a:defRPr/>
            </a:pPr>
            <a:endParaRPr lang="en-US" sz="1050" dirty="0">
              <a:latin typeface="Roboto Light" panose="02000000000000000000" pitchFamily="2" charset="0"/>
              <a:ea typeface="Roboto Light" panose="02000000000000000000" pitchFamily="2" charset="0"/>
              <a:cs typeface="Lato" charset="0"/>
            </a:endParaRPr>
          </a:p>
          <a:p>
            <a:pPr>
              <a:lnSpc>
                <a:spcPts val="1700"/>
              </a:lnSpc>
              <a:defRPr/>
            </a:pPr>
            <a:r>
              <a:rPr lang="en-US" sz="1050" dirty="0">
                <a:latin typeface="Roboto Light" panose="02000000000000000000" pitchFamily="2" charset="0"/>
              </a:rPr>
              <a:t>Oxford Economics is one of the world’s foremost independent global advisory firms, providing reports, forecasts and analytical tools on 200 countries, 100 industrial sectors and over 3,000 cities. Our best-of-class global economic and industry models and analytical tools give us an unparalleled ability to forecast external market trends and assess their economic, social and business impact. Headquartered in Oxford, England, with regional centers in London, New York, and Singapore, Oxford Economics has offices across the globe in Belfast, Chicago, Dubai, Miami, Milan, Paris, Philadelphia, San Francisco, and Washington DC, we employ over 500 full-time staff, including 300 professional economists, industry experts and business editors—one of the largest teams of macroeconomists and thought leadership specialists. </a:t>
            </a:r>
          </a:p>
          <a:p>
            <a:pPr>
              <a:lnSpc>
                <a:spcPts val="1700"/>
              </a:lnSpc>
              <a:spcAft>
                <a:spcPts val="500"/>
              </a:spcAft>
              <a:defRPr/>
            </a:pPr>
            <a:endParaRPr lang="en-US" sz="1050" dirty="0">
              <a:latin typeface="Roboto Light" panose="02000000000000000000" pitchFamily="2" charset="0"/>
              <a:ea typeface="Roboto Light" panose="02000000000000000000" pitchFamily="2" charset="0"/>
              <a:cs typeface="Lato" charset="0"/>
            </a:endParaRPr>
          </a:p>
        </p:txBody>
      </p:sp>
      <p:sp>
        <p:nvSpPr>
          <p:cNvPr id="9" name="TextBox 8">
            <a:extLst>
              <a:ext uri="{FF2B5EF4-FFF2-40B4-BE49-F238E27FC236}">
                <a16:creationId xmlns:a16="http://schemas.microsoft.com/office/drawing/2014/main" id="{68DF0340-D381-485B-8D75-F03358B90FE0}"/>
              </a:ext>
            </a:extLst>
          </p:cNvPr>
          <p:cNvSpPr txBox="1"/>
          <p:nvPr/>
        </p:nvSpPr>
        <p:spPr>
          <a:xfrm>
            <a:off x="702407" y="560026"/>
            <a:ext cx="6511153" cy="333425"/>
          </a:xfrm>
          <a:prstGeom prst="rect">
            <a:avLst/>
          </a:prstGeom>
          <a:noFill/>
          <a:ln>
            <a:noFill/>
          </a:ln>
        </p:spPr>
        <p:txBody>
          <a:bodyPr wrap="square" lIns="0" tIns="0" rIns="0" bIns="0" rtlCol="0" anchor="ctr" anchorCtr="0">
            <a:spAutoFit/>
          </a:bodyPr>
          <a:lstStyle/>
          <a:p>
            <a:pPr>
              <a:lnSpc>
                <a:spcPts val="2625"/>
              </a:lnSpc>
            </a:pPr>
            <a:r>
              <a:rPr lang="en-US" sz="2600" dirty="0">
                <a:solidFill>
                  <a:srgbClr val="003469"/>
                </a:solidFill>
                <a:latin typeface="Roboto Thin" panose="02000000000000000000" pitchFamily="2" charset="0"/>
                <a:ea typeface="Roboto Thin" panose="02000000000000000000" pitchFamily="2" charset="0"/>
              </a:rPr>
              <a:t>About Tourism Economics</a:t>
            </a:r>
          </a:p>
        </p:txBody>
      </p:sp>
    </p:spTree>
    <p:extLst>
      <p:ext uri="{BB962C8B-B14F-4D97-AF65-F5344CB8AC3E}">
        <p14:creationId xmlns:p14="http://schemas.microsoft.com/office/powerpoint/2010/main" val="118482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3014671"/>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Visit California engaged Tourism Economics, an Oxford Economics company, to prepare a 5-year forecast of key visitation and spending indicators for the state of California. The analysis draws on the following data sources:</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Data provided by Visit California, such as historical guest hotel metrics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Tourism Economics’ prior research on California’s tourism economy and the most recent lodging forecast for California and its twelve regions (Jan 2024)</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STR hotel data through December 2023</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BTS, SIAT, FIA, POE, OAG, California air traffic reports through Q3/Q4 2023</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Tourism Economics’ proprietary forecast databases, Global Travel Service and Global City Travel</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US Travel forecast, Fall 2023 forecast update vintage</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Economic forecasts prepared by Oxford Economics</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Assumptions on the future path of tourism sector recovery.</a:t>
            </a:r>
          </a:p>
          <a:p>
            <a:pPr marL="287338">
              <a:spcAft>
                <a:spcPts val="3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32690"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Introduction</a:t>
            </a:r>
          </a:p>
        </p:txBody>
      </p:sp>
      <p:sp>
        <p:nvSpPr>
          <p:cNvPr id="7" name="Rectangle 6">
            <a:extLst>
              <a:ext uri="{FF2B5EF4-FFF2-40B4-BE49-F238E27FC236}">
                <a16:creationId xmlns:a16="http://schemas.microsoft.com/office/drawing/2014/main" id="{53DF52D2-D7DC-4F19-882B-DDC71FD0670B}"/>
              </a:ext>
            </a:extLst>
          </p:cNvPr>
          <p:cNvSpPr/>
          <p:nvPr/>
        </p:nvSpPr>
        <p:spPr>
          <a:xfrm>
            <a:off x="6126480" y="2514600"/>
            <a:ext cx="4999414" cy="3629263"/>
          </a:xfrm>
          <a:prstGeom prst="rect">
            <a:avLst/>
          </a:prstGeom>
        </p:spPr>
        <p:txBody>
          <a:bodyPr wrap="square" lIns="0" tIns="0" rIns="0" bIns="0">
            <a:spAutoFit/>
          </a:bodyPr>
          <a:lstStyle/>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After a solid 4% growth in visitor volume in 2023, we expect California visitor volume to grow another 4% and come closer to a full recovery in 2024 despite wider economic uncertainty. Recessions that had been forecast for late 2023 will be narrowly avoided in many countries. However, the lagged effects of monetary policy tightening will be felt more fully in 2024 with economic growth set to slow, particularly in the US.   </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All indicators point to consumers continuing to prioritize travel spending. As we move into a more advanced stage of travel recovery, the pace of growth will slow from recent years edging closer to ‘normal’ growth trends. Asia is the main exception to this narrative with travel restrictions being lifted much later, current demand level further behind other regions, and capacity still being restored. As such, a more robust recovery pace from Asia is anticipated in 2024.</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Generally, there appear to be strong expectations for travel in 2024. We expect higher occupancy rates in California and greater visitor numbers despite the anticipated economic weakness. After welcoming close to 270 million visitors in 2023, California is expected to add another 10 million visitors in 2024. The full recovery milestone is expected in 2025. Domestic and transborder travel from Canada and Mexico will contribute to this result, while overseas arrivals will need an additional year before fully recovering in 2025.</a:t>
            </a:r>
          </a:p>
        </p:txBody>
      </p:sp>
    </p:spTree>
    <p:extLst>
      <p:ext uri="{BB962C8B-B14F-4D97-AF65-F5344CB8AC3E}">
        <p14:creationId xmlns:p14="http://schemas.microsoft.com/office/powerpoint/2010/main" val="322519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ound, building, train, indoor&#10;&#10;Description automatically generated">
            <a:extLst>
              <a:ext uri="{FF2B5EF4-FFF2-40B4-BE49-F238E27FC236}">
                <a16:creationId xmlns:a16="http://schemas.microsoft.com/office/drawing/2014/main" id="{9AD4AA12-EE1F-4169-819E-00E5CCA68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 r="10821" b="24814"/>
          <a:stretch/>
        </p:blipFill>
        <p:spPr>
          <a:xfrm>
            <a:off x="0" y="0"/>
            <a:ext cx="12192000" cy="6858000"/>
          </a:xfrm>
          <a:prstGeom prst="rect">
            <a:avLst/>
          </a:prstGeom>
        </p:spPr>
      </p:pic>
      <p:sp>
        <p:nvSpPr>
          <p:cNvPr id="6" name="Shape 1606">
            <a:extLst>
              <a:ext uri="{FF2B5EF4-FFF2-40B4-BE49-F238E27FC236}">
                <a16:creationId xmlns:a16="http://schemas.microsoft.com/office/drawing/2014/main" id="{D05BBAFD-B6A2-454B-9961-A637E7CCD85F}"/>
              </a:ext>
            </a:extLst>
          </p:cNvPr>
          <p:cNvSpPr/>
          <p:nvPr/>
        </p:nvSpPr>
        <p:spPr>
          <a:xfrm>
            <a:off x="0" y="0"/>
            <a:ext cx="12192000" cy="6858000"/>
          </a:xfrm>
          <a:prstGeom prst="rect">
            <a:avLst/>
          </a:prstGeom>
          <a:solidFill>
            <a:srgbClr val="002060">
              <a:alpha val="90000"/>
            </a:srgbClr>
          </a:solidFill>
          <a:ln w="12700">
            <a:miter lim="400000"/>
          </a:ln>
        </p:spPr>
        <p:txBody>
          <a:bodyPr lIns="25400" tIns="25400" rIns="25400" bIns="25400" anchor="ctr"/>
          <a:lstStyle/>
          <a:p>
            <a:pPr>
              <a:defRPr sz="3200">
                <a:solidFill>
                  <a:srgbClr val="FFFFFF"/>
                </a:solidFill>
              </a:defRPr>
            </a:pPr>
            <a:endParaRPr sz="1600" dirty="0"/>
          </a:p>
        </p:txBody>
      </p:sp>
      <p:sp>
        <p:nvSpPr>
          <p:cNvPr id="8" name="Shape 1606">
            <a:extLst>
              <a:ext uri="{FF2B5EF4-FFF2-40B4-BE49-F238E27FC236}">
                <a16:creationId xmlns:a16="http://schemas.microsoft.com/office/drawing/2014/main" id="{5339968A-5082-426B-9505-BC9B250E31C5}"/>
              </a:ext>
            </a:extLst>
          </p:cNvPr>
          <p:cNvSpPr/>
          <p:nvPr/>
        </p:nvSpPr>
        <p:spPr>
          <a:xfrm>
            <a:off x="0" y="1766657"/>
            <a:ext cx="12192000" cy="1570211"/>
          </a:xfrm>
          <a:prstGeom prst="rect">
            <a:avLst/>
          </a:prstGeom>
          <a:solidFill>
            <a:schemeClr val="bg1">
              <a:alpha val="5000"/>
            </a:schemeClr>
          </a:solidFill>
          <a:ln w="12700">
            <a:miter lim="400000"/>
          </a:ln>
        </p:spPr>
        <p:txBody>
          <a:bodyPr lIns="25400" tIns="25400" rIns="25400" bIns="25400" anchor="ctr"/>
          <a:lstStyle/>
          <a:p>
            <a:pPr>
              <a:defRPr sz="3200">
                <a:solidFill>
                  <a:srgbClr val="FFFFFF"/>
                </a:solidFill>
              </a:defRPr>
            </a:pPr>
            <a:endParaRPr sz="1600" dirty="0"/>
          </a:p>
        </p:txBody>
      </p:sp>
      <p:sp>
        <p:nvSpPr>
          <p:cNvPr id="10" name="TextBox 9">
            <a:extLst>
              <a:ext uri="{FF2B5EF4-FFF2-40B4-BE49-F238E27FC236}">
                <a16:creationId xmlns:a16="http://schemas.microsoft.com/office/drawing/2014/main" id="{76A2D1AB-D072-41FD-B6E1-EACD059DC7A8}"/>
              </a:ext>
            </a:extLst>
          </p:cNvPr>
          <p:cNvSpPr txBox="1"/>
          <p:nvPr/>
        </p:nvSpPr>
        <p:spPr>
          <a:xfrm>
            <a:off x="1899508" y="2177938"/>
            <a:ext cx="10389889" cy="763286"/>
          </a:xfrm>
          <a:prstGeom prst="rect">
            <a:avLst/>
          </a:prstGeom>
          <a:noFill/>
          <a:ln>
            <a:noFill/>
          </a:ln>
        </p:spPr>
        <p:txBody>
          <a:bodyPr wrap="square" lIns="0" tIns="0" rIns="0" bIns="0" rtlCol="0" anchor="ctr" anchorCtr="0">
            <a:spAutoFit/>
          </a:bodyPr>
          <a:lstStyle/>
          <a:p>
            <a:pPr>
              <a:lnSpc>
                <a:spcPct val="110000"/>
              </a:lnSpc>
            </a:pPr>
            <a:r>
              <a:rPr lang="en-US" sz="4800" dirty="0">
                <a:solidFill>
                  <a:schemeClr val="bg1"/>
                </a:solidFill>
                <a:latin typeface="Roboto Light" panose="02000000000000000000" pitchFamily="2" charset="0"/>
                <a:ea typeface="Roboto Light" panose="02000000000000000000" pitchFamily="2" charset="0"/>
                <a:cs typeface="Open Sans Light" panose="020B0306030504020204" pitchFamily="34" charset="0"/>
              </a:rPr>
              <a:t>Key findings</a:t>
            </a:r>
          </a:p>
        </p:txBody>
      </p:sp>
      <p:sp>
        <p:nvSpPr>
          <p:cNvPr id="11" name="TextBox 10">
            <a:extLst>
              <a:ext uri="{FF2B5EF4-FFF2-40B4-BE49-F238E27FC236}">
                <a16:creationId xmlns:a16="http://schemas.microsoft.com/office/drawing/2014/main" id="{02D22387-0814-43FC-B379-7C0ED26CBBF6}"/>
              </a:ext>
            </a:extLst>
          </p:cNvPr>
          <p:cNvSpPr txBox="1"/>
          <p:nvPr/>
        </p:nvSpPr>
        <p:spPr>
          <a:xfrm>
            <a:off x="742099" y="2476991"/>
            <a:ext cx="415310" cy="697692"/>
          </a:xfrm>
          <a:prstGeom prst="rect">
            <a:avLst/>
          </a:prstGeom>
          <a:noFill/>
          <a:ln>
            <a:noFill/>
          </a:ln>
        </p:spPr>
        <p:txBody>
          <a:bodyPr wrap="square" lIns="0" tIns="0" rIns="0" bIns="0" rtlCol="0" anchor="ctr" anchorCtr="0">
            <a:spAutoFit/>
          </a:bodyPr>
          <a:lstStyle/>
          <a:p>
            <a:pPr>
              <a:lnSpc>
                <a:spcPts val="4500"/>
              </a:lnSpc>
            </a:pPr>
            <a:r>
              <a:rPr lang="en-US" sz="8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3877346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F65EF-B2B3-4885-8DE5-B6C3926E47D5}"/>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California visitor volume</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(Millions)</a:t>
            </a:r>
          </a:p>
        </p:txBody>
      </p:sp>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1892378"/>
          </a:xfrm>
          <a:prstGeom prst="rect">
            <a:avLst/>
          </a:prstGeom>
        </p:spPr>
        <p:txBody>
          <a:bodyPr wrap="square" lIns="0" tIns="0" rIns="0" bIns="0">
            <a:spAutoFit/>
          </a:bodyPr>
          <a:lstStyle/>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Total visitor volume</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Visits to California increased 4% in 2023 nearing 270 million visitors. We expect California to grow 4% and welcome an additional 10 million visitors in 2024. </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Visitor volume recovery</a:t>
            </a:r>
          </a:p>
          <a:p>
            <a:pPr lvl="0">
              <a:lnSpc>
                <a:spcPts val="1700"/>
              </a:lnSpc>
              <a:defRPr/>
            </a:pPr>
            <a:r>
              <a:rPr lang="en-US" sz="1050" dirty="0">
                <a:latin typeface="Roboto Light" panose="02000000000000000000" pitchFamily="2" charset="0"/>
                <a:ea typeface="Roboto Light" panose="02000000000000000000" pitchFamily="2" charset="0"/>
              </a:rPr>
              <a:t>Visitor volume is expected to recover to 100% of 2019 visitation levels in 2025 and 10% above 2019 visitation levels by the end of 2028.</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054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Key findings</a:t>
            </a:r>
          </a:p>
        </p:txBody>
      </p:sp>
      <p:sp>
        <p:nvSpPr>
          <p:cNvPr id="7" name="TextBox 6">
            <a:extLst>
              <a:ext uri="{FF2B5EF4-FFF2-40B4-BE49-F238E27FC236}">
                <a16:creationId xmlns:a16="http://schemas.microsoft.com/office/drawing/2014/main" id="{97298060-1F93-4A12-91EF-621CC2971C34}"/>
              </a:ext>
            </a:extLst>
          </p:cNvPr>
          <p:cNvSpPr txBox="1"/>
          <p:nvPr/>
        </p:nvSpPr>
        <p:spPr>
          <a:xfrm>
            <a:off x="7027431" y="5599150"/>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STR; Tourism Economics</a:t>
            </a:r>
          </a:p>
        </p:txBody>
      </p:sp>
      <p:pic>
        <p:nvPicPr>
          <p:cNvPr id="3" name="Picture 2">
            <a:extLst>
              <a:ext uri="{FF2B5EF4-FFF2-40B4-BE49-F238E27FC236}">
                <a16:creationId xmlns:a16="http://schemas.microsoft.com/office/drawing/2014/main" id="{75E18E17-1F2C-1117-83DF-37B13F018CE3}"/>
              </a:ext>
            </a:extLst>
          </p:cNvPr>
          <p:cNvPicPr/>
          <p:nvPr/>
        </p:nvPicPr>
        <p:blipFill>
          <a:blip r:embed="rId2"/>
          <a:stretch>
            <a:fillRect/>
          </a:stretch>
        </p:blipFill>
        <p:spPr>
          <a:xfrm>
            <a:off x="6884988" y="2871788"/>
            <a:ext cx="4171950" cy="2743200"/>
          </a:xfrm>
          <a:prstGeom prst="rect">
            <a:avLst/>
          </a:prstGeom>
        </p:spPr>
      </p:pic>
    </p:spTree>
    <p:extLst>
      <p:ext uri="{BB962C8B-B14F-4D97-AF65-F5344CB8AC3E}">
        <p14:creationId xmlns:p14="http://schemas.microsoft.com/office/powerpoint/2010/main" val="630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F65EF-B2B3-4885-8DE5-B6C3926E47D5}"/>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 spending in California</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 billions)</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2474075"/>
          </a:xfrm>
          <a:prstGeom prst="rect">
            <a:avLst/>
          </a:prstGeom>
        </p:spPr>
        <p:txBody>
          <a:bodyPr wrap="square" lIns="0" tIns="0" rIns="0" bIns="0">
            <a:spAutoFit/>
          </a:bodyPr>
          <a:lstStyle/>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Total visitor spending</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Our preliminary estimates suggest direct tourism spending in California advanced 6% in 2023 totaling $149 billion. Growth is expected to average 7% this year adding an additional $11 billion in direct tourism spending to California’s economy. By the end of the forecast horizon in 2028, direct tourism spending is expected to reach $191 billion.</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Total visitor spending recovery</a:t>
            </a:r>
          </a:p>
          <a:p>
            <a:pPr lvl="0">
              <a:lnSpc>
                <a:spcPts val="1700"/>
              </a:lnSpc>
              <a:defRPr/>
            </a:pPr>
            <a:r>
              <a:rPr lang="en-US" sz="1050" dirty="0">
                <a:latin typeface="Roboto Light" panose="02000000000000000000" pitchFamily="2" charset="0"/>
                <a:ea typeface="Roboto Light" panose="02000000000000000000" pitchFamily="2" charset="0"/>
              </a:rPr>
              <a:t>Visitor spending fully recovered in 2023 and surpassed 2019 levels by 3%. By the end of 2028 visitor spending is expected to exceed 2019 levels by 32%.</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054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Key findings</a:t>
            </a:r>
          </a:p>
        </p:txBody>
      </p:sp>
      <p:sp>
        <p:nvSpPr>
          <p:cNvPr id="12" name="TextBox 11">
            <a:extLst>
              <a:ext uri="{FF2B5EF4-FFF2-40B4-BE49-F238E27FC236}">
                <a16:creationId xmlns:a16="http://schemas.microsoft.com/office/drawing/2014/main" id="{6DA7E802-8A83-458C-AC49-DB30EA8395FB}"/>
              </a:ext>
            </a:extLst>
          </p:cNvPr>
          <p:cNvSpPr txBox="1"/>
          <p:nvPr/>
        </p:nvSpPr>
        <p:spPr>
          <a:xfrm>
            <a:off x="7027431" y="5599150"/>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Dean Runyan; Tourism Economics</a:t>
            </a:r>
          </a:p>
        </p:txBody>
      </p:sp>
      <p:pic>
        <p:nvPicPr>
          <p:cNvPr id="3" name="Picture 2">
            <a:extLst>
              <a:ext uri="{FF2B5EF4-FFF2-40B4-BE49-F238E27FC236}">
                <a16:creationId xmlns:a16="http://schemas.microsoft.com/office/drawing/2014/main" id="{0F9B406C-BE56-BE42-8D96-A82F33C8B143}"/>
              </a:ext>
            </a:extLst>
          </p:cNvPr>
          <p:cNvPicPr/>
          <p:nvPr/>
        </p:nvPicPr>
        <p:blipFill>
          <a:blip r:embed="rId2"/>
          <a:stretch>
            <a:fillRect/>
          </a:stretch>
        </p:blipFill>
        <p:spPr>
          <a:xfrm>
            <a:off x="6884988" y="2871788"/>
            <a:ext cx="4171950" cy="2743200"/>
          </a:xfrm>
          <a:prstGeom prst="rect">
            <a:avLst/>
          </a:prstGeom>
        </p:spPr>
      </p:pic>
    </p:spTree>
    <p:extLst>
      <p:ext uri="{BB962C8B-B14F-4D97-AF65-F5344CB8AC3E}">
        <p14:creationId xmlns:p14="http://schemas.microsoft.com/office/powerpoint/2010/main" val="47561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5F65EF-B2B3-4885-8DE5-B6C3926E47D5}"/>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Total visitor spending in California</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Percent relative to 2019</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5" name="Rectangle 4">
            <a:extLst>
              <a:ext uri="{FF2B5EF4-FFF2-40B4-BE49-F238E27FC236}">
                <a16:creationId xmlns:a16="http://schemas.microsoft.com/office/drawing/2014/main" id="{5634A85C-05B3-405A-A8E7-2D58D35A499E}"/>
              </a:ext>
            </a:extLst>
          </p:cNvPr>
          <p:cNvSpPr/>
          <p:nvPr/>
        </p:nvSpPr>
        <p:spPr>
          <a:xfrm>
            <a:off x="629861" y="2514125"/>
            <a:ext cx="4999414" cy="2298258"/>
          </a:xfrm>
          <a:prstGeom prst="rect">
            <a:avLst/>
          </a:prstGeom>
        </p:spPr>
        <p:txBody>
          <a:bodyPr wrap="square" lIns="0" tIns="0" rIns="0" bIns="0">
            <a:spAutoFit/>
          </a:bodyPr>
          <a:lstStyle/>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Inflationary pressures are overstating real increase in spending</a:t>
            </a:r>
          </a:p>
          <a:p>
            <a:pPr>
              <a:lnSpc>
                <a:spcPct val="120000"/>
              </a:lnSpc>
              <a:spcAft>
                <a:spcPts val="600"/>
              </a:spcAft>
            </a:pPr>
            <a:r>
              <a:rPr lang="en-US" sz="1050" dirty="0">
                <a:solidFill>
                  <a:schemeClr val="bg2">
                    <a:lumMod val="25000"/>
                  </a:schemeClr>
                </a:solidFill>
                <a:latin typeface="Roboto Light" panose="02000000000000000000" pitchFamily="2" charset="0"/>
                <a:ea typeface="PT Sans" panose="020B0503020203020204" pitchFamily="34" charset="0"/>
              </a:rPr>
              <a:t>Expressed in real terms, direct visitor spending tallied $128 billion in 2023 compared to $149 billion in nominal terms. Inflation is contributing significantly to the growth of visitor spending putting it on a trajectory to reach $191 billion by 2028. In real terms, by 2028, visitor spending is expected to tally $148 billion.</a:t>
            </a:r>
          </a:p>
          <a:p>
            <a:pPr>
              <a:lnSpc>
                <a:spcPct val="120000"/>
              </a:lnSpc>
              <a:spcAft>
                <a:spcPts val="600"/>
              </a:spcAft>
            </a:pPr>
            <a:endParaRPr lang="en-US" sz="1050" dirty="0">
              <a:solidFill>
                <a:schemeClr val="bg2">
                  <a:lumMod val="25000"/>
                </a:schemeClr>
              </a:solidFill>
              <a:latin typeface="Roboto Light" panose="02000000000000000000" pitchFamily="2" charset="0"/>
              <a:ea typeface="PT Sans" panose="020B0503020203020204" pitchFamily="34" charset="0"/>
            </a:endParaRPr>
          </a:p>
          <a:p>
            <a:pPr>
              <a:lnSpc>
                <a:spcPct val="120000"/>
              </a:lnSpc>
              <a:spcAft>
                <a:spcPts val="600"/>
              </a:spcAft>
            </a:pPr>
            <a:r>
              <a:rPr lang="en-US" sz="1050" dirty="0">
                <a:solidFill>
                  <a:srgbClr val="002060"/>
                </a:solidFill>
                <a:latin typeface="Roboto Medium" panose="02000000000000000000" pitchFamily="2" charset="0"/>
                <a:ea typeface="Roboto Medium" panose="02000000000000000000" pitchFamily="2" charset="0"/>
              </a:rPr>
              <a:t>Real visitor spending recovery</a:t>
            </a:r>
          </a:p>
          <a:p>
            <a:pPr lvl="0">
              <a:lnSpc>
                <a:spcPts val="1700"/>
              </a:lnSpc>
              <a:defRPr/>
            </a:pPr>
            <a:r>
              <a:rPr lang="en-US" sz="1050" dirty="0">
                <a:latin typeface="Roboto Light" panose="02000000000000000000" pitchFamily="2" charset="0"/>
                <a:ea typeface="Roboto Light" panose="02000000000000000000" pitchFamily="2" charset="0"/>
              </a:rPr>
              <a:t>While nominal visitor spending fully recovered in 2023, visitor spending expressed in real terms is not expected to fully recover until 2027. By 2028, real visitor spending will stand 2% above 2019 (compared to 32% in nominal terms).</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6" name="TextBox 5">
            <a:extLst>
              <a:ext uri="{FF2B5EF4-FFF2-40B4-BE49-F238E27FC236}">
                <a16:creationId xmlns:a16="http://schemas.microsoft.com/office/drawing/2014/main" id="{EEE9F4E7-E114-41A3-A675-8E89C54ED4C7}"/>
              </a:ext>
            </a:extLst>
          </p:cNvPr>
          <p:cNvSpPr txBox="1"/>
          <p:nvPr/>
        </p:nvSpPr>
        <p:spPr>
          <a:xfrm>
            <a:off x="629861" y="706587"/>
            <a:ext cx="2305439"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Key findings</a:t>
            </a:r>
          </a:p>
        </p:txBody>
      </p:sp>
      <p:sp>
        <p:nvSpPr>
          <p:cNvPr id="12" name="TextBox 11">
            <a:extLst>
              <a:ext uri="{FF2B5EF4-FFF2-40B4-BE49-F238E27FC236}">
                <a16:creationId xmlns:a16="http://schemas.microsoft.com/office/drawing/2014/main" id="{6DA7E802-8A83-458C-AC49-DB30EA8395FB}"/>
              </a:ext>
            </a:extLst>
          </p:cNvPr>
          <p:cNvSpPr txBox="1"/>
          <p:nvPr/>
        </p:nvSpPr>
        <p:spPr>
          <a:xfrm>
            <a:off x="7027431" y="5599150"/>
            <a:ext cx="4224193" cy="215444"/>
          </a:xfrm>
          <a:prstGeom prst="rect">
            <a:avLst/>
          </a:prstGeom>
          <a:noFill/>
        </p:spPr>
        <p:txBody>
          <a:bodyPr wrap="square" rtlCol="0">
            <a:spAutoFit/>
          </a:bodyPr>
          <a:lstStyle/>
          <a:p>
            <a:r>
              <a:rPr lang="en-US" sz="800" i="1" dirty="0">
                <a:solidFill>
                  <a:srgbClr val="7F7F7F"/>
                </a:solidFill>
                <a:latin typeface="Roboto Light" panose="02000000000000000000" pitchFamily="2" charset="0"/>
                <a:ea typeface="Roboto Light" panose="02000000000000000000" pitchFamily="2" charset="0"/>
              </a:rPr>
              <a:t>Source: Dean Runyan; Tourism Economics</a:t>
            </a:r>
          </a:p>
        </p:txBody>
      </p:sp>
      <p:pic>
        <p:nvPicPr>
          <p:cNvPr id="2" name="Picture 1">
            <a:extLst>
              <a:ext uri="{FF2B5EF4-FFF2-40B4-BE49-F238E27FC236}">
                <a16:creationId xmlns:a16="http://schemas.microsoft.com/office/drawing/2014/main" id="{5054827D-6FA6-B411-5ABB-1A947FA43E4A}"/>
              </a:ext>
            </a:extLst>
          </p:cNvPr>
          <p:cNvPicPr/>
          <p:nvPr/>
        </p:nvPicPr>
        <p:blipFill>
          <a:blip r:embed="rId2"/>
          <a:stretch>
            <a:fillRect/>
          </a:stretch>
        </p:blipFill>
        <p:spPr>
          <a:xfrm>
            <a:off x="6875463" y="2860675"/>
            <a:ext cx="4171950" cy="2743200"/>
          </a:xfrm>
          <a:prstGeom prst="rect">
            <a:avLst/>
          </a:prstGeom>
        </p:spPr>
      </p:pic>
    </p:spTree>
    <p:extLst>
      <p:ext uri="{BB962C8B-B14F-4D97-AF65-F5344CB8AC3E}">
        <p14:creationId xmlns:p14="http://schemas.microsoft.com/office/powerpoint/2010/main" val="185775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0A209-5304-1051-C3FB-67F74C7A034B}"/>
              </a:ext>
            </a:extLst>
          </p:cNvPr>
          <p:cNvSpPr txBox="1"/>
          <p:nvPr/>
        </p:nvSpPr>
        <p:spPr>
          <a:xfrm>
            <a:off x="629861" y="706587"/>
            <a:ext cx="7664278" cy="584775"/>
          </a:xfrm>
          <a:prstGeom prst="rect">
            <a:avLst/>
          </a:prstGeom>
          <a:noFill/>
        </p:spPr>
        <p:txBody>
          <a:bodyPr wrap="none" rtlCol="0">
            <a:spAutoFit/>
          </a:bodyPr>
          <a:lstStyle/>
          <a:p>
            <a:r>
              <a:rPr lang="en-US" sz="3200" dirty="0">
                <a:solidFill>
                  <a:srgbClr val="002060"/>
                </a:solidFill>
                <a:latin typeface="Roboto Thin" panose="02000000000000000000" pitchFamily="2" charset="0"/>
                <a:ea typeface="Roboto Thin" panose="02000000000000000000" pitchFamily="2" charset="0"/>
              </a:rPr>
              <a:t>Historical revisions in international arrivals</a:t>
            </a:r>
          </a:p>
        </p:txBody>
      </p:sp>
      <p:sp>
        <p:nvSpPr>
          <p:cNvPr id="2" name="Rectangle 1">
            <a:extLst>
              <a:ext uri="{FF2B5EF4-FFF2-40B4-BE49-F238E27FC236}">
                <a16:creationId xmlns:a16="http://schemas.microsoft.com/office/drawing/2014/main" id="{912A62E8-AECF-753E-44B5-0FC2449A8B2B}"/>
              </a:ext>
            </a:extLst>
          </p:cNvPr>
          <p:cNvSpPr/>
          <p:nvPr/>
        </p:nvSpPr>
        <p:spPr>
          <a:xfrm>
            <a:off x="629861" y="2514125"/>
            <a:ext cx="4999414" cy="1608133"/>
          </a:xfrm>
          <a:prstGeom prst="rect">
            <a:avLst/>
          </a:prstGeom>
        </p:spPr>
        <p:txBody>
          <a:bodyPr wrap="square" lIns="0" tIns="0" rIns="0" bIns="0">
            <a:spAutoFit/>
          </a:bodyPr>
          <a:lstStyle/>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The data for international overseas arrivals is sourced from the Survey of International Air Travelers (SIAT) published by NTTO.</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This forecast update includes historical revisions for international arrivals from overseas markets in 2012-2022.</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Current arrivals from China are estimated at ~1.0 million compared to the previous estimate of ~1.5 million.</a:t>
            </a:r>
          </a:p>
          <a:p>
            <a:pPr marL="458788" indent="-171450">
              <a:spcAft>
                <a:spcPts val="300"/>
              </a:spcAft>
              <a:buFont typeface="Wingdings" panose="05000000000000000000" pitchFamily="2" charset="2"/>
              <a:buChar char="§"/>
            </a:pPr>
            <a:r>
              <a:rPr lang="en-US" sz="1050" dirty="0">
                <a:solidFill>
                  <a:schemeClr val="bg2">
                    <a:lumMod val="25000"/>
                  </a:schemeClr>
                </a:solidFill>
                <a:latin typeface="Roboto Light" panose="02000000000000000000" pitchFamily="2" charset="0"/>
                <a:ea typeface="PT Sans" panose="020B0503020203020204" pitchFamily="34" charset="0"/>
              </a:rPr>
              <a:t>Corresponding revisions in visitor spending from each origin market were made based on prior estimates of average spend per visitor.</a:t>
            </a:r>
          </a:p>
          <a:p>
            <a:pPr marL="458788" indent="-171450">
              <a:spcAft>
                <a:spcPts val="300"/>
              </a:spcAft>
              <a:buFont typeface="Wingdings" panose="05000000000000000000" pitchFamily="2" charset="2"/>
              <a:buChar char="§"/>
            </a:pP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sp>
        <p:nvSpPr>
          <p:cNvPr id="4" name="Rectangle 3">
            <a:extLst>
              <a:ext uri="{FF2B5EF4-FFF2-40B4-BE49-F238E27FC236}">
                <a16:creationId xmlns:a16="http://schemas.microsoft.com/office/drawing/2014/main" id="{FB484689-59A1-1039-EB18-374E2B894C99}"/>
              </a:ext>
            </a:extLst>
          </p:cNvPr>
          <p:cNvSpPr/>
          <p:nvPr/>
        </p:nvSpPr>
        <p:spPr>
          <a:xfrm>
            <a:off x="724775" y="1291362"/>
            <a:ext cx="8276350" cy="307007"/>
          </a:xfrm>
          <a:prstGeom prst="rect">
            <a:avLst/>
          </a:prstGeom>
        </p:spPr>
        <p:txBody>
          <a:bodyPr wrap="square" lIns="0" tIns="0" rIns="0" bIns="0">
            <a:spAutoFit/>
          </a:bodyPr>
          <a:lstStyle/>
          <a:p>
            <a:pPr>
              <a:lnSpc>
                <a:spcPct val="120000"/>
              </a:lnSpc>
              <a:spcAft>
                <a:spcPts val="600"/>
              </a:spcAft>
            </a:pPr>
            <a:r>
              <a:rPr lang="en-US" dirty="0">
                <a:solidFill>
                  <a:schemeClr val="bg2">
                    <a:lumMod val="50000"/>
                  </a:schemeClr>
                </a:solidFill>
                <a:latin typeface="Roboto Light" panose="02000000000000000000" pitchFamily="2" charset="0"/>
                <a:ea typeface="PT Sans" panose="020B0503020203020204" pitchFamily="34" charset="0"/>
              </a:rPr>
              <a:t>2012-2022</a:t>
            </a:r>
          </a:p>
        </p:txBody>
      </p:sp>
      <p:sp>
        <p:nvSpPr>
          <p:cNvPr id="6" name="Rectangle 5">
            <a:extLst>
              <a:ext uri="{FF2B5EF4-FFF2-40B4-BE49-F238E27FC236}">
                <a16:creationId xmlns:a16="http://schemas.microsoft.com/office/drawing/2014/main" id="{49D6B171-960F-1333-57FB-89DF363D3205}"/>
              </a:ext>
            </a:extLst>
          </p:cNvPr>
          <p:cNvSpPr/>
          <p:nvPr/>
        </p:nvSpPr>
        <p:spPr>
          <a:xfrm>
            <a:off x="7027431" y="2514125"/>
            <a:ext cx="4878820" cy="361637"/>
          </a:xfrm>
          <a:prstGeom prst="rect">
            <a:avLst/>
          </a:prstGeom>
        </p:spPr>
        <p:txBody>
          <a:bodyPr wrap="square" lIns="0" tIns="0" rIns="0" bIns="0">
            <a:spAutoFit/>
          </a:bodyPr>
          <a:lstStyle/>
          <a:p>
            <a:pPr>
              <a:spcAft>
                <a:spcPts val="300"/>
              </a:spcAft>
            </a:pPr>
            <a:r>
              <a:rPr lang="en-US" sz="1050" dirty="0">
                <a:solidFill>
                  <a:srgbClr val="002060"/>
                </a:solidFill>
                <a:latin typeface="Roboto Medium" panose="02000000000000000000" pitchFamily="2" charset="0"/>
                <a:ea typeface="Roboto Medium" panose="02000000000000000000" pitchFamily="2" charset="0"/>
              </a:rPr>
              <a:t>Visitor arrivals estimates to California</a:t>
            </a:r>
          </a:p>
          <a:p>
            <a:pPr>
              <a:spcAft>
                <a:spcPts val="300"/>
              </a:spcAft>
            </a:pPr>
            <a:r>
              <a:rPr lang="en-US" sz="1050" dirty="0">
                <a:solidFill>
                  <a:schemeClr val="bg2">
                    <a:lumMod val="25000"/>
                  </a:schemeClr>
                </a:solidFill>
                <a:latin typeface="Roboto Light" panose="02000000000000000000" pitchFamily="2" charset="0"/>
                <a:ea typeface="Roboto Light" panose="02000000000000000000" pitchFamily="2" charset="0"/>
              </a:rPr>
              <a:t>2019</a:t>
            </a:r>
            <a:endParaRPr lang="en-US" sz="1050" dirty="0">
              <a:solidFill>
                <a:schemeClr val="bg2">
                  <a:lumMod val="25000"/>
                </a:schemeClr>
              </a:solidFill>
              <a:latin typeface="Roboto Light" panose="02000000000000000000" pitchFamily="2" charset="0"/>
              <a:ea typeface="PT Sans" panose="020B0503020203020204" pitchFamily="34" charset="0"/>
            </a:endParaRPr>
          </a:p>
        </p:txBody>
      </p:sp>
      <p:pic>
        <p:nvPicPr>
          <p:cNvPr id="8" name="Picture 7">
            <a:extLst>
              <a:ext uri="{FF2B5EF4-FFF2-40B4-BE49-F238E27FC236}">
                <a16:creationId xmlns:a16="http://schemas.microsoft.com/office/drawing/2014/main" id="{67F4CF3C-47AC-2004-3AF4-0D4F73765640}"/>
              </a:ext>
            </a:extLst>
          </p:cNvPr>
          <p:cNvPicPr>
            <a:picLocks noChangeAspect="1"/>
          </p:cNvPicPr>
          <p:nvPr/>
        </p:nvPicPr>
        <p:blipFill>
          <a:blip r:embed="rId2"/>
          <a:stretch>
            <a:fillRect/>
          </a:stretch>
        </p:blipFill>
        <p:spPr>
          <a:xfrm>
            <a:off x="7027431" y="2925603"/>
            <a:ext cx="4857750" cy="3302000"/>
          </a:xfrm>
          <a:prstGeom prst="rect">
            <a:avLst/>
          </a:prstGeom>
        </p:spPr>
      </p:pic>
    </p:spTree>
    <p:extLst>
      <p:ext uri="{BB962C8B-B14F-4D97-AF65-F5344CB8AC3E}">
        <p14:creationId xmlns:p14="http://schemas.microsoft.com/office/powerpoint/2010/main" val="422350469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20506</TotalTime>
  <Words>2980</Words>
  <Application>Microsoft Office PowerPoint</Application>
  <PresentationFormat>Widescreen</PresentationFormat>
  <Paragraphs>217</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 Pastika Bagya</dc:creator>
  <cp:lastModifiedBy>Emina Cardamone</cp:lastModifiedBy>
  <cp:revision>1291</cp:revision>
  <cp:lastPrinted>2020-02-21T17:01:01Z</cp:lastPrinted>
  <dcterms:created xsi:type="dcterms:W3CDTF">2018-11-21T06:39:41Z</dcterms:created>
  <dcterms:modified xsi:type="dcterms:W3CDTF">2024-03-06T00:47:50Z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1f5784-19ed-4d1e-9a93-4ea41014d730_Enabled">
    <vt:lpwstr>true</vt:lpwstr>
  </property>
  <property fmtid="{D5CDD505-2E9C-101B-9397-08002B2CF9AE}" pid="3" name="MSIP_Label_231f5784-19ed-4d1e-9a93-4ea41014d730_SetDate">
    <vt:lpwstr>2024-01-30T14:28:29Z</vt:lpwstr>
  </property>
  <property fmtid="{D5CDD505-2E9C-101B-9397-08002B2CF9AE}" pid="4" name="MSIP_Label_231f5784-19ed-4d1e-9a93-4ea41014d730_Method">
    <vt:lpwstr>Privileged</vt:lpwstr>
  </property>
  <property fmtid="{D5CDD505-2E9C-101B-9397-08002B2CF9AE}" pid="5" name="MSIP_Label_231f5784-19ed-4d1e-9a93-4ea41014d730_Name">
    <vt:lpwstr>External</vt:lpwstr>
  </property>
  <property fmtid="{D5CDD505-2E9C-101B-9397-08002B2CF9AE}" pid="6" name="MSIP_Label_231f5784-19ed-4d1e-9a93-4ea41014d730_SiteId">
    <vt:lpwstr>2c277f63-6743-4f98-ac15-4851e55c0cc7</vt:lpwstr>
  </property>
  <property fmtid="{D5CDD505-2E9C-101B-9397-08002B2CF9AE}" pid="7" name="MSIP_Label_231f5784-19ed-4d1e-9a93-4ea41014d730_ActionId">
    <vt:lpwstr>a40d3692-1c4b-4708-8414-650d1a6e1929</vt:lpwstr>
  </property>
  <property fmtid="{D5CDD505-2E9C-101B-9397-08002B2CF9AE}" pid="8" name="MSIP_Label_231f5784-19ed-4d1e-9a93-4ea41014d730_ContentBits">
    <vt:lpwstr>0</vt:lpwstr>
  </property>
</Properties>
</file>